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56" r:id="rId2"/>
    <p:sldId id="479" r:id="rId3"/>
    <p:sldId id="478" r:id="rId4"/>
    <p:sldId id="480" r:id="rId5"/>
    <p:sldId id="483" r:id="rId6"/>
    <p:sldId id="485" r:id="rId7"/>
    <p:sldId id="489" r:id="rId8"/>
    <p:sldId id="300" r:id="rId9"/>
    <p:sldId id="497" r:id="rId10"/>
    <p:sldId id="373" r:id="rId11"/>
    <p:sldId id="371" r:id="rId12"/>
    <p:sldId id="301" r:id="rId13"/>
    <p:sldId id="490" r:id="rId14"/>
    <p:sldId id="491" r:id="rId15"/>
    <p:sldId id="498" r:id="rId16"/>
    <p:sldId id="492" r:id="rId17"/>
    <p:sldId id="303" r:id="rId18"/>
    <p:sldId id="374" r:id="rId19"/>
    <p:sldId id="500" r:id="rId20"/>
    <p:sldId id="499" r:id="rId21"/>
    <p:sldId id="361" r:id="rId22"/>
    <p:sldId id="378" r:id="rId23"/>
    <p:sldId id="369" r:id="rId24"/>
    <p:sldId id="394" r:id="rId25"/>
    <p:sldId id="376" r:id="rId26"/>
    <p:sldId id="379" r:id="rId27"/>
    <p:sldId id="362" r:id="rId28"/>
    <p:sldId id="425" r:id="rId29"/>
    <p:sldId id="380" r:id="rId30"/>
    <p:sldId id="505" r:id="rId31"/>
    <p:sldId id="504" r:id="rId32"/>
    <p:sldId id="501" r:id="rId33"/>
    <p:sldId id="508" r:id="rId34"/>
    <p:sldId id="522" r:id="rId35"/>
    <p:sldId id="518" r:id="rId36"/>
    <p:sldId id="506" r:id="rId37"/>
    <p:sldId id="514" r:id="rId38"/>
    <p:sldId id="510" r:id="rId39"/>
    <p:sldId id="513" r:id="rId40"/>
    <p:sldId id="512" r:id="rId41"/>
    <p:sldId id="507" r:id="rId42"/>
    <p:sldId id="511" r:id="rId43"/>
    <p:sldId id="386" r:id="rId44"/>
    <p:sldId id="385" r:id="rId45"/>
    <p:sldId id="387" r:id="rId46"/>
    <p:sldId id="366" r:id="rId47"/>
    <p:sldId id="465" r:id="rId48"/>
    <p:sldId id="304" r:id="rId49"/>
    <p:sldId id="527" r:id="rId50"/>
    <p:sldId id="528" r:id="rId51"/>
    <p:sldId id="529" r:id="rId52"/>
    <p:sldId id="530" r:id="rId53"/>
    <p:sldId id="531" r:id="rId54"/>
    <p:sldId id="532" r:id="rId55"/>
    <p:sldId id="533" r:id="rId56"/>
    <p:sldId id="534" r:id="rId57"/>
    <p:sldId id="388" r:id="rId58"/>
    <p:sldId id="311" r:id="rId59"/>
    <p:sldId id="544" r:id="rId60"/>
    <p:sldId id="545" r:id="rId61"/>
    <p:sldId id="547" r:id="rId62"/>
    <p:sldId id="428" r:id="rId63"/>
    <p:sldId id="588" r:id="rId64"/>
    <p:sldId id="327" r:id="rId65"/>
    <p:sldId id="312" r:id="rId66"/>
    <p:sldId id="429" r:id="rId67"/>
    <p:sldId id="430" r:id="rId68"/>
    <p:sldId id="459" r:id="rId69"/>
    <p:sldId id="397" r:id="rId70"/>
    <p:sldId id="339" r:id="rId71"/>
    <p:sldId id="340" r:id="rId72"/>
    <p:sldId id="335" r:id="rId73"/>
    <p:sldId id="338" r:id="rId74"/>
    <p:sldId id="337" r:id="rId75"/>
    <p:sldId id="317" r:id="rId76"/>
    <p:sldId id="413" r:id="rId77"/>
    <p:sldId id="414" r:id="rId78"/>
    <p:sldId id="405" r:id="rId79"/>
    <p:sldId id="410" r:id="rId80"/>
    <p:sldId id="411" r:id="rId81"/>
    <p:sldId id="415" r:id="rId82"/>
    <p:sldId id="417" r:id="rId83"/>
    <p:sldId id="332" r:id="rId84"/>
    <p:sldId id="442" r:id="rId85"/>
    <p:sldId id="432" r:id="rId86"/>
    <p:sldId id="443" r:id="rId87"/>
    <p:sldId id="333" r:id="rId88"/>
    <p:sldId id="341" r:id="rId89"/>
    <p:sldId id="342" r:id="rId90"/>
    <p:sldId id="536" r:id="rId91"/>
    <p:sldId id="542" r:id="rId92"/>
    <p:sldId id="551" r:id="rId93"/>
    <p:sldId id="591" r:id="rId94"/>
    <p:sldId id="592" r:id="rId95"/>
    <p:sldId id="611" r:id="rId96"/>
    <p:sldId id="612" r:id="rId97"/>
    <p:sldId id="613" r:id="rId98"/>
    <p:sldId id="593" r:id="rId99"/>
    <p:sldId id="596" r:id="rId100"/>
    <p:sldId id="609" r:id="rId101"/>
    <p:sldId id="597" r:id="rId102"/>
    <p:sldId id="598" r:id="rId103"/>
    <p:sldId id="599" r:id="rId104"/>
    <p:sldId id="600" r:id="rId105"/>
    <p:sldId id="601" r:id="rId106"/>
    <p:sldId id="538" r:id="rId107"/>
    <p:sldId id="614" r:id="rId108"/>
    <p:sldId id="460" r:id="rId109"/>
    <p:sldId id="602" r:id="rId110"/>
    <p:sldId id="603" r:id="rId111"/>
    <p:sldId id="604" r:id="rId112"/>
    <p:sldId id="606" r:id="rId113"/>
    <p:sldId id="605" r:id="rId114"/>
    <p:sldId id="607" r:id="rId115"/>
    <p:sldId id="461" r:id="rId116"/>
    <p:sldId id="615" r:id="rId117"/>
    <p:sldId id="557" r:id="rId118"/>
    <p:sldId id="578" r:id="rId119"/>
    <p:sldId id="579" r:id="rId120"/>
    <p:sldId id="585" r:id="rId121"/>
    <p:sldId id="345" r:id="rId122"/>
    <p:sldId id="343" r:id="rId123"/>
    <p:sldId id="346" r:id="rId124"/>
    <p:sldId id="550" r:id="rId125"/>
    <p:sldId id="616" r:id="rId126"/>
    <p:sldId id="463" r:id="rId127"/>
    <p:sldId id="464" r:id="rId128"/>
    <p:sldId id="562" r:id="rId129"/>
    <p:sldId id="324" r:id="rId130"/>
    <p:sldId id="275" r:id="rId131"/>
    <p:sldId id="276" r:id="rId132"/>
    <p:sldId id="277" r:id="rId133"/>
    <p:sldId id="279" r:id="rId134"/>
    <p:sldId id="280" r:id="rId135"/>
    <p:sldId id="281" r:id="rId136"/>
    <p:sldId id="348" r:id="rId137"/>
    <p:sldId id="288" r:id="rId138"/>
    <p:sldId id="290" r:id="rId139"/>
    <p:sldId id="291" r:id="rId140"/>
    <p:sldId id="619" r:id="rId141"/>
    <p:sldId id="352" r:id="rId142"/>
    <p:sldId id="353" r:id="rId143"/>
    <p:sldId id="354" r:id="rId144"/>
    <p:sldId id="355" r:id="rId145"/>
    <p:sldId id="356" r:id="rId146"/>
    <p:sldId id="357" r:id="rId147"/>
    <p:sldId id="358" r:id="rId148"/>
    <p:sldId id="321" r:id="rId149"/>
    <p:sldId id="617" r:id="rId150"/>
    <p:sldId id="618" r:id="rId151"/>
    <p:sldId id="620" r:id="rId152"/>
    <p:sldId id="632" r:id="rId153"/>
    <p:sldId id="628" r:id="rId154"/>
    <p:sldId id="629" r:id="rId155"/>
    <p:sldId id="630" r:id="rId156"/>
    <p:sldId id="631" r:id="rId157"/>
    <p:sldId id="633" r:id="rId158"/>
    <p:sldId id="634" r:id="rId159"/>
    <p:sldId id="635" r:id="rId160"/>
    <p:sldId id="636" r:id="rId161"/>
    <p:sldId id="637" r:id="rId162"/>
    <p:sldId id="325" r:id="rId163"/>
    <p:sldId id="326" r:id="rId164"/>
    <p:sldId id="359" r:id="rId1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8" autoAdjust="0"/>
    <p:restoredTop sz="94698" autoAdjust="0"/>
  </p:normalViewPr>
  <p:slideViewPr>
    <p:cSldViewPr snapToGrid="0">
      <p:cViewPr varScale="1">
        <p:scale>
          <a:sx n="45" d="100"/>
          <a:sy n="45" d="100"/>
        </p:scale>
        <p:origin x="27"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4430940465158"/>
          <c:y val="3.6506614645565032E-2"/>
          <c:w val="0.80755690595348417"/>
          <c:h val="0.72347775630295608"/>
        </c:manualLayout>
      </c:layout>
      <c:barChart>
        <c:barDir val="col"/>
        <c:grouping val="clustered"/>
        <c:varyColors val="0"/>
        <c:ser>
          <c:idx val="0"/>
          <c:order val="0"/>
          <c:tx>
            <c:strRef>
              <c:f>Sheet1!$C$2</c:f>
              <c:strCache>
                <c:ptCount val="1"/>
                <c:pt idx="0">
                  <c:v>可能性</c:v>
                </c:pt>
              </c:strCache>
            </c:strRef>
          </c:tx>
          <c:spPr>
            <a:solidFill>
              <a:schemeClr val="accent1"/>
            </a:solidFill>
            <a:ln>
              <a:noFill/>
            </a:ln>
            <a:effectLst/>
          </c:spPr>
          <c:invertIfNegative val="0"/>
          <c:cat>
            <c:numRef>
              <c:f>Sheet1!$B$3:$B$7</c:f>
              <c:numCache>
                <c:formatCode>General</c:formatCode>
                <c:ptCount val="5"/>
                <c:pt idx="0" formatCode="0%">
                  <c:v>0</c:v>
                </c:pt>
                <c:pt idx="1">
                  <c:v>0.25</c:v>
                </c:pt>
                <c:pt idx="2">
                  <c:v>0.5</c:v>
                </c:pt>
                <c:pt idx="3">
                  <c:v>0.75</c:v>
                </c:pt>
                <c:pt idx="4">
                  <c:v>1</c:v>
                </c:pt>
              </c:numCache>
            </c:numRef>
          </c:cat>
          <c:val>
            <c:numRef>
              <c:f>Sheet1!$C$3:$C$7</c:f>
              <c:numCache>
                <c:formatCode>0%</c:formatCode>
                <c:ptCount val="5"/>
                <c:pt idx="0">
                  <c:v>0.2</c:v>
                </c:pt>
                <c:pt idx="1">
                  <c:v>0.2</c:v>
                </c:pt>
                <c:pt idx="2">
                  <c:v>0.2</c:v>
                </c:pt>
                <c:pt idx="3">
                  <c:v>0.2</c:v>
                </c:pt>
                <c:pt idx="4">
                  <c:v>0.2</c:v>
                </c:pt>
              </c:numCache>
            </c:numRef>
          </c:val>
          <c:extLst>
            <c:ext xmlns:c16="http://schemas.microsoft.com/office/drawing/2014/chart" uri="{C3380CC4-5D6E-409C-BE32-E72D297353CC}">
              <c16:uniqueId val="{00000000-E60F-426F-A4E4-FF530FBC76AE}"/>
            </c:ext>
          </c:extLst>
        </c:ser>
        <c:dLbls>
          <c:showLegendKey val="0"/>
          <c:showVal val="0"/>
          <c:showCatName val="0"/>
          <c:showSerName val="0"/>
          <c:showPercent val="0"/>
          <c:showBubbleSize val="0"/>
        </c:dLbls>
        <c:gapWidth val="219"/>
        <c:overlap val="-27"/>
        <c:axId val="1310292608"/>
        <c:axId val="1222078752"/>
      </c:barChart>
      <c:catAx>
        <c:axId val="1310292608"/>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CN" dirty="0" smtClean="0"/>
                  <a:t>p</a:t>
                </a:r>
                <a:r>
                  <a:rPr lang="zh-CN" dirty="0" smtClean="0"/>
                  <a:t>（</a:t>
                </a:r>
                <a:r>
                  <a:rPr lang="en-US" altLang="zh-CN" dirty="0" smtClean="0"/>
                  <a:t>Blue ratio</a:t>
                </a:r>
                <a:r>
                  <a:rPr lang="zh-CN" dirty="0" smtClean="0"/>
                  <a:t>）</a:t>
                </a:r>
                <a:endParaRPr lang="zh-CN"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crossAx val="1222078752"/>
        <c:crosses val="autoZero"/>
        <c:auto val="1"/>
        <c:lblAlgn val="ctr"/>
        <c:lblOffset val="100"/>
        <c:noMultiLvlLbl val="0"/>
      </c:catAx>
      <c:valAx>
        <c:axId val="1222078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zh-CN"/>
                  <a:t>可能性</a:t>
                </a:r>
              </a:p>
            </c:rich>
          </c:tx>
          <c:layout>
            <c:manualLayout>
              <c:xMode val="edge"/>
              <c:yMode val="edge"/>
              <c:x val="2.2222222222222223E-2"/>
              <c:y val="0.35139289880431607"/>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crossAx val="1310292608"/>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Sheet1!$C$2</c:f>
              <c:strCache>
                <c:ptCount val="1"/>
                <c:pt idx="0">
                  <c:v>可能性</c:v>
                </c:pt>
              </c:strCache>
            </c:strRef>
          </c:tx>
          <c:spPr>
            <a:solidFill>
              <a:schemeClr val="accent1"/>
            </a:solidFill>
            <a:ln>
              <a:noFill/>
            </a:ln>
            <a:effectLst/>
          </c:spPr>
          <c:invertIfNegative val="0"/>
          <c:cat>
            <c:numRef>
              <c:f>Sheet1!$B$3:$B$7</c:f>
              <c:numCache>
                <c:formatCode>General</c:formatCode>
                <c:ptCount val="5"/>
                <c:pt idx="0" formatCode="0%">
                  <c:v>0</c:v>
                </c:pt>
                <c:pt idx="1">
                  <c:v>0.25</c:v>
                </c:pt>
                <c:pt idx="2">
                  <c:v>0.5</c:v>
                </c:pt>
                <c:pt idx="3">
                  <c:v>0.75</c:v>
                </c:pt>
                <c:pt idx="4">
                  <c:v>1</c:v>
                </c:pt>
              </c:numCache>
            </c:numRef>
          </c:cat>
          <c:val>
            <c:numRef>
              <c:f>Sheet1!$C$3:$C$7</c:f>
              <c:numCache>
                <c:formatCode>0%</c:formatCode>
                <c:ptCount val="5"/>
                <c:pt idx="0">
                  <c:v>0.2</c:v>
                </c:pt>
                <c:pt idx="1">
                  <c:v>0.2</c:v>
                </c:pt>
                <c:pt idx="2">
                  <c:v>0.2</c:v>
                </c:pt>
                <c:pt idx="3">
                  <c:v>0.2</c:v>
                </c:pt>
                <c:pt idx="4">
                  <c:v>0.2</c:v>
                </c:pt>
              </c:numCache>
            </c:numRef>
          </c:val>
          <c:extLst>
            <c:ext xmlns:c16="http://schemas.microsoft.com/office/drawing/2014/chart" uri="{C3380CC4-5D6E-409C-BE32-E72D297353CC}">
              <c16:uniqueId val="{00000000-6EFB-44BB-8F8A-8B8E06655684}"/>
            </c:ext>
          </c:extLst>
        </c:ser>
        <c:dLbls>
          <c:showLegendKey val="0"/>
          <c:showVal val="0"/>
          <c:showCatName val="0"/>
          <c:showSerName val="0"/>
          <c:showPercent val="0"/>
          <c:showBubbleSize val="0"/>
        </c:dLbls>
        <c:gapWidth val="219"/>
        <c:overlap val="-27"/>
        <c:axId val="1406353216"/>
        <c:axId val="1406352128"/>
      </c:barChart>
      <c:catAx>
        <c:axId val="1406353216"/>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CN" dirty="0" smtClean="0"/>
                  <a:t>Parameter</a:t>
                </a:r>
                <a:r>
                  <a:rPr lang="zh-CN" dirty="0" smtClean="0"/>
                  <a:t>（</a:t>
                </a:r>
                <a:r>
                  <a:rPr lang="en-US" altLang="zh-CN" dirty="0" smtClean="0"/>
                  <a:t>Blue ration</a:t>
                </a:r>
                <a:r>
                  <a:rPr lang="zh-CN" dirty="0" smtClean="0"/>
                  <a:t>）</a:t>
                </a:r>
                <a:endParaRPr lang="zh-CN"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crossAx val="1406352128"/>
        <c:crosses val="autoZero"/>
        <c:auto val="1"/>
        <c:lblAlgn val="ctr"/>
        <c:lblOffset val="100"/>
        <c:noMultiLvlLbl val="0"/>
      </c:catAx>
      <c:valAx>
        <c:axId val="140635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zh-CN"/>
                  <a:t>可能性</a:t>
                </a:r>
              </a:p>
            </c:rich>
          </c:tx>
          <c:layout>
            <c:manualLayout>
              <c:xMode val="edge"/>
              <c:yMode val="edge"/>
              <c:x val="2.2222222222222223E-2"/>
              <c:y val="0.35139289880431607"/>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crossAx val="1406353216"/>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Sheet1!$F$2</c:f>
              <c:strCache>
                <c:ptCount val="1"/>
                <c:pt idx="0">
                  <c:v>可能性</c:v>
                </c:pt>
              </c:strCache>
            </c:strRef>
          </c:tx>
          <c:spPr>
            <a:solidFill>
              <a:schemeClr val="accent1"/>
            </a:solidFill>
            <a:ln>
              <a:noFill/>
            </a:ln>
            <a:effectLst/>
          </c:spPr>
          <c:invertIfNegative val="0"/>
          <c:cat>
            <c:numRef>
              <c:f>Sheet1!$E$3:$E$7</c:f>
              <c:numCache>
                <c:formatCode>General</c:formatCode>
                <c:ptCount val="5"/>
                <c:pt idx="0" formatCode="0%">
                  <c:v>0</c:v>
                </c:pt>
                <c:pt idx="1">
                  <c:v>0.25</c:v>
                </c:pt>
                <c:pt idx="2">
                  <c:v>0.5</c:v>
                </c:pt>
                <c:pt idx="3">
                  <c:v>0.77500000000000002</c:v>
                </c:pt>
                <c:pt idx="4">
                  <c:v>1</c:v>
                </c:pt>
              </c:numCache>
            </c:numRef>
          </c:cat>
          <c:val>
            <c:numRef>
              <c:f>Sheet1!$F$3:$F$7</c:f>
              <c:numCache>
                <c:formatCode>General</c:formatCode>
                <c:ptCount val="5"/>
                <c:pt idx="0" formatCode="0%">
                  <c:v>0</c:v>
                </c:pt>
                <c:pt idx="1">
                  <c:v>0.15</c:v>
                </c:pt>
                <c:pt idx="2">
                  <c:v>0.4</c:v>
                </c:pt>
                <c:pt idx="3">
                  <c:v>0.45</c:v>
                </c:pt>
                <c:pt idx="4">
                  <c:v>0</c:v>
                </c:pt>
              </c:numCache>
            </c:numRef>
          </c:val>
          <c:extLst>
            <c:ext xmlns:c16="http://schemas.microsoft.com/office/drawing/2014/chart" uri="{C3380CC4-5D6E-409C-BE32-E72D297353CC}">
              <c16:uniqueId val="{00000000-F543-48B2-949C-323A4820CF68}"/>
            </c:ext>
          </c:extLst>
        </c:ser>
        <c:dLbls>
          <c:showLegendKey val="0"/>
          <c:showVal val="0"/>
          <c:showCatName val="0"/>
          <c:showSerName val="0"/>
          <c:showPercent val="0"/>
          <c:showBubbleSize val="0"/>
        </c:dLbls>
        <c:gapWidth val="219"/>
        <c:overlap val="-27"/>
        <c:axId val="1406343424"/>
        <c:axId val="1406354304"/>
      </c:barChart>
      <c:catAx>
        <c:axId val="1406343424"/>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CN" dirty="0" smtClean="0"/>
                  <a:t>parameter</a:t>
                </a:r>
                <a:r>
                  <a:rPr lang="zh-CN" dirty="0" smtClean="0"/>
                  <a:t>（</a:t>
                </a:r>
                <a:r>
                  <a:rPr lang="en-US" altLang="zh-CN" dirty="0" smtClean="0"/>
                  <a:t>Blue ratio</a:t>
                </a:r>
                <a:r>
                  <a:rPr lang="zh-CN" dirty="0" smtClean="0"/>
                  <a:t>）</a:t>
                </a:r>
                <a:endParaRPr lang="zh-CN" dirty="0"/>
              </a:p>
            </c:rich>
          </c:tx>
          <c:layout>
            <c:manualLayout>
              <c:xMode val="edge"/>
              <c:yMode val="edge"/>
              <c:x val="0.3328843762950684"/>
              <c:y val="0.8664324170159900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crossAx val="1406354304"/>
        <c:crosses val="autoZero"/>
        <c:auto val="1"/>
        <c:lblAlgn val="ctr"/>
        <c:lblOffset val="100"/>
        <c:noMultiLvlLbl val="0"/>
      </c:catAx>
      <c:valAx>
        <c:axId val="1406354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zh-CN"/>
                  <a:t>可能性</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crossAx val="1406343424"/>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99653-B74F-435A-B1B0-D79BA6871811}" type="datetimeFigureOut">
              <a:rPr lang="zh-CN" altLang="en-US" smtClean="0"/>
              <a:t>2021/9/11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6BD7D-1B5F-4ADC-AB2A-9CE7ABD7FD8D}" type="slidenum">
              <a:rPr lang="zh-CN" altLang="en-US" smtClean="0"/>
              <a:t>‹#›</a:t>
            </a:fld>
            <a:endParaRPr lang="zh-CN" altLang="en-US"/>
          </a:p>
        </p:txBody>
      </p:sp>
    </p:spTree>
    <p:extLst>
      <p:ext uri="{BB962C8B-B14F-4D97-AF65-F5344CB8AC3E}">
        <p14:creationId xmlns:p14="http://schemas.microsoft.com/office/powerpoint/2010/main" val="178495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26BD7D-1B5F-4ADC-AB2A-9CE7ABD7FD8D}" type="slidenum">
              <a:rPr lang="zh-CN" altLang="en-US" smtClean="0"/>
              <a:t>18</a:t>
            </a:fld>
            <a:endParaRPr lang="zh-CN" altLang="en-US"/>
          </a:p>
        </p:txBody>
      </p:sp>
    </p:spTree>
    <p:extLst>
      <p:ext uri="{BB962C8B-B14F-4D97-AF65-F5344CB8AC3E}">
        <p14:creationId xmlns:p14="http://schemas.microsoft.com/office/powerpoint/2010/main" val="2422278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300642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3783477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345119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161722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417787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1458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179650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181848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272395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30889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9207DD-0BC6-46F9-8A33-0CC876D49D61}"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3314938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207DD-0BC6-46F9-8A33-0CC876D49D61}" type="datetimeFigureOut">
              <a:rPr lang="zh-CN" altLang="en-US" smtClean="0"/>
              <a:t>2021/9/11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F913E-1E1E-4083-9BA1-1DA2ED2B570C}" type="slidenum">
              <a:rPr lang="zh-CN" altLang="en-US" smtClean="0"/>
              <a:t>‹#›</a:t>
            </a:fld>
            <a:endParaRPr lang="zh-CN" altLang="en-US"/>
          </a:p>
        </p:txBody>
      </p:sp>
    </p:spTree>
    <p:extLst>
      <p:ext uri="{BB962C8B-B14F-4D97-AF65-F5344CB8AC3E}">
        <p14:creationId xmlns:p14="http://schemas.microsoft.com/office/powerpoint/2010/main" val="1831095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esajournals.onlinelibrary.wiley.com/doi/10.1002/ecy.3155#ecy3155-bib-0019" TargetMode="External"/><Relationship Id="rId2" Type="http://schemas.openxmlformats.org/officeDocument/2006/relationships/hyperlink" Target="https://doi.org/10.1002/ecy.3155"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oi.org/10.1111/ele.13447"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hyperlink" Target="https://doi.org/10.1111/1365-2745.13326"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24.xml.rels><?xml version="1.0" encoding="UTF-8" standalone="yes"?>
<Relationships xmlns="http://schemas.openxmlformats.org/package/2006/relationships"><Relationship Id="rId2" Type="http://schemas.openxmlformats.org/officeDocument/2006/relationships/hyperlink" Target="https://doi.org/10.1016/j.cell.2021.01.037"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8.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emf"/></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0.xml.rels><?xml version="1.0" encoding="UTF-8" standalone="yes"?>
<Relationships xmlns="http://schemas.openxmlformats.org/package/2006/relationships"><Relationship Id="rId3" Type="http://schemas.openxmlformats.org/officeDocument/2006/relationships/hyperlink" Target="https://doi.org/10.1111/nph.17136" TargetMode="External"/><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slideLayout" Target="../slideLayouts/slideLayout2.xml"/><Relationship Id="rId4" Type="http://schemas.openxmlformats.org/officeDocument/2006/relationships/image" Target="../media/image218.emf"/></Relationships>
</file>

<file path=ppt/slides/_rels/slide152.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hyperlink" Target="https://biol609.github.io/lectures/23c_brms_prediction.html"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aidu.com/link?url=YYoOLSXJXaBozp1Dc8CnGQfTt0j199ApkGKAxq7OwStdoFPv5kd_btzTbv03Ul6-"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5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documentation.org/packages/brms/versions/0.1.0/topics/brm"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emf"/><Relationship Id="rId4" Type="http://schemas.openxmlformats.org/officeDocument/2006/relationships/image" Target="../media/image156.png"/></Relationships>
</file>

<file path=ppt/slides/_rels/slide97.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8180" y="1701264"/>
            <a:ext cx="9756808" cy="843766"/>
          </a:xfrm>
        </p:spPr>
        <p:txBody>
          <a:bodyPr>
            <a:normAutofit fontScale="90000"/>
          </a:bodyPr>
          <a:lstStyle/>
          <a:p>
            <a:r>
              <a:rPr lang="en-US" altLang="zh-CN" b="1" dirty="0" smtClean="0"/>
              <a:t>Bayesian statistic-</a:t>
            </a:r>
            <a:br>
              <a:rPr lang="en-US" altLang="zh-CN" b="1" dirty="0" smtClean="0"/>
            </a:br>
            <a:r>
              <a:rPr lang="en-US" altLang="zh-CN" b="1" dirty="0" smtClean="0"/>
              <a:t>Theory and Application</a:t>
            </a:r>
            <a:endParaRPr lang="zh-CN" altLang="en-US" b="1" dirty="0"/>
          </a:p>
        </p:txBody>
      </p:sp>
      <p:sp>
        <p:nvSpPr>
          <p:cNvPr id="3" name="副标题 2"/>
          <p:cNvSpPr>
            <a:spLocks noGrp="1"/>
          </p:cNvSpPr>
          <p:nvPr>
            <p:ph type="subTitle" idx="1"/>
          </p:nvPr>
        </p:nvSpPr>
        <p:spPr>
          <a:xfrm>
            <a:off x="1594584" y="3681447"/>
            <a:ext cx="9144000" cy="1655762"/>
          </a:xfrm>
        </p:spPr>
        <p:txBody>
          <a:bodyPr>
            <a:normAutofit fontScale="70000" lnSpcReduction="20000"/>
          </a:bodyPr>
          <a:lstStyle/>
          <a:p>
            <a:r>
              <a:rPr lang="en-US" altLang="zh-CN" sz="3600" dirty="0" smtClean="0"/>
              <a:t>Hua Lin </a:t>
            </a:r>
          </a:p>
          <a:p>
            <a:r>
              <a:rPr lang="en-US" altLang="zh-CN" sz="3600" dirty="0" smtClean="0"/>
              <a:t>Based on </a:t>
            </a:r>
            <a:r>
              <a:rPr lang="en-US" altLang="zh-CN" sz="3600" dirty="0" err="1" smtClean="0"/>
              <a:t>Shuang</a:t>
            </a:r>
            <a:r>
              <a:rPr lang="en-US" altLang="zh-CN" sz="3600" dirty="0" smtClean="0"/>
              <a:t> Zhang’s lecture</a:t>
            </a:r>
          </a:p>
          <a:p>
            <a:r>
              <a:rPr lang="en-US" altLang="zh-CN" sz="3600" dirty="0" err="1" smtClean="0"/>
              <a:t>Xishuangbanna</a:t>
            </a:r>
            <a:r>
              <a:rPr lang="en-US" altLang="zh-CN" sz="3600" dirty="0" smtClean="0"/>
              <a:t> Tropical Botanical Garden, CAS</a:t>
            </a:r>
          </a:p>
          <a:p>
            <a:r>
              <a:rPr lang="en-US" altLang="zh-CN" sz="3600" dirty="0" smtClean="0"/>
              <a:t>2021-9-11</a:t>
            </a:r>
            <a:endParaRPr lang="zh-CN" altLang="en-US" sz="3600" dirty="0"/>
          </a:p>
        </p:txBody>
      </p:sp>
    </p:spTree>
    <p:extLst>
      <p:ext uri="{BB962C8B-B14F-4D97-AF65-F5344CB8AC3E}">
        <p14:creationId xmlns:p14="http://schemas.microsoft.com/office/powerpoint/2010/main" val="2391566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dirty="0" smtClean="0"/>
              <a:t>Summary</a:t>
            </a:r>
            <a:r>
              <a:rPr lang="en-US" altLang="zh-CN" dirty="0" smtClean="0"/>
              <a:t>: Frequentist </a:t>
            </a:r>
            <a:r>
              <a:rPr lang="en-US" altLang="zh-CN" dirty="0" err="1" smtClean="0"/>
              <a:t>v.s</a:t>
            </a:r>
            <a:r>
              <a:rPr lang="en-US" altLang="zh-CN" dirty="0" smtClean="0"/>
              <a:t>. Bayesian statistics</a:t>
            </a:r>
            <a:endParaRPr lang="zh-CN" altLang="en-US" dirty="0"/>
          </a:p>
        </p:txBody>
      </p:sp>
      <p:sp>
        <p:nvSpPr>
          <p:cNvPr id="3" name="内容占位符 2"/>
          <p:cNvSpPr>
            <a:spLocks noGrp="1"/>
          </p:cNvSpPr>
          <p:nvPr>
            <p:ph idx="1"/>
          </p:nvPr>
        </p:nvSpPr>
        <p:spPr>
          <a:xfrm>
            <a:off x="405063" y="1825625"/>
            <a:ext cx="11381873" cy="3522752"/>
          </a:xfrm>
        </p:spPr>
        <p:txBody>
          <a:bodyPr>
            <a:noAutofit/>
          </a:bodyPr>
          <a:lstStyle/>
          <a:p>
            <a:pPr>
              <a:lnSpc>
                <a:spcPct val="150000"/>
              </a:lnSpc>
            </a:pPr>
            <a:r>
              <a:rPr lang="en-US" altLang="zh-CN" b="1" dirty="0"/>
              <a:t>Frequentist </a:t>
            </a:r>
            <a:r>
              <a:rPr lang="zh-CN" altLang="en-US" dirty="0" smtClean="0"/>
              <a:t>：</a:t>
            </a:r>
            <a:r>
              <a:rPr lang="en-US" altLang="zh-CN" dirty="0" smtClean="0"/>
              <a:t>The observed data are randomly sampled from a fixed distribution</a:t>
            </a:r>
            <a:r>
              <a:rPr lang="zh-CN" altLang="en-US" dirty="0" smtClean="0"/>
              <a:t> （</a:t>
            </a:r>
            <a:r>
              <a:rPr lang="en-US" altLang="zh-CN" dirty="0" smtClean="0"/>
              <a:t>the parameters of the distribution is fixed</a:t>
            </a:r>
            <a:r>
              <a:rPr lang="zh-CN" altLang="en-US" dirty="0" smtClean="0"/>
              <a:t>，</a:t>
            </a:r>
            <a:r>
              <a:rPr lang="en-US" altLang="zh-CN" dirty="0" smtClean="0"/>
              <a:t>point estimation</a:t>
            </a:r>
            <a:r>
              <a:rPr lang="zh-CN" altLang="en-US" dirty="0" smtClean="0"/>
              <a:t>）</a:t>
            </a:r>
            <a:endParaRPr lang="en-US" altLang="zh-CN" dirty="0" smtClean="0"/>
          </a:p>
          <a:p>
            <a:pPr>
              <a:lnSpc>
                <a:spcPct val="150000"/>
              </a:lnSpc>
            </a:pPr>
            <a:r>
              <a:rPr lang="en-US" altLang="zh-CN" b="1" dirty="0" smtClean="0"/>
              <a:t>Bayesian</a:t>
            </a:r>
            <a:r>
              <a:rPr lang="zh-CN" altLang="en-US" dirty="0" smtClean="0"/>
              <a:t>：</a:t>
            </a:r>
            <a:r>
              <a:rPr lang="en-US" altLang="zh-CN" dirty="0"/>
              <a:t> The observed data are </a:t>
            </a:r>
            <a:r>
              <a:rPr lang="en-US" altLang="zh-CN" dirty="0" smtClean="0"/>
              <a:t>from the distribution with different parameters . You have different probability to get your data under different parameters of the distribution.</a:t>
            </a:r>
            <a:r>
              <a:rPr lang="zh-CN" altLang="en-US" dirty="0" smtClean="0"/>
              <a:t> （</a:t>
            </a:r>
            <a:r>
              <a:rPr lang="en-US" altLang="zh-CN" dirty="0" err="1" smtClean="0"/>
              <a:t>paramters</a:t>
            </a:r>
            <a:r>
              <a:rPr lang="en-US" altLang="zh-CN" dirty="0" smtClean="0"/>
              <a:t> are not fixed</a:t>
            </a:r>
            <a:r>
              <a:rPr lang="zh-CN" altLang="en-US" dirty="0" smtClean="0"/>
              <a:t>，</a:t>
            </a:r>
            <a:r>
              <a:rPr lang="en-US" altLang="zh-CN" dirty="0" smtClean="0"/>
              <a:t>distribution estimation</a:t>
            </a:r>
            <a:r>
              <a:rPr lang="zh-CN" altLang="en-US" dirty="0" smtClean="0"/>
              <a:t>）。</a:t>
            </a:r>
            <a:endParaRPr lang="zh-CN" altLang="en-US" dirty="0"/>
          </a:p>
        </p:txBody>
      </p:sp>
    </p:spTree>
    <p:extLst>
      <p:ext uri="{BB962C8B-B14F-4D97-AF65-F5344CB8AC3E}">
        <p14:creationId xmlns:p14="http://schemas.microsoft.com/office/powerpoint/2010/main" val="16477202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smtClean="0"/>
              <a:t>lmm</a:t>
            </a:r>
            <a:r>
              <a:rPr lang="en-US" altLang="zh-CN" dirty="0" smtClean="0"/>
              <a:t> </a:t>
            </a:r>
            <a:r>
              <a:rPr lang="zh-CN" altLang="en-US" dirty="0" smtClean="0"/>
              <a:t>时间自相关</a:t>
            </a:r>
            <a:r>
              <a:rPr lang="en-US" altLang="zh-CN" dirty="0" smtClean="0"/>
              <a:t>-</a:t>
            </a:r>
            <a:r>
              <a:rPr lang="zh-CN" altLang="en-US" dirty="0" smtClean="0"/>
              <a:t>实际应用案例</a:t>
            </a:r>
            <a:endParaRPr lang="zh-CN" altLang="en-US" dirty="0"/>
          </a:p>
        </p:txBody>
      </p:sp>
      <p:sp>
        <p:nvSpPr>
          <p:cNvPr id="4" name="矩形 3"/>
          <p:cNvSpPr/>
          <p:nvPr/>
        </p:nvSpPr>
        <p:spPr>
          <a:xfrm>
            <a:off x="3103418" y="5490712"/>
            <a:ext cx="8744198" cy="923330"/>
          </a:xfrm>
          <a:prstGeom prst="rect">
            <a:avLst/>
          </a:prstGeom>
        </p:spPr>
        <p:txBody>
          <a:bodyPr wrap="square">
            <a:spAutoFit/>
          </a:bodyPr>
          <a:lstStyle/>
          <a:p>
            <a:pPr marL="457200" indent="-457200" algn="just">
              <a:spcAft>
                <a:spcPts val="0"/>
              </a:spcAft>
            </a:pPr>
            <a:r>
              <a:rPr lang="en-US" altLang="zh-CN" kern="100" dirty="0" err="1" smtClean="0">
                <a:latin typeface="等线" panose="02010600030101010101" pitchFamily="2" charset="-122"/>
                <a:ea typeface="等线" panose="02010600030101010101" pitchFamily="2" charset="-122"/>
                <a:cs typeface="Times New Roman" panose="02020603050405020304" pitchFamily="18" charset="0"/>
              </a:rPr>
              <a:t>Kendig</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 E., Borer, E. T.,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Boak</a:t>
            </a:r>
            <a:r>
              <a:rPr lang="en-US" altLang="zh-CN" kern="100" dirty="0">
                <a:latin typeface="等线" panose="02010600030101010101" pitchFamily="2" charset="-122"/>
                <a:ea typeface="等线" panose="02010600030101010101" pitchFamily="2" charset="-122"/>
                <a:cs typeface="Times New Roman" panose="02020603050405020304" pitchFamily="18" charset="0"/>
              </a:rPr>
              <a:t>, E. N., Picard, T. C. &amp;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Seabloom</a:t>
            </a:r>
            <a:r>
              <a:rPr lang="en-US" altLang="zh-CN" kern="100" dirty="0">
                <a:latin typeface="等线" panose="02010600030101010101" pitchFamily="2" charset="-122"/>
                <a:ea typeface="等线" panose="02010600030101010101" pitchFamily="2" charset="-122"/>
                <a:cs typeface="Times New Roman" panose="02020603050405020304" pitchFamily="18" charset="0"/>
              </a:rPr>
              <a:t>, E. W. Host nutrition mediates interactions between plant viruses, altering transmission and predicted disease spread. </a:t>
            </a:r>
            <a:r>
              <a:rPr lang="en-US" altLang="zh-CN" b="1" i="1" kern="100" dirty="0">
                <a:latin typeface="等线" panose="02010600030101010101" pitchFamily="2" charset="-122"/>
                <a:ea typeface="等线" panose="02010600030101010101" pitchFamily="2" charset="-122"/>
                <a:cs typeface="Times New Roman" panose="02020603050405020304" pitchFamily="18" charset="0"/>
              </a:rPr>
              <a:t>Ecology</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 101</a:t>
            </a:r>
            <a:r>
              <a:rPr lang="en-US" altLang="zh-CN" kern="100" dirty="0">
                <a:latin typeface="等线" panose="02010600030101010101" pitchFamily="2" charset="-122"/>
                <a:ea typeface="等线" panose="02010600030101010101" pitchFamily="2" charset="-122"/>
                <a:cs typeface="Times New Roman" panose="02020603050405020304" pitchFamily="18" charset="0"/>
              </a:rPr>
              <a:t>, e03155,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doi:</a:t>
            </a:r>
            <a:r>
              <a:rPr lang="en-US" altLang="zh-CN" u="sng" kern="100" dirty="0" err="1">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2"/>
              </a:rPr>
              <a:t>https</a:t>
            </a:r>
            <a:r>
              <a:rPr lang="en-US" altLang="zh-CN" u="sng" kern="100" dirty="0">
                <a:solidFill>
                  <a:srgbClr val="0563C1"/>
                </a:solidFill>
                <a:latin typeface="等线" panose="02010600030101010101" pitchFamily="2" charset="-122"/>
                <a:ea typeface="等线" panose="02010600030101010101" pitchFamily="2" charset="-122"/>
                <a:cs typeface="Times New Roman" panose="02020603050405020304" pitchFamily="18" charset="0"/>
                <a:hlinkClick r:id="rId2"/>
              </a:rPr>
              <a:t>://doi.org/10.1002/ecy.3155</a:t>
            </a:r>
            <a:r>
              <a:rPr lang="en-US" altLang="zh-CN" kern="100" dirty="0">
                <a:latin typeface="等线" panose="02010600030101010101" pitchFamily="2" charset="-122"/>
                <a:ea typeface="等线" panose="02010600030101010101" pitchFamily="2" charset="-122"/>
                <a:cs typeface="Times New Roman" panose="02020603050405020304" pitchFamily="18" charset="0"/>
              </a:rPr>
              <a:t> (2020).</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p:cNvSpPr/>
          <p:nvPr/>
        </p:nvSpPr>
        <p:spPr>
          <a:xfrm>
            <a:off x="268184" y="1757934"/>
            <a:ext cx="9327078" cy="3416320"/>
          </a:xfrm>
          <a:prstGeom prst="rect">
            <a:avLst/>
          </a:prstGeom>
        </p:spPr>
        <p:txBody>
          <a:bodyPr wrap="square">
            <a:spAutoFit/>
          </a:bodyPr>
          <a:lstStyle/>
          <a:p>
            <a:r>
              <a:rPr lang="zh-CN" altLang="en-US" dirty="0" smtClean="0"/>
              <a:t>m.li.p &lt;- brm(data = d.at.p, family = gaussian,</a:t>
            </a:r>
          </a:p>
          <a:p>
            <a:r>
              <a:rPr lang="zh-CN" altLang="en-US" dirty="0" smtClean="0"/>
              <a:t>              log_conc ~ co * high_N * high_P,</a:t>
            </a:r>
          </a:p>
          <a:p>
            <a:r>
              <a:rPr lang="zh-CN" altLang="en-US" dirty="0" smtClean="0"/>
              <a:t>              autocor = </a:t>
            </a:r>
            <a:r>
              <a:rPr lang="zh-CN" altLang="en-US" dirty="0" smtClean="0">
                <a:solidFill>
                  <a:srgbClr val="FF0000"/>
                </a:solidFill>
              </a:rPr>
              <a:t>cor_ar(~time),</a:t>
            </a:r>
          </a:p>
          <a:p>
            <a:r>
              <a:rPr lang="zh-CN" altLang="en-US" dirty="0" smtClean="0"/>
              <a:t>              prior = c(</a:t>
            </a:r>
            <a:r>
              <a:rPr lang="zh-CN" altLang="en-US" dirty="0" smtClean="0">
                <a:solidFill>
                  <a:srgbClr val="0000FF"/>
                </a:solidFill>
              </a:rPr>
              <a:t>prior(normal(0.25, 0.73), class = b, coef = co),</a:t>
            </a:r>
          </a:p>
          <a:p>
            <a:r>
              <a:rPr lang="zh-CN" altLang="en-US" dirty="0" smtClean="0">
                <a:solidFill>
                  <a:srgbClr val="0000FF"/>
                </a:solidFill>
              </a:rPr>
              <a:t>                        prior(normal(0.08, 0.76), class = b, coef = high_N),</a:t>
            </a:r>
          </a:p>
          <a:p>
            <a:r>
              <a:rPr lang="zh-CN" altLang="en-US" dirty="0" smtClean="0">
                <a:solidFill>
                  <a:srgbClr val="0000FF"/>
                </a:solidFill>
              </a:rPr>
              <a:t>                        prior(normal(-0.19, 0.83), class = b, coef = high_P),</a:t>
            </a:r>
          </a:p>
          <a:p>
            <a:r>
              <a:rPr lang="zh-CN" altLang="en-US" dirty="0" smtClean="0">
                <a:solidFill>
                  <a:srgbClr val="0000FF"/>
                </a:solidFill>
              </a:rPr>
              <a:t>                        prior(normal(0, 1), class = b, coef = co:high_N),</a:t>
            </a:r>
          </a:p>
          <a:p>
            <a:r>
              <a:rPr lang="zh-CN" altLang="en-US" dirty="0" smtClean="0">
                <a:solidFill>
                  <a:srgbClr val="0000FF"/>
                </a:solidFill>
              </a:rPr>
              <a:t>                        prior(normal(0, 1), class = b, coef = co:high_P),</a:t>
            </a:r>
          </a:p>
          <a:p>
            <a:r>
              <a:rPr lang="zh-CN" altLang="en-US" dirty="0" smtClean="0">
                <a:solidFill>
                  <a:srgbClr val="0000FF"/>
                </a:solidFill>
              </a:rPr>
              <a:t>                        prior(normal(0.17, 1.06), class = b, coef = high_N:high_P),</a:t>
            </a:r>
          </a:p>
          <a:p>
            <a:r>
              <a:rPr lang="zh-CN" altLang="en-US" dirty="0" smtClean="0">
                <a:solidFill>
                  <a:srgbClr val="0000FF"/>
                </a:solidFill>
              </a:rPr>
              <a:t>                        prior(normal(0, 1), class = b, coef = co:high_N:high_P),</a:t>
            </a:r>
          </a:p>
          <a:p>
            <a:r>
              <a:rPr lang="zh-CN" altLang="en-US" dirty="0" smtClean="0">
                <a:solidFill>
                  <a:srgbClr val="0000FF"/>
                </a:solidFill>
              </a:rPr>
              <a:t>                        prior(normal(0, 10), class = Intercept</a:t>
            </a:r>
            <a:r>
              <a:rPr lang="zh-CN" altLang="en-US" dirty="0" smtClean="0"/>
              <a:t>)),</a:t>
            </a:r>
          </a:p>
          <a:p>
            <a:r>
              <a:rPr lang="zh-CN" altLang="en-US" dirty="0" smtClean="0"/>
              <a:t>              iter = 6000, warmup = 1000, chains = 3, cores = 2)</a:t>
            </a:r>
            <a:endParaRPr lang="zh-CN" altLang="en-US" dirty="0"/>
          </a:p>
        </p:txBody>
      </p:sp>
      <p:sp>
        <p:nvSpPr>
          <p:cNvPr id="6" name="矩形 5"/>
          <p:cNvSpPr/>
          <p:nvPr/>
        </p:nvSpPr>
        <p:spPr>
          <a:xfrm>
            <a:off x="7021779" y="3819865"/>
            <a:ext cx="4528457" cy="923330"/>
          </a:xfrm>
          <a:prstGeom prst="rect">
            <a:avLst/>
          </a:prstGeom>
        </p:spPr>
        <p:txBody>
          <a:bodyPr wrap="square">
            <a:spAutoFit/>
          </a:bodyPr>
          <a:lstStyle/>
          <a:p>
            <a:r>
              <a:rPr lang="en-US" altLang="zh-CN" dirty="0">
                <a:solidFill>
                  <a:srgbClr val="0000FF"/>
                </a:solidFill>
              </a:rPr>
              <a:t>A first-order autocorrelation structure was </a:t>
            </a:r>
            <a:r>
              <a:rPr lang="en-US" altLang="zh-CN" dirty="0"/>
              <a:t>used to account for correlations between virus density values on consecutive harvesting days.</a:t>
            </a:r>
            <a:endParaRPr lang="zh-CN" altLang="en-US" dirty="0"/>
          </a:p>
        </p:txBody>
      </p:sp>
      <p:sp>
        <p:nvSpPr>
          <p:cNvPr id="7" name="矩形 6"/>
          <p:cNvSpPr/>
          <p:nvPr/>
        </p:nvSpPr>
        <p:spPr>
          <a:xfrm>
            <a:off x="7021779" y="2074392"/>
            <a:ext cx="5146965" cy="1477328"/>
          </a:xfrm>
          <a:prstGeom prst="rect">
            <a:avLst/>
          </a:prstGeom>
        </p:spPr>
        <p:txBody>
          <a:bodyPr wrap="square">
            <a:spAutoFit/>
          </a:bodyPr>
          <a:lstStyle/>
          <a:p>
            <a:r>
              <a:rPr lang="en-US" altLang="zh-CN" dirty="0"/>
              <a:t>We used </a:t>
            </a:r>
            <a:r>
              <a:rPr lang="en-US" altLang="zh-CN" dirty="0">
                <a:solidFill>
                  <a:srgbClr val="0000FF"/>
                </a:solidFill>
              </a:rPr>
              <a:t>data from an experiment that measured PAV and RPV densities and transmission under similar conditions to inform some of the priors for the density and transmission models</a:t>
            </a:r>
            <a:r>
              <a:rPr lang="en-US" altLang="zh-CN" dirty="0"/>
              <a:t> (</a:t>
            </a:r>
            <a:r>
              <a:rPr lang="en-US" altLang="zh-CN" dirty="0" err="1"/>
              <a:t>Lacroix</a:t>
            </a:r>
            <a:r>
              <a:rPr lang="en-US" altLang="zh-CN" dirty="0"/>
              <a:t> et al. </a:t>
            </a:r>
            <a:r>
              <a:rPr lang="en-US" altLang="zh-CN" dirty="0">
                <a:hlinkClick r:id="rId3"/>
              </a:rPr>
              <a:t>2017</a:t>
            </a:r>
            <a:r>
              <a:rPr lang="en-US" altLang="zh-CN" dirty="0"/>
              <a:t>); general priors were used otherwise </a:t>
            </a:r>
            <a:endParaRPr lang="zh-CN" altLang="en-US" dirty="0"/>
          </a:p>
        </p:txBody>
      </p:sp>
    </p:spTree>
    <p:extLst>
      <p:ext uri="{BB962C8B-B14F-4D97-AF65-F5344CB8AC3E}">
        <p14:creationId xmlns:p14="http://schemas.microsoft.com/office/powerpoint/2010/main" val="17986523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8950" y="134120"/>
            <a:ext cx="10515600" cy="934286"/>
          </a:xfrm>
        </p:spPr>
        <p:txBody>
          <a:bodyPr/>
          <a:lstStyle/>
          <a:p>
            <a:pPr algn="ctr"/>
            <a:r>
              <a:rPr lang="zh-CN" altLang="en-US" b="1" dirty="0">
                <a:solidFill>
                  <a:srgbClr val="0000FF"/>
                </a:solidFill>
              </a:rPr>
              <a:t>空间自</a:t>
            </a:r>
            <a:r>
              <a:rPr lang="zh-CN" altLang="en-US" b="1" dirty="0" smtClean="0">
                <a:solidFill>
                  <a:srgbClr val="0000FF"/>
                </a:solidFill>
              </a:rPr>
              <a:t>相关</a:t>
            </a:r>
            <a:r>
              <a:rPr lang="en-US" altLang="zh-CN" b="1" dirty="0" smtClean="0">
                <a:solidFill>
                  <a:srgbClr val="0000FF"/>
                </a:solidFill>
              </a:rPr>
              <a:t>(</a:t>
            </a:r>
            <a:r>
              <a:rPr lang="en-US" altLang="zh-CN" b="1" dirty="0" err="1" smtClean="0">
                <a:solidFill>
                  <a:srgbClr val="0000FF"/>
                </a:solidFill>
              </a:rPr>
              <a:t>glmm</a:t>
            </a:r>
            <a:r>
              <a:rPr lang="zh-CN" altLang="en-US" b="1" dirty="0" smtClean="0">
                <a:solidFill>
                  <a:srgbClr val="0000FF"/>
                </a:solidFill>
              </a:rPr>
              <a:t>案例</a:t>
            </a:r>
            <a:r>
              <a:rPr lang="en-US" altLang="zh-CN" b="1" dirty="0" smtClean="0">
                <a:solidFill>
                  <a:srgbClr val="0000FF"/>
                </a:solidFill>
              </a:rPr>
              <a:t>)</a:t>
            </a:r>
            <a:endParaRPr lang="zh-CN" altLang="en-US" dirty="0"/>
          </a:p>
        </p:txBody>
      </p:sp>
      <p:sp>
        <p:nvSpPr>
          <p:cNvPr id="3" name="内容占位符 2"/>
          <p:cNvSpPr>
            <a:spLocks noGrp="1"/>
          </p:cNvSpPr>
          <p:nvPr>
            <p:ph idx="1"/>
          </p:nvPr>
        </p:nvSpPr>
        <p:spPr>
          <a:xfrm>
            <a:off x="163629" y="1399256"/>
            <a:ext cx="6102417" cy="4989244"/>
          </a:xfrm>
        </p:spPr>
        <p:txBody>
          <a:bodyPr>
            <a:normAutofit fontScale="77500" lnSpcReduction="20000"/>
          </a:bodyPr>
          <a:lstStyle/>
          <a:p>
            <a:pPr marL="0" indent="0">
              <a:buNone/>
            </a:pPr>
            <a:r>
              <a:rPr lang="en-US" altLang="zh-CN" dirty="0">
                <a:solidFill>
                  <a:srgbClr val="0000FF"/>
                </a:solidFill>
              </a:rPr>
              <a:t>d &lt;- read.csv("spd.csv</a:t>
            </a:r>
            <a:r>
              <a:rPr lang="en-US" altLang="zh-CN" dirty="0" smtClean="0">
                <a:solidFill>
                  <a:srgbClr val="0000FF"/>
                </a:solidFill>
              </a:rPr>
              <a:t>")</a:t>
            </a:r>
          </a:p>
          <a:p>
            <a:pPr marL="0" indent="0">
              <a:buNone/>
            </a:pPr>
            <a:r>
              <a:rPr lang="en-US" altLang="zh-CN" dirty="0" smtClean="0">
                <a:solidFill>
                  <a:srgbClr val="0000FF"/>
                </a:solidFill>
              </a:rPr>
              <a:t>bm11 </a:t>
            </a:r>
            <a:r>
              <a:rPr lang="en-US" altLang="zh-CN" dirty="0">
                <a:solidFill>
                  <a:srgbClr val="0000FF"/>
                </a:solidFill>
              </a:rPr>
              <a:t>&lt;- </a:t>
            </a:r>
            <a:r>
              <a:rPr lang="en-US" altLang="zh-CN" dirty="0" err="1" smtClean="0">
                <a:solidFill>
                  <a:srgbClr val="0000FF"/>
                </a:solidFill>
              </a:rPr>
              <a:t>brm</a:t>
            </a:r>
            <a:r>
              <a:rPr lang="en-US" altLang="zh-CN" dirty="0" smtClean="0">
                <a:solidFill>
                  <a:srgbClr val="0000FF"/>
                </a:solidFill>
              </a:rPr>
              <a:t>(data </a:t>
            </a:r>
            <a:r>
              <a:rPr lang="en-US" altLang="zh-CN" dirty="0">
                <a:solidFill>
                  <a:srgbClr val="0000FF"/>
                </a:solidFill>
              </a:rPr>
              <a:t>= d, family = </a:t>
            </a:r>
            <a:r>
              <a:rPr lang="en-US" altLang="zh-CN" dirty="0" err="1">
                <a:solidFill>
                  <a:srgbClr val="FF0000"/>
                </a:solidFill>
              </a:rPr>
              <a:t>poisson</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total_tools</a:t>
            </a:r>
            <a:r>
              <a:rPr lang="en-US" altLang="zh-CN" dirty="0">
                <a:solidFill>
                  <a:srgbClr val="0000FF"/>
                </a:solidFill>
              </a:rPr>
              <a:t> ~ </a:t>
            </a:r>
            <a:r>
              <a:rPr lang="en-US" altLang="zh-CN" dirty="0" err="1" smtClean="0">
                <a:solidFill>
                  <a:srgbClr val="0000FF"/>
                </a:solidFill>
              </a:rPr>
              <a:t>logpop+</a:t>
            </a:r>
            <a:r>
              <a:rPr lang="en-US" altLang="zh-CN" dirty="0" err="1" smtClean="0">
                <a:solidFill>
                  <a:srgbClr val="FF0000"/>
                </a:solidFill>
              </a:rPr>
              <a:t>gp</a:t>
            </a:r>
            <a:r>
              <a:rPr lang="en-US" altLang="zh-CN" dirty="0" smtClean="0">
                <a:solidFill>
                  <a:srgbClr val="FF0000"/>
                </a:solidFill>
              </a:rPr>
              <a:t>(</a:t>
            </a:r>
            <a:r>
              <a:rPr lang="en-US" altLang="zh-CN" dirty="0" err="1" smtClean="0">
                <a:solidFill>
                  <a:srgbClr val="FF0000"/>
                </a:solidFill>
              </a:rPr>
              <a:t>lat</a:t>
            </a:r>
            <a:r>
              <a:rPr lang="en-US" altLang="zh-CN" dirty="0">
                <a:solidFill>
                  <a:srgbClr val="FF0000"/>
                </a:solidFill>
              </a:rPr>
              <a:t>, lon2) </a:t>
            </a:r>
            <a:r>
              <a:rPr lang="en-US" altLang="zh-CN" dirty="0" smtClean="0">
                <a:solidFill>
                  <a:srgbClr val="0000FF"/>
                </a:solidFill>
              </a:rPr>
              <a:t>,</a:t>
            </a:r>
            <a:endParaRPr lang="en-US" altLang="zh-CN" dirty="0">
              <a:solidFill>
                <a:srgbClr val="0000FF"/>
              </a:solidFill>
            </a:endParaRPr>
          </a:p>
          <a:p>
            <a:pPr marL="0" indent="0">
              <a:buNone/>
            </a:pPr>
            <a:r>
              <a:rPr lang="en-US" altLang="zh-CN" dirty="0">
                <a:solidFill>
                  <a:srgbClr val="0000FF"/>
                </a:solidFill>
              </a:rPr>
              <a:t>      prior = c(prior(normal(0, 10), class = Intercept),</a:t>
            </a:r>
          </a:p>
          <a:p>
            <a:pPr marL="0" indent="0">
              <a:buNone/>
            </a:pPr>
            <a:r>
              <a:rPr lang="en-US" altLang="zh-CN" dirty="0">
                <a:solidFill>
                  <a:srgbClr val="0000FF"/>
                </a:solidFill>
              </a:rPr>
              <a:t>                prior(normal(0, 1), class = b),</a:t>
            </a:r>
          </a:p>
          <a:p>
            <a:pPr marL="0" indent="0">
              <a:buNone/>
            </a:pPr>
            <a:r>
              <a:rPr lang="en-US" altLang="zh-CN" dirty="0">
                <a:solidFill>
                  <a:srgbClr val="0000FF"/>
                </a:solidFill>
              </a:rPr>
              <a:t>                prior(</a:t>
            </a:r>
            <a:r>
              <a:rPr lang="en-US" altLang="zh-CN" dirty="0" err="1">
                <a:solidFill>
                  <a:srgbClr val="0000FF"/>
                </a:solidFill>
              </a:rPr>
              <a:t>inv_gamma</a:t>
            </a:r>
            <a:r>
              <a:rPr lang="en-US" altLang="zh-CN" dirty="0">
                <a:solidFill>
                  <a:srgbClr val="0000FF"/>
                </a:solidFill>
              </a:rPr>
              <a:t>(2.874624, 0.393695), class = </a:t>
            </a:r>
            <a:r>
              <a:rPr lang="en-US" altLang="zh-CN" dirty="0" err="1">
                <a:solidFill>
                  <a:srgbClr val="0000FF"/>
                </a:solidFill>
              </a:rPr>
              <a:t>lscale</a:t>
            </a:r>
            <a:r>
              <a:rPr lang="en-US" altLang="zh-CN" dirty="0">
                <a:solidFill>
                  <a:srgbClr val="0000FF"/>
                </a:solidFill>
              </a:rPr>
              <a:t>),</a:t>
            </a:r>
          </a:p>
          <a:p>
            <a:pPr marL="0" indent="0">
              <a:buNone/>
            </a:pPr>
            <a:r>
              <a:rPr lang="en-US" altLang="zh-CN" dirty="0">
                <a:solidFill>
                  <a:srgbClr val="0000FF"/>
                </a:solidFill>
              </a:rPr>
              <a:t>                prior(</a:t>
            </a:r>
            <a:r>
              <a:rPr lang="en-US" altLang="zh-CN" dirty="0" err="1">
                <a:solidFill>
                  <a:srgbClr val="0000FF"/>
                </a:solidFill>
              </a:rPr>
              <a:t>cauchy</a:t>
            </a:r>
            <a:r>
              <a:rPr lang="en-US" altLang="zh-CN" dirty="0">
                <a:solidFill>
                  <a:srgbClr val="0000FF"/>
                </a:solidFill>
              </a:rPr>
              <a:t>(0, 1), class = </a:t>
            </a:r>
            <a:r>
              <a:rPr lang="en-US" altLang="zh-CN" dirty="0" err="1">
                <a:solidFill>
                  <a:srgbClr val="0000FF"/>
                </a:solidFill>
              </a:rPr>
              <a:t>sdgp</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iter</a:t>
            </a:r>
            <a:r>
              <a:rPr lang="en-US" altLang="zh-CN" dirty="0">
                <a:solidFill>
                  <a:srgbClr val="0000FF"/>
                </a:solidFill>
              </a:rPr>
              <a:t> = 1e4, warmup = 2000, chains = 4, cores = 4,</a:t>
            </a:r>
          </a:p>
          <a:p>
            <a:pPr marL="0" indent="0">
              <a:buNone/>
            </a:pPr>
            <a:r>
              <a:rPr lang="en-US" altLang="zh-CN" dirty="0">
                <a:solidFill>
                  <a:srgbClr val="0000FF"/>
                </a:solidFill>
              </a:rPr>
              <a:t>      seed = 13,</a:t>
            </a:r>
          </a:p>
          <a:p>
            <a:pPr marL="0" indent="0">
              <a:buNone/>
            </a:pPr>
            <a:r>
              <a:rPr lang="en-US" altLang="zh-CN" dirty="0">
                <a:solidFill>
                  <a:srgbClr val="0000FF"/>
                </a:solidFill>
              </a:rPr>
              <a:t>      control = list(</a:t>
            </a:r>
            <a:r>
              <a:rPr lang="en-US" altLang="zh-CN" dirty="0" err="1">
                <a:solidFill>
                  <a:srgbClr val="0000FF"/>
                </a:solidFill>
              </a:rPr>
              <a:t>adapt_delta</a:t>
            </a:r>
            <a:r>
              <a:rPr lang="en-US" altLang="zh-CN" dirty="0">
                <a:solidFill>
                  <a:srgbClr val="0000FF"/>
                </a:solidFill>
              </a:rPr>
              <a:t> = 0.999,</a:t>
            </a:r>
          </a:p>
          <a:p>
            <a:pPr marL="0" indent="0">
              <a:buNone/>
            </a:pPr>
            <a:r>
              <a:rPr lang="en-US" altLang="zh-CN" dirty="0">
                <a:solidFill>
                  <a:srgbClr val="0000FF"/>
                </a:solidFill>
              </a:rPr>
              <a:t>                     </a:t>
            </a:r>
            <a:r>
              <a:rPr lang="en-US" altLang="zh-CN" dirty="0" err="1">
                <a:solidFill>
                  <a:srgbClr val="0000FF"/>
                </a:solidFill>
              </a:rPr>
              <a:t>max_treedepth</a:t>
            </a:r>
            <a:r>
              <a:rPr lang="en-US" altLang="zh-CN" dirty="0">
                <a:solidFill>
                  <a:srgbClr val="0000FF"/>
                </a:solidFill>
              </a:rPr>
              <a:t> = 12</a:t>
            </a:r>
            <a:r>
              <a:rPr lang="en-US" altLang="zh-CN" dirty="0" smtClean="0">
                <a:solidFill>
                  <a:srgbClr val="0000FF"/>
                </a:solidFill>
              </a:rPr>
              <a:t>))</a:t>
            </a:r>
            <a:endParaRPr lang="en-US" altLang="zh-CN" dirty="0">
              <a:solidFill>
                <a:srgbClr val="0000FF"/>
              </a:solidFill>
            </a:endParaRPr>
          </a:p>
          <a:p>
            <a:pPr marL="0" indent="0">
              <a:buNone/>
            </a:pPr>
            <a:r>
              <a:rPr lang="en-US" altLang="zh-CN" dirty="0" err="1" smtClean="0">
                <a:solidFill>
                  <a:srgbClr val="0000FF"/>
                </a:solidFill>
              </a:rPr>
              <a:t>marginal_effects</a:t>
            </a:r>
            <a:r>
              <a:rPr lang="en-US" altLang="zh-CN" dirty="0" smtClean="0">
                <a:solidFill>
                  <a:srgbClr val="0000FF"/>
                </a:solidFill>
              </a:rPr>
              <a:t>(bm11)</a:t>
            </a:r>
            <a:endParaRPr lang="zh-CN" altLang="en-US" dirty="0">
              <a:solidFill>
                <a:srgbClr val="0000FF"/>
              </a:solidFill>
            </a:endParaRPr>
          </a:p>
        </p:txBody>
      </p:sp>
      <p:pic>
        <p:nvPicPr>
          <p:cNvPr id="4" name="图片 3"/>
          <p:cNvPicPr>
            <a:picLocks noChangeAspect="1"/>
          </p:cNvPicPr>
          <p:nvPr/>
        </p:nvPicPr>
        <p:blipFill>
          <a:blip r:embed="rId2"/>
          <a:stretch>
            <a:fillRect/>
          </a:stretch>
        </p:blipFill>
        <p:spPr>
          <a:xfrm>
            <a:off x="6693777" y="1309036"/>
            <a:ext cx="4722900" cy="5079464"/>
          </a:xfrm>
          <a:prstGeom prst="rect">
            <a:avLst/>
          </a:prstGeom>
        </p:spPr>
      </p:pic>
    </p:spTree>
    <p:extLst>
      <p:ext uri="{BB962C8B-B14F-4D97-AF65-F5344CB8AC3E}">
        <p14:creationId xmlns:p14="http://schemas.microsoft.com/office/powerpoint/2010/main" val="16544787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29235"/>
          </a:xfrm>
        </p:spPr>
        <p:txBody>
          <a:bodyPr>
            <a:normAutofit fontScale="90000"/>
          </a:bodyPr>
          <a:lstStyle/>
          <a:p>
            <a:pPr algn="ctr"/>
            <a:r>
              <a:rPr lang="zh-CN" altLang="en-US" b="1" dirty="0" smtClean="0">
                <a:solidFill>
                  <a:srgbClr val="0000FF"/>
                </a:solidFill>
              </a:rPr>
              <a:t>模型里包括多个</a:t>
            </a:r>
            <a:r>
              <a:rPr lang="en-US" altLang="zh-CN" b="1" dirty="0" smtClean="0">
                <a:solidFill>
                  <a:srgbClr val="0000FF"/>
                </a:solidFill>
              </a:rPr>
              <a:t>Y, </a:t>
            </a:r>
            <a:r>
              <a:rPr lang="zh-CN" altLang="en-US" b="1" dirty="0" smtClean="0">
                <a:solidFill>
                  <a:srgbClr val="0000FF"/>
                </a:solidFill>
              </a:rPr>
              <a:t>但</a:t>
            </a:r>
            <a:r>
              <a:rPr lang="en-US" altLang="zh-CN" b="1" dirty="0" smtClean="0">
                <a:solidFill>
                  <a:srgbClr val="0000FF"/>
                </a:solidFill>
              </a:rPr>
              <a:t>X</a:t>
            </a:r>
            <a:r>
              <a:rPr lang="zh-CN" altLang="en-US" b="1" dirty="0" smtClean="0">
                <a:solidFill>
                  <a:srgbClr val="0000FF"/>
                </a:solidFill>
              </a:rPr>
              <a:t>相同</a:t>
            </a:r>
            <a:endParaRPr lang="zh-CN" altLang="en-US" b="1" dirty="0">
              <a:solidFill>
                <a:srgbClr val="0000FF"/>
              </a:solidFill>
            </a:endParaRPr>
          </a:p>
        </p:txBody>
      </p:sp>
      <p:sp>
        <p:nvSpPr>
          <p:cNvPr id="3" name="内容占位符 2"/>
          <p:cNvSpPr>
            <a:spLocks noGrp="1"/>
          </p:cNvSpPr>
          <p:nvPr>
            <p:ph idx="1"/>
          </p:nvPr>
        </p:nvSpPr>
        <p:spPr>
          <a:xfrm>
            <a:off x="243840" y="937764"/>
            <a:ext cx="10515600" cy="4374900"/>
          </a:xfrm>
        </p:spPr>
        <p:txBody>
          <a:bodyPr>
            <a:normAutofit/>
          </a:bodyPr>
          <a:lstStyle/>
          <a:p>
            <a:pPr marL="0" indent="0">
              <a:buNone/>
            </a:pPr>
            <a:r>
              <a:rPr lang="en-US" altLang="zh-CN" dirty="0">
                <a:solidFill>
                  <a:srgbClr val="0000FF"/>
                </a:solidFill>
              </a:rPr>
              <a:t>data("</a:t>
            </a:r>
            <a:r>
              <a:rPr lang="en-US" altLang="zh-CN" dirty="0" err="1">
                <a:solidFill>
                  <a:srgbClr val="0000FF"/>
                </a:solidFill>
              </a:rPr>
              <a:t>BTdata</a:t>
            </a:r>
            <a:r>
              <a:rPr lang="en-US" altLang="zh-CN" dirty="0">
                <a:solidFill>
                  <a:srgbClr val="0000FF"/>
                </a:solidFill>
              </a:rPr>
              <a:t>", package = "</a:t>
            </a:r>
            <a:r>
              <a:rPr lang="en-US" altLang="zh-CN" dirty="0" err="1">
                <a:solidFill>
                  <a:srgbClr val="0000FF"/>
                </a:solidFill>
              </a:rPr>
              <a:t>MCMCglmm</a:t>
            </a:r>
            <a:r>
              <a:rPr lang="en-US" altLang="zh-CN" dirty="0">
                <a:solidFill>
                  <a:srgbClr val="0000FF"/>
                </a:solidFill>
              </a:rPr>
              <a:t>")</a:t>
            </a:r>
          </a:p>
          <a:p>
            <a:pPr marL="0" indent="0">
              <a:buNone/>
            </a:pPr>
            <a:r>
              <a:rPr lang="en-US" altLang="zh-CN" dirty="0">
                <a:solidFill>
                  <a:srgbClr val="0000FF"/>
                </a:solidFill>
              </a:rPr>
              <a:t>View(</a:t>
            </a:r>
            <a:r>
              <a:rPr lang="en-US" altLang="zh-CN" dirty="0" err="1">
                <a:solidFill>
                  <a:srgbClr val="0000FF"/>
                </a:solidFill>
              </a:rPr>
              <a:t>BTdata</a:t>
            </a:r>
            <a:r>
              <a:rPr lang="en-US" altLang="zh-CN" dirty="0">
                <a:solidFill>
                  <a:srgbClr val="0000FF"/>
                </a:solidFill>
              </a:rPr>
              <a:t>)</a:t>
            </a:r>
          </a:p>
          <a:p>
            <a:pPr marL="0" indent="0">
              <a:buNone/>
            </a:pPr>
            <a:r>
              <a:rPr lang="en-US" altLang="zh-CN" dirty="0" smtClean="0">
                <a:solidFill>
                  <a:srgbClr val="0000FF"/>
                </a:solidFill>
              </a:rPr>
              <a:t>library(</a:t>
            </a:r>
            <a:r>
              <a:rPr lang="en-US" altLang="zh-CN" dirty="0" err="1" smtClean="0">
                <a:solidFill>
                  <a:srgbClr val="0000FF"/>
                </a:solidFill>
              </a:rPr>
              <a:t>brms</a:t>
            </a:r>
            <a:r>
              <a:rPr lang="en-US" altLang="zh-CN" dirty="0">
                <a:solidFill>
                  <a:srgbClr val="0000FF"/>
                </a:solidFill>
              </a:rPr>
              <a:t>)</a:t>
            </a:r>
          </a:p>
          <a:p>
            <a:pPr marL="0" indent="0">
              <a:buNone/>
            </a:pPr>
            <a:r>
              <a:rPr lang="en-US" altLang="zh-CN" dirty="0" smtClean="0">
                <a:solidFill>
                  <a:srgbClr val="0000FF"/>
                </a:solidFill>
              </a:rPr>
              <a:t>bm12 </a:t>
            </a:r>
            <a:r>
              <a:rPr lang="en-US" altLang="zh-CN" dirty="0">
                <a:solidFill>
                  <a:srgbClr val="0000FF"/>
                </a:solidFill>
              </a:rPr>
              <a:t>&lt;- </a:t>
            </a:r>
            <a:r>
              <a:rPr lang="en-US" altLang="zh-CN" dirty="0" err="1" smtClean="0">
                <a:solidFill>
                  <a:srgbClr val="0000FF"/>
                </a:solidFill>
              </a:rPr>
              <a:t>brm</a:t>
            </a:r>
            <a:r>
              <a:rPr lang="en-US" altLang="zh-CN" dirty="0" smtClean="0">
                <a:solidFill>
                  <a:srgbClr val="0000FF"/>
                </a:solidFill>
              </a:rPr>
              <a:t>(</a:t>
            </a:r>
            <a:r>
              <a:rPr lang="en-US" altLang="zh-CN" dirty="0" err="1" smtClean="0">
                <a:solidFill>
                  <a:srgbClr val="0000FF"/>
                </a:solidFill>
              </a:rPr>
              <a:t>mvbind</a:t>
            </a:r>
            <a:r>
              <a:rPr lang="en-US" altLang="zh-CN" dirty="0" smtClean="0">
                <a:solidFill>
                  <a:srgbClr val="0000FF"/>
                </a:solidFill>
              </a:rPr>
              <a:t>(</a:t>
            </a:r>
            <a:r>
              <a:rPr lang="en-US" altLang="zh-CN" dirty="0" smtClean="0">
                <a:solidFill>
                  <a:srgbClr val="FF0000"/>
                </a:solidFill>
              </a:rPr>
              <a:t>tarsus</a:t>
            </a:r>
            <a:r>
              <a:rPr lang="en-US" altLang="zh-CN" dirty="0">
                <a:solidFill>
                  <a:srgbClr val="0000FF"/>
                </a:solidFill>
              </a:rPr>
              <a:t>, </a:t>
            </a:r>
            <a:r>
              <a:rPr lang="en-US" altLang="zh-CN" dirty="0">
                <a:solidFill>
                  <a:srgbClr val="FF0000"/>
                </a:solidFill>
              </a:rPr>
              <a:t>back</a:t>
            </a:r>
            <a:r>
              <a:rPr lang="en-US" altLang="zh-CN" dirty="0">
                <a:solidFill>
                  <a:srgbClr val="0000FF"/>
                </a:solidFill>
              </a:rPr>
              <a:t>) ~ sex + </a:t>
            </a:r>
            <a:r>
              <a:rPr lang="en-US" altLang="zh-CN" dirty="0" err="1">
                <a:solidFill>
                  <a:srgbClr val="0000FF"/>
                </a:solidFill>
              </a:rPr>
              <a:t>hatchdate</a:t>
            </a:r>
            <a:r>
              <a:rPr lang="en-US" altLang="zh-CN" dirty="0">
                <a:solidFill>
                  <a:srgbClr val="0000FF"/>
                </a:solidFill>
              </a:rPr>
              <a:t> + (1|p|fosternest) + (1|q|dam</a:t>
            </a:r>
            <a:r>
              <a:rPr lang="en-US" altLang="zh-CN" dirty="0" smtClean="0">
                <a:solidFill>
                  <a:srgbClr val="0000FF"/>
                </a:solidFill>
              </a:rPr>
              <a:t>), data </a:t>
            </a:r>
            <a:r>
              <a:rPr lang="en-US" altLang="zh-CN" dirty="0">
                <a:solidFill>
                  <a:srgbClr val="0000FF"/>
                </a:solidFill>
              </a:rPr>
              <a:t>= </a:t>
            </a:r>
            <a:r>
              <a:rPr lang="en-US" altLang="zh-CN" dirty="0" err="1">
                <a:solidFill>
                  <a:srgbClr val="0000FF"/>
                </a:solidFill>
              </a:rPr>
              <a:t>BTdata</a:t>
            </a:r>
            <a:r>
              <a:rPr lang="en-US" altLang="zh-CN" dirty="0">
                <a:solidFill>
                  <a:srgbClr val="0000FF"/>
                </a:solidFill>
              </a:rPr>
              <a:t>, chains = 2, cores = </a:t>
            </a:r>
            <a:r>
              <a:rPr lang="en-US" altLang="zh-CN" dirty="0" smtClean="0">
                <a:solidFill>
                  <a:srgbClr val="0000FF"/>
                </a:solidFill>
              </a:rPr>
              <a:t>2)</a:t>
            </a:r>
          </a:p>
          <a:p>
            <a:pPr marL="0" indent="0">
              <a:buNone/>
            </a:pPr>
            <a:r>
              <a:rPr lang="en-US" altLang="zh-CN" dirty="0">
                <a:solidFill>
                  <a:srgbClr val="0000FF"/>
                </a:solidFill>
              </a:rPr>
              <a:t>fit1 &lt;- </a:t>
            </a:r>
            <a:r>
              <a:rPr lang="en-US" altLang="zh-CN" dirty="0" err="1" smtClean="0">
                <a:solidFill>
                  <a:srgbClr val="0000FF"/>
                </a:solidFill>
              </a:rPr>
              <a:t>add_criterion</a:t>
            </a:r>
            <a:r>
              <a:rPr lang="en-US" altLang="zh-CN" dirty="0" smtClean="0">
                <a:solidFill>
                  <a:srgbClr val="0000FF"/>
                </a:solidFill>
              </a:rPr>
              <a:t>(bm12, </a:t>
            </a:r>
            <a:r>
              <a:rPr lang="en-US" altLang="zh-CN" dirty="0">
                <a:solidFill>
                  <a:srgbClr val="0000FF"/>
                </a:solidFill>
              </a:rPr>
              <a:t>"loo")</a:t>
            </a:r>
            <a:endParaRPr lang="zh-CN" altLang="en-US" dirty="0">
              <a:solidFill>
                <a:srgbClr val="0000FF"/>
              </a:solidFill>
            </a:endParaRPr>
          </a:p>
        </p:txBody>
      </p:sp>
      <p:sp>
        <p:nvSpPr>
          <p:cNvPr id="4" name="文本框 3"/>
          <p:cNvSpPr txBox="1"/>
          <p:nvPr/>
        </p:nvSpPr>
        <p:spPr>
          <a:xfrm>
            <a:off x="1763348" y="4375909"/>
            <a:ext cx="7826181" cy="584775"/>
          </a:xfrm>
          <a:prstGeom prst="rect">
            <a:avLst/>
          </a:prstGeom>
          <a:noFill/>
        </p:spPr>
        <p:txBody>
          <a:bodyPr wrap="none" rtlCol="0">
            <a:spAutoFit/>
          </a:bodyPr>
          <a:lstStyle/>
          <a:p>
            <a:r>
              <a:rPr lang="zh-CN" altLang="en-US" sz="3200" b="1" dirty="0" smtClean="0">
                <a:solidFill>
                  <a:srgbClr val="FF0000"/>
                </a:solidFill>
              </a:rPr>
              <a:t>注意，标红的</a:t>
            </a:r>
            <a:r>
              <a:rPr lang="en-US" altLang="zh-CN" sz="3200" b="1" dirty="0" smtClean="0">
                <a:solidFill>
                  <a:srgbClr val="FF0000"/>
                </a:solidFill>
              </a:rPr>
              <a:t>p, q</a:t>
            </a:r>
            <a:r>
              <a:rPr lang="zh-CN" altLang="en-US" sz="3200" b="1" dirty="0" smtClean="0">
                <a:solidFill>
                  <a:srgbClr val="FF0000"/>
                </a:solidFill>
              </a:rPr>
              <a:t>居然可以用任意字符替代</a:t>
            </a:r>
            <a:endParaRPr lang="zh-CN" altLang="en-US" sz="3200" b="1" dirty="0">
              <a:solidFill>
                <a:srgbClr val="FF0000"/>
              </a:solidFill>
            </a:endParaRPr>
          </a:p>
        </p:txBody>
      </p:sp>
    </p:spTree>
    <p:extLst>
      <p:ext uri="{BB962C8B-B14F-4D97-AF65-F5344CB8AC3E}">
        <p14:creationId xmlns:p14="http://schemas.microsoft.com/office/powerpoint/2010/main" val="17499816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8574" y="632338"/>
            <a:ext cx="10515600" cy="229235"/>
          </a:xfrm>
        </p:spPr>
        <p:txBody>
          <a:bodyPr>
            <a:normAutofit fontScale="90000"/>
          </a:bodyPr>
          <a:lstStyle/>
          <a:p>
            <a:pPr algn="ctr"/>
            <a:r>
              <a:rPr lang="zh-CN" altLang="en-US" b="1" dirty="0">
                <a:solidFill>
                  <a:srgbClr val="0000FF"/>
                </a:solidFill>
              </a:rPr>
              <a:t>模型里包括多个</a:t>
            </a:r>
            <a:r>
              <a:rPr lang="en-US" altLang="zh-CN" b="1" dirty="0">
                <a:solidFill>
                  <a:srgbClr val="0000FF"/>
                </a:solidFill>
              </a:rPr>
              <a:t>Y, </a:t>
            </a:r>
            <a:r>
              <a:rPr lang="zh-CN" altLang="en-US" b="1" dirty="0">
                <a:solidFill>
                  <a:srgbClr val="0000FF"/>
                </a:solidFill>
              </a:rPr>
              <a:t>但影响因素</a:t>
            </a:r>
            <a:r>
              <a:rPr lang="zh-CN" altLang="en-US" b="1" dirty="0" smtClean="0">
                <a:solidFill>
                  <a:srgbClr val="0000FF"/>
                </a:solidFill>
              </a:rPr>
              <a:t>相同</a:t>
            </a:r>
            <a:r>
              <a:rPr lang="en-US" altLang="zh-CN" b="1" dirty="0" smtClean="0">
                <a:solidFill>
                  <a:srgbClr val="0000FF"/>
                </a:solidFill>
              </a:rPr>
              <a:t/>
            </a:r>
            <a:br>
              <a:rPr lang="en-US" altLang="zh-CN" b="1" dirty="0" smtClean="0">
                <a:solidFill>
                  <a:srgbClr val="0000FF"/>
                </a:solidFill>
              </a:rPr>
            </a:br>
            <a:r>
              <a:rPr lang="zh-CN" altLang="en-US" b="1" dirty="0" smtClean="0">
                <a:solidFill>
                  <a:srgbClr val="0000FF"/>
                </a:solidFill>
              </a:rPr>
              <a:t>分析多个</a:t>
            </a:r>
            <a:r>
              <a:rPr lang="en-US" altLang="zh-CN" b="1" dirty="0" smtClean="0">
                <a:solidFill>
                  <a:srgbClr val="0000FF"/>
                </a:solidFill>
              </a:rPr>
              <a:t>Y</a:t>
            </a:r>
            <a:r>
              <a:rPr lang="zh-CN" altLang="en-US" b="1" dirty="0" smtClean="0">
                <a:solidFill>
                  <a:srgbClr val="0000FF"/>
                </a:solidFill>
              </a:rPr>
              <a:t>对共同影响因素的响应的协同性</a:t>
            </a:r>
            <a:endParaRPr lang="zh-CN" altLang="en-US" dirty="0"/>
          </a:p>
        </p:txBody>
      </p:sp>
      <p:pic>
        <p:nvPicPr>
          <p:cNvPr id="4" name="内容占位符 3"/>
          <p:cNvPicPr>
            <a:picLocks noGrp="1" noChangeAspect="1"/>
          </p:cNvPicPr>
          <p:nvPr>
            <p:ph idx="1"/>
          </p:nvPr>
        </p:nvPicPr>
        <p:blipFill rotWithShape="1">
          <a:blip r:embed="rId2"/>
          <a:srcRect t="4077"/>
          <a:stretch/>
        </p:blipFill>
        <p:spPr>
          <a:xfrm>
            <a:off x="1015784" y="1555668"/>
            <a:ext cx="10141181" cy="4218502"/>
          </a:xfrm>
          <a:prstGeom prst="rect">
            <a:avLst/>
          </a:prstGeom>
        </p:spPr>
      </p:pic>
      <p:sp>
        <p:nvSpPr>
          <p:cNvPr id="3" name="矩形 2"/>
          <p:cNvSpPr/>
          <p:nvPr/>
        </p:nvSpPr>
        <p:spPr>
          <a:xfrm>
            <a:off x="1133858" y="5774170"/>
            <a:ext cx="10023107" cy="923330"/>
          </a:xfrm>
          <a:prstGeom prst="rect">
            <a:avLst/>
          </a:prstGeom>
        </p:spPr>
        <p:txBody>
          <a:bodyPr wrap="square">
            <a:spAutoFit/>
          </a:bodyPr>
          <a:lstStyle/>
          <a:p>
            <a:pPr lvl="0" eaLnBrk="0" fontAlgn="base" hangingPunct="0">
              <a:spcBef>
                <a:spcPct val="0"/>
              </a:spcBef>
              <a:spcAft>
                <a:spcPct val="0"/>
              </a:spcAft>
            </a:pPr>
            <a:r>
              <a:rPr lang="zh-CN" altLang="zh-CN" dirty="0">
                <a:solidFill>
                  <a:srgbClr val="FF0000"/>
                </a:solidFill>
                <a:latin typeface="Arial" panose="020B0604020202020204" pitchFamily="34" charset="0"/>
              </a:rPr>
              <a:t>Within dams, tarsus length and back color seem to be negatively correlated, </a:t>
            </a:r>
            <a:endParaRPr lang="en-US" altLang="zh-CN" dirty="0">
              <a:solidFill>
                <a:srgbClr val="FF0000"/>
              </a:solidFill>
              <a:latin typeface="Arial" panose="020B0604020202020204" pitchFamily="34" charset="0"/>
            </a:endParaRPr>
          </a:p>
          <a:p>
            <a:pPr lvl="0" eaLnBrk="0" fontAlgn="base" hangingPunct="0">
              <a:spcBef>
                <a:spcPct val="0"/>
              </a:spcBef>
              <a:spcAft>
                <a:spcPct val="0"/>
              </a:spcAft>
            </a:pPr>
            <a:r>
              <a:rPr lang="zh-CN" altLang="zh-CN" dirty="0">
                <a:solidFill>
                  <a:srgbClr val="FF0000"/>
                </a:solidFill>
                <a:latin typeface="Arial" panose="020B0604020202020204" pitchFamily="34" charset="0"/>
              </a:rPr>
              <a:t>while within fosternests the opposite is true. This indicates differential effects </a:t>
            </a:r>
            <a:endParaRPr lang="en-US" altLang="zh-CN" dirty="0">
              <a:solidFill>
                <a:srgbClr val="FF0000"/>
              </a:solidFill>
              <a:latin typeface="Arial" panose="020B0604020202020204" pitchFamily="34" charset="0"/>
            </a:endParaRPr>
          </a:p>
          <a:p>
            <a:pPr lvl="0" eaLnBrk="0" fontAlgn="base" hangingPunct="0">
              <a:spcBef>
                <a:spcPct val="0"/>
              </a:spcBef>
              <a:spcAft>
                <a:spcPct val="0"/>
              </a:spcAft>
            </a:pPr>
            <a:r>
              <a:rPr lang="zh-CN" altLang="zh-CN" dirty="0">
                <a:solidFill>
                  <a:srgbClr val="FF0000"/>
                </a:solidFill>
                <a:latin typeface="Arial" panose="020B0604020202020204" pitchFamily="34" charset="0"/>
              </a:rPr>
              <a:t>of genetic and environmental factors on these two characteristics. </a:t>
            </a:r>
            <a:endParaRPr lang="en-US" altLang="zh-CN" dirty="0">
              <a:solidFill>
                <a:srgbClr val="FF0000"/>
              </a:solidFill>
              <a:latin typeface="Arial" panose="020B0604020202020204" pitchFamily="34" charset="0"/>
            </a:endParaRPr>
          </a:p>
        </p:txBody>
      </p:sp>
    </p:spTree>
    <p:extLst>
      <p:ext uri="{BB962C8B-B14F-4D97-AF65-F5344CB8AC3E}">
        <p14:creationId xmlns:p14="http://schemas.microsoft.com/office/powerpoint/2010/main" val="8961962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940"/>
            <a:ext cx="10515600" cy="1325563"/>
          </a:xfrm>
        </p:spPr>
        <p:txBody>
          <a:bodyPr>
            <a:normAutofit/>
          </a:bodyPr>
          <a:lstStyle/>
          <a:p>
            <a:pPr algn="ctr"/>
            <a:r>
              <a:rPr lang="zh-CN" altLang="en-US" sz="2800" b="1" dirty="0">
                <a:solidFill>
                  <a:srgbClr val="0000FF"/>
                </a:solidFill>
              </a:rPr>
              <a:t>模型里包括多个</a:t>
            </a:r>
            <a:r>
              <a:rPr lang="en-US" altLang="zh-CN" sz="2800" b="1" dirty="0">
                <a:solidFill>
                  <a:srgbClr val="0000FF"/>
                </a:solidFill>
              </a:rPr>
              <a:t>Y, </a:t>
            </a:r>
            <a:r>
              <a:rPr lang="zh-CN" altLang="en-US" sz="2800" b="1" dirty="0">
                <a:solidFill>
                  <a:srgbClr val="0000FF"/>
                </a:solidFill>
              </a:rPr>
              <a:t>但影响因素相同</a:t>
            </a:r>
            <a:r>
              <a:rPr lang="en-US" altLang="zh-CN" sz="2800" b="1" dirty="0">
                <a:solidFill>
                  <a:srgbClr val="0000FF"/>
                </a:solidFill>
              </a:rPr>
              <a:t/>
            </a:r>
            <a:br>
              <a:rPr lang="en-US" altLang="zh-CN" sz="2800" b="1" dirty="0">
                <a:solidFill>
                  <a:srgbClr val="0000FF"/>
                </a:solidFill>
              </a:rPr>
            </a:br>
            <a:r>
              <a:rPr lang="zh-CN" altLang="en-US" sz="2800" b="1" dirty="0">
                <a:solidFill>
                  <a:srgbClr val="0000FF"/>
                </a:solidFill>
              </a:rPr>
              <a:t>分析多个</a:t>
            </a:r>
            <a:r>
              <a:rPr lang="en-US" altLang="zh-CN" sz="2800" b="1" dirty="0">
                <a:solidFill>
                  <a:srgbClr val="0000FF"/>
                </a:solidFill>
              </a:rPr>
              <a:t>Y</a:t>
            </a:r>
            <a:r>
              <a:rPr lang="zh-CN" altLang="en-US" sz="2800" b="1" dirty="0">
                <a:solidFill>
                  <a:srgbClr val="0000FF"/>
                </a:solidFill>
              </a:rPr>
              <a:t>对共同影响因素的响应的协同性</a:t>
            </a:r>
            <a:endParaRPr lang="zh-CN" altLang="en-US" sz="2800" dirty="0"/>
          </a:p>
        </p:txBody>
      </p:sp>
      <p:pic>
        <p:nvPicPr>
          <p:cNvPr id="4" name="内容占位符 3"/>
          <p:cNvPicPr>
            <a:picLocks noGrp="1" noChangeAspect="1"/>
          </p:cNvPicPr>
          <p:nvPr>
            <p:ph idx="1"/>
          </p:nvPr>
        </p:nvPicPr>
        <p:blipFill>
          <a:blip r:embed="rId2"/>
          <a:stretch>
            <a:fillRect/>
          </a:stretch>
        </p:blipFill>
        <p:spPr>
          <a:xfrm>
            <a:off x="1812804" y="989786"/>
            <a:ext cx="8566392" cy="3520974"/>
          </a:xfrm>
          <a:prstGeom prst="rect">
            <a:avLst/>
          </a:prstGeom>
        </p:spPr>
      </p:pic>
      <p:pic>
        <p:nvPicPr>
          <p:cNvPr id="5" name="图片 4"/>
          <p:cNvPicPr>
            <a:picLocks noChangeAspect="1"/>
          </p:cNvPicPr>
          <p:nvPr/>
        </p:nvPicPr>
        <p:blipFill>
          <a:blip r:embed="rId3"/>
          <a:stretch>
            <a:fillRect/>
          </a:stretch>
        </p:blipFill>
        <p:spPr>
          <a:xfrm>
            <a:off x="1812804" y="4942155"/>
            <a:ext cx="8823112" cy="1631739"/>
          </a:xfrm>
          <a:prstGeom prst="rect">
            <a:avLst/>
          </a:prstGeom>
        </p:spPr>
      </p:pic>
      <p:sp>
        <p:nvSpPr>
          <p:cNvPr id="7" name="左大括号 6"/>
          <p:cNvSpPr/>
          <p:nvPr/>
        </p:nvSpPr>
        <p:spPr>
          <a:xfrm>
            <a:off x="1424539" y="1570008"/>
            <a:ext cx="425140" cy="1667956"/>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85885" y="2079056"/>
            <a:ext cx="1569660" cy="369332"/>
          </a:xfrm>
          <a:prstGeom prst="rect">
            <a:avLst/>
          </a:prstGeom>
          <a:noFill/>
        </p:spPr>
        <p:txBody>
          <a:bodyPr wrap="none" rtlCol="0">
            <a:spAutoFit/>
          </a:bodyPr>
          <a:lstStyle/>
          <a:p>
            <a:r>
              <a:rPr lang="zh-CN" altLang="en-US" b="1" dirty="0" smtClean="0">
                <a:solidFill>
                  <a:srgbClr val="0000FF"/>
                </a:solidFill>
              </a:rPr>
              <a:t>固定效应部分</a:t>
            </a:r>
            <a:endParaRPr lang="zh-CN" altLang="en-US" b="1" dirty="0">
              <a:solidFill>
                <a:srgbClr val="0000FF"/>
              </a:solidFill>
            </a:endParaRPr>
          </a:p>
        </p:txBody>
      </p:sp>
      <p:sp>
        <p:nvSpPr>
          <p:cNvPr id="9" name="左大括号 8"/>
          <p:cNvSpPr/>
          <p:nvPr/>
        </p:nvSpPr>
        <p:spPr>
          <a:xfrm>
            <a:off x="1387665" y="3527114"/>
            <a:ext cx="462013" cy="865363"/>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449934" y="3602976"/>
            <a:ext cx="646331" cy="369332"/>
          </a:xfrm>
          <a:prstGeom prst="rect">
            <a:avLst/>
          </a:prstGeom>
          <a:noFill/>
        </p:spPr>
        <p:txBody>
          <a:bodyPr wrap="none" rtlCol="0">
            <a:spAutoFit/>
          </a:bodyPr>
          <a:lstStyle/>
          <a:p>
            <a:r>
              <a:rPr lang="zh-CN" altLang="en-US" b="1" dirty="0" smtClean="0">
                <a:solidFill>
                  <a:srgbClr val="0000FF"/>
                </a:solidFill>
              </a:rPr>
              <a:t>残差</a:t>
            </a:r>
            <a:endParaRPr lang="zh-CN" altLang="en-US" b="1" dirty="0">
              <a:solidFill>
                <a:srgbClr val="0000FF"/>
              </a:solidFill>
            </a:endParaRPr>
          </a:p>
        </p:txBody>
      </p:sp>
      <p:sp>
        <p:nvSpPr>
          <p:cNvPr id="11" name="文本框 10"/>
          <p:cNvSpPr txBox="1"/>
          <p:nvPr/>
        </p:nvSpPr>
        <p:spPr>
          <a:xfrm>
            <a:off x="0" y="5166893"/>
            <a:ext cx="2374368" cy="369332"/>
          </a:xfrm>
          <a:prstGeom prst="rect">
            <a:avLst/>
          </a:prstGeom>
          <a:noFill/>
        </p:spPr>
        <p:txBody>
          <a:bodyPr wrap="none" rtlCol="0">
            <a:spAutoFit/>
          </a:bodyPr>
          <a:lstStyle/>
          <a:p>
            <a:r>
              <a:rPr lang="zh-CN" altLang="en-US" b="1" dirty="0">
                <a:solidFill>
                  <a:srgbClr val="0000FF"/>
                </a:solidFill>
              </a:rPr>
              <a:t>两</a:t>
            </a:r>
            <a:r>
              <a:rPr lang="zh-CN" altLang="en-US" b="1" dirty="0" smtClean="0">
                <a:solidFill>
                  <a:srgbClr val="0000FF"/>
                </a:solidFill>
              </a:rPr>
              <a:t>个</a:t>
            </a:r>
            <a:r>
              <a:rPr lang="en-US" altLang="zh-CN" b="1" dirty="0" smtClean="0">
                <a:solidFill>
                  <a:srgbClr val="0000FF"/>
                </a:solidFill>
              </a:rPr>
              <a:t>Y</a:t>
            </a:r>
            <a:r>
              <a:rPr lang="zh-CN" altLang="en-US" b="1" dirty="0" smtClean="0">
                <a:solidFill>
                  <a:srgbClr val="0000FF"/>
                </a:solidFill>
              </a:rPr>
              <a:t>的残差的相关性</a:t>
            </a:r>
            <a:endParaRPr lang="zh-CN" altLang="en-US" b="1" dirty="0">
              <a:solidFill>
                <a:srgbClr val="0000FF"/>
              </a:solidFill>
            </a:endParaRPr>
          </a:p>
        </p:txBody>
      </p:sp>
      <p:sp>
        <p:nvSpPr>
          <p:cNvPr id="12" name="矩形 11"/>
          <p:cNvSpPr/>
          <p:nvPr/>
        </p:nvSpPr>
        <p:spPr>
          <a:xfrm>
            <a:off x="4187172" y="4382863"/>
            <a:ext cx="7825156" cy="830997"/>
          </a:xfrm>
          <a:prstGeom prst="rect">
            <a:avLst/>
          </a:prstGeom>
        </p:spPr>
        <p:txBody>
          <a:bodyPr wrap="square">
            <a:spAutoFit/>
          </a:bodyPr>
          <a:lstStyle/>
          <a:p>
            <a:pPr eaLnBrk="0" fontAlgn="base" hangingPunct="0">
              <a:spcBef>
                <a:spcPct val="0"/>
              </a:spcBef>
              <a:spcAft>
                <a:spcPct val="0"/>
              </a:spcAft>
            </a:pPr>
            <a:r>
              <a:rPr lang="en-US" altLang="zh-CN" sz="1600" dirty="0">
                <a:solidFill>
                  <a:srgbClr val="FF0000"/>
                </a:solidFill>
                <a:latin typeface="Arial" panose="020B0604020202020204" pitchFamily="34" charset="0"/>
              </a:rPr>
              <a:t>T</a:t>
            </a:r>
            <a:r>
              <a:rPr lang="zh-CN" altLang="zh-CN" sz="1600" dirty="0" smtClean="0">
                <a:solidFill>
                  <a:srgbClr val="FF0000"/>
                </a:solidFill>
                <a:latin typeface="Arial" panose="020B0604020202020204" pitchFamily="34" charset="0"/>
              </a:rPr>
              <a:t>he </a:t>
            </a:r>
            <a:r>
              <a:rPr lang="zh-CN" altLang="zh-CN" sz="1600" dirty="0">
                <a:solidFill>
                  <a:srgbClr val="FF0000"/>
                </a:solidFill>
                <a:latin typeface="Arial" panose="020B0604020202020204" pitchFamily="34" charset="0"/>
              </a:rPr>
              <a:t>small residual correlation rescor(tarsus, back) on the bottom of </a:t>
            </a:r>
            <a:endParaRPr lang="en-US" altLang="zh-CN" sz="1600" dirty="0">
              <a:solidFill>
                <a:srgbClr val="FF0000"/>
              </a:solidFill>
              <a:latin typeface="Arial" panose="020B0604020202020204" pitchFamily="34" charset="0"/>
            </a:endParaRPr>
          </a:p>
          <a:p>
            <a:pPr eaLnBrk="0" fontAlgn="base" hangingPunct="0">
              <a:spcBef>
                <a:spcPct val="0"/>
              </a:spcBef>
              <a:spcAft>
                <a:spcPct val="0"/>
              </a:spcAft>
            </a:pPr>
            <a:r>
              <a:rPr lang="zh-CN" altLang="zh-CN" sz="1600" dirty="0">
                <a:solidFill>
                  <a:srgbClr val="FF0000"/>
                </a:solidFill>
                <a:latin typeface="Arial" panose="020B0604020202020204" pitchFamily="34" charset="0"/>
              </a:rPr>
              <a:t>the output indicates that there is little unmodeled dependency between tarsus length and back color. </a:t>
            </a:r>
          </a:p>
        </p:txBody>
      </p:sp>
      <p:sp>
        <p:nvSpPr>
          <p:cNvPr id="13" name="标题 1"/>
          <p:cNvSpPr txBox="1">
            <a:spLocks/>
          </p:cNvSpPr>
          <p:nvPr/>
        </p:nvSpPr>
        <p:spPr>
          <a:xfrm>
            <a:off x="3887592" y="5213859"/>
            <a:ext cx="6873452" cy="11388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smtClean="0">
                <a:solidFill>
                  <a:srgbClr val="0000FF"/>
                </a:solidFill>
              </a:rPr>
              <a:t>注意：如果</a:t>
            </a:r>
            <a:r>
              <a:rPr lang="en-US" altLang="zh-CN" sz="2000" b="1" dirty="0" smtClean="0">
                <a:solidFill>
                  <a:srgbClr val="0000FF"/>
                </a:solidFill>
              </a:rPr>
              <a:t>y</a:t>
            </a:r>
            <a:r>
              <a:rPr lang="zh-CN" altLang="en-US" sz="2000" b="1" dirty="0" smtClean="0">
                <a:solidFill>
                  <a:srgbClr val="0000FF"/>
                </a:solidFill>
              </a:rPr>
              <a:t>不是正态分布，则无此</a:t>
            </a:r>
            <a:r>
              <a:rPr lang="en-US" altLang="zh-CN" sz="2000" b="1" dirty="0" smtClean="0">
                <a:solidFill>
                  <a:srgbClr val="0000FF"/>
                </a:solidFill>
              </a:rPr>
              <a:t>residual</a:t>
            </a:r>
            <a:r>
              <a:rPr lang="zh-CN" altLang="en-US" sz="2000" b="1" dirty="0" smtClean="0">
                <a:solidFill>
                  <a:srgbClr val="0000FF"/>
                </a:solidFill>
              </a:rPr>
              <a:t>相关性一项</a:t>
            </a:r>
            <a:endParaRPr lang="zh-CN" altLang="en-US" sz="2000" b="1" dirty="0">
              <a:solidFill>
                <a:srgbClr val="0000FF"/>
              </a:solidFill>
            </a:endParaRPr>
          </a:p>
        </p:txBody>
      </p:sp>
    </p:spTree>
    <p:extLst>
      <p:ext uri="{BB962C8B-B14F-4D97-AF65-F5344CB8AC3E}">
        <p14:creationId xmlns:p14="http://schemas.microsoft.com/office/powerpoint/2010/main" val="40782417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1241"/>
          <a:stretch/>
        </p:blipFill>
        <p:spPr>
          <a:xfrm>
            <a:off x="840600" y="2579781"/>
            <a:ext cx="5113653" cy="3872013"/>
          </a:xfrm>
          <a:prstGeom prst="rect">
            <a:avLst/>
          </a:prstGeom>
        </p:spPr>
      </p:pic>
      <p:pic>
        <p:nvPicPr>
          <p:cNvPr id="6" name="图片 5"/>
          <p:cNvPicPr>
            <a:picLocks noChangeAspect="1"/>
          </p:cNvPicPr>
          <p:nvPr/>
        </p:nvPicPr>
        <p:blipFill>
          <a:blip r:embed="rId3"/>
          <a:stretch>
            <a:fillRect/>
          </a:stretch>
        </p:blipFill>
        <p:spPr>
          <a:xfrm>
            <a:off x="5521061" y="2978261"/>
            <a:ext cx="3177464" cy="3604686"/>
          </a:xfrm>
          <a:prstGeom prst="rect">
            <a:avLst/>
          </a:prstGeom>
        </p:spPr>
      </p:pic>
      <p:sp>
        <p:nvSpPr>
          <p:cNvPr id="2" name="标题 1"/>
          <p:cNvSpPr>
            <a:spLocks noGrp="1"/>
          </p:cNvSpPr>
          <p:nvPr>
            <p:ph type="title"/>
          </p:nvPr>
        </p:nvSpPr>
        <p:spPr>
          <a:xfrm>
            <a:off x="1072831" y="442839"/>
            <a:ext cx="10515600" cy="421259"/>
          </a:xfrm>
        </p:spPr>
        <p:txBody>
          <a:bodyPr>
            <a:noAutofit/>
          </a:bodyPr>
          <a:lstStyle/>
          <a:p>
            <a:pPr algn="ctr"/>
            <a:r>
              <a:rPr lang="zh-CN" altLang="en-US" sz="3200" b="1" dirty="0">
                <a:solidFill>
                  <a:srgbClr val="0000FF"/>
                </a:solidFill>
              </a:rPr>
              <a:t>不同的</a:t>
            </a:r>
            <a:r>
              <a:rPr lang="en-US" altLang="zh-CN" sz="3200" b="1" dirty="0">
                <a:solidFill>
                  <a:srgbClr val="0000FF"/>
                </a:solidFill>
              </a:rPr>
              <a:t>Y</a:t>
            </a:r>
            <a:r>
              <a:rPr lang="zh-CN" altLang="en-US" sz="3200" b="1" dirty="0">
                <a:solidFill>
                  <a:srgbClr val="0000FF"/>
                </a:solidFill>
              </a:rPr>
              <a:t>有不同的固定效应影响因素，但随机效应一样</a:t>
            </a:r>
          </a:p>
        </p:txBody>
      </p:sp>
      <p:sp>
        <p:nvSpPr>
          <p:cNvPr id="4" name="Rectangle 1"/>
          <p:cNvSpPr>
            <a:spLocks noGrp="1" noChangeArrowheads="1"/>
          </p:cNvSpPr>
          <p:nvPr>
            <p:ph idx="1"/>
          </p:nvPr>
        </p:nvSpPr>
        <p:spPr bwMode="auto">
          <a:xfrm>
            <a:off x="1143987" y="1010121"/>
            <a:ext cx="985077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zh-CN" sz="2400" b="0" i="0" u="none" strike="noStrike" cap="none" normalizeH="0" baseline="0" dirty="0" smtClean="0">
                <a:ln>
                  <a:noFill/>
                </a:ln>
                <a:solidFill>
                  <a:srgbClr val="FF0000"/>
                </a:solidFill>
                <a:effectLst/>
                <a:latin typeface="Arial Unicode MS" panose="020B0604020202020204" pitchFamily="34" charset="-122"/>
              </a:rPr>
              <a:t>###</a:t>
            </a:r>
            <a:r>
              <a:rPr lang="zh-CN" altLang="en-US" sz="2400" dirty="0">
                <a:solidFill>
                  <a:srgbClr val="0000FF"/>
                </a:solidFill>
                <a:latin typeface="Arial Unicode MS" panose="020B0604020202020204" pitchFamily="34" charset="-122"/>
              </a:rPr>
              <a:t>用</a:t>
            </a:r>
            <a:r>
              <a:rPr lang="en-US" altLang="zh-CN" sz="2400" dirty="0">
                <a:solidFill>
                  <a:srgbClr val="0000FF"/>
                </a:solidFill>
                <a:latin typeface="Arial Unicode MS" panose="020B0604020202020204" pitchFamily="34" charset="-122"/>
              </a:rPr>
              <a:t>sex</a:t>
            </a:r>
            <a:r>
              <a:rPr lang="zh-CN" altLang="en-US" sz="2400" dirty="0">
                <a:solidFill>
                  <a:srgbClr val="0000FF"/>
                </a:solidFill>
                <a:latin typeface="Arial Unicode MS" panose="020B0604020202020204" pitchFamily="34" charset="-122"/>
              </a:rPr>
              <a:t>解释</a:t>
            </a:r>
            <a:r>
              <a:rPr lang="en-US" altLang="zh-CN" sz="2400" dirty="0">
                <a:solidFill>
                  <a:srgbClr val="0000FF"/>
                </a:solidFill>
                <a:latin typeface="Arial Unicode MS" panose="020B0604020202020204" pitchFamily="34" charset="-122"/>
              </a:rPr>
              <a:t>y1, </a:t>
            </a:r>
            <a:r>
              <a:rPr lang="zh-CN" altLang="en-US" sz="2400" dirty="0">
                <a:solidFill>
                  <a:srgbClr val="0000FF"/>
                </a:solidFill>
                <a:latin typeface="Arial Unicode MS" panose="020B0604020202020204" pitchFamily="34" charset="-122"/>
              </a:rPr>
              <a:t>用</a:t>
            </a:r>
            <a:r>
              <a:rPr lang="en-US" altLang="zh-CN" sz="2400" dirty="0" err="1">
                <a:solidFill>
                  <a:srgbClr val="0000FF"/>
                </a:solidFill>
                <a:latin typeface="Arial Unicode MS" panose="020B0604020202020204" pitchFamily="34" charset="-122"/>
              </a:rPr>
              <a:t>hatchdate</a:t>
            </a:r>
            <a:r>
              <a:rPr lang="zh-CN" altLang="en-US" sz="2400" dirty="0">
                <a:solidFill>
                  <a:srgbClr val="0000FF"/>
                </a:solidFill>
                <a:latin typeface="Arial Unicode MS" panose="020B0604020202020204" pitchFamily="34" charset="-122"/>
              </a:rPr>
              <a:t>解释</a:t>
            </a:r>
            <a:r>
              <a:rPr lang="en-US" altLang="zh-CN" sz="2400" dirty="0">
                <a:solidFill>
                  <a:srgbClr val="0000FF"/>
                </a:solidFill>
                <a:latin typeface="Arial Unicode MS" panose="020B0604020202020204" pitchFamily="34" charset="-122"/>
              </a:rPr>
              <a:t>y2, </a:t>
            </a:r>
            <a:r>
              <a:rPr lang="zh-CN" altLang="en-US" sz="2400" dirty="0">
                <a:solidFill>
                  <a:srgbClr val="0000FF"/>
                </a:solidFill>
                <a:latin typeface="Arial Unicode MS" panose="020B0604020202020204" pitchFamily="34" charset="-122"/>
              </a:rPr>
              <a:t>随机效应</a:t>
            </a:r>
            <a:r>
              <a:rPr lang="zh-CN" altLang="en-US" sz="2400" dirty="0" smtClean="0">
                <a:solidFill>
                  <a:srgbClr val="0000FF"/>
                </a:solidFill>
                <a:latin typeface="Arial Unicode MS" panose="020B0604020202020204" pitchFamily="34" charset="-122"/>
              </a:rPr>
              <a:t>一样</a:t>
            </a:r>
            <a:endParaRPr kumimoji="0" lang="en-US" altLang="zh-CN" sz="2400" b="0" i="0" u="none" strike="noStrike" cap="none" normalizeH="0" baseline="0" dirty="0" smtClean="0">
              <a:ln>
                <a:noFill/>
              </a:ln>
              <a:solidFill>
                <a:srgbClr val="FF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FF0000"/>
                </a:solidFill>
                <a:effectLst/>
                <a:latin typeface="Arial Unicode MS" panose="020B0604020202020204" pitchFamily="34" charset="-122"/>
              </a:rPr>
              <a:t>bf_tarsus &lt;- bf(tarsus ~ sex + (1|p|fosternest) + (1|q|dam)) </a:t>
            </a:r>
            <a:endParaRPr kumimoji="0" lang="en-US" altLang="zh-CN" sz="2400" b="0" i="0" u="none" strike="noStrike" cap="none" normalizeH="0" baseline="0" dirty="0" smtClean="0">
              <a:ln>
                <a:noFill/>
              </a:ln>
              <a:solidFill>
                <a:srgbClr val="FF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solidFill>
                  <a:srgbClr val="FF0000"/>
                </a:solidFill>
                <a:effectLst/>
                <a:latin typeface="Arial Unicode MS" panose="020B0604020202020204" pitchFamily="34" charset="-122"/>
              </a:rPr>
              <a:t>bf_back &lt;- bf(back ~ hatchdate + (1|p|fosternest) + (1|q|dam)) </a:t>
            </a:r>
            <a:endParaRPr kumimoji="0" lang="en-US" altLang="zh-CN" sz="2400" b="0" i="0" u="none" strike="noStrike" cap="none" normalizeH="0" baseline="0" dirty="0" smtClean="0">
              <a:ln>
                <a:noFill/>
              </a:ln>
              <a:solidFill>
                <a:srgbClr val="FF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00FF"/>
                </a:solidFill>
                <a:effectLst/>
                <a:latin typeface="Arial Unicode MS" panose="020B0604020202020204" pitchFamily="34" charset="-122"/>
              </a:rPr>
              <a:t>bm13</a:t>
            </a:r>
            <a:r>
              <a:rPr kumimoji="0" lang="zh-CN" altLang="zh-CN" sz="2400" b="0" i="0" u="none" strike="noStrike" cap="none" normalizeH="0" baseline="0" dirty="0" smtClean="0">
                <a:ln>
                  <a:noFill/>
                </a:ln>
                <a:solidFill>
                  <a:srgbClr val="0000FF"/>
                </a:solidFill>
                <a:effectLst/>
                <a:latin typeface="Arial Unicode MS" panose="020B0604020202020204" pitchFamily="34" charset="-122"/>
              </a:rPr>
              <a:t>&lt;- brm(bf_tarsus + bf_back, data = BTdata, chains = 2, cores = 2)</a:t>
            </a:r>
            <a:endParaRPr kumimoji="0" lang="en-US" altLang="zh-CN" sz="2400" b="0" i="0" u="none" strike="noStrike" cap="none" normalizeH="0" baseline="0" dirty="0" smtClean="0">
              <a:ln>
                <a:noFill/>
              </a:ln>
              <a:solidFill>
                <a:srgbClr val="0000FF"/>
              </a:solidFill>
              <a:effectLst/>
              <a:latin typeface="Arial Unicode MS" panose="020B0604020202020204" pitchFamily="34" charset="-122"/>
            </a:endParaRPr>
          </a:p>
        </p:txBody>
      </p:sp>
      <p:pic>
        <p:nvPicPr>
          <p:cNvPr id="5" name="图片 4"/>
          <p:cNvPicPr>
            <a:picLocks noChangeAspect="1"/>
          </p:cNvPicPr>
          <p:nvPr/>
        </p:nvPicPr>
        <p:blipFill>
          <a:blip r:embed="rId4"/>
          <a:stretch>
            <a:fillRect/>
          </a:stretch>
        </p:blipFill>
        <p:spPr>
          <a:xfrm>
            <a:off x="8896718" y="3010482"/>
            <a:ext cx="2982395" cy="3441311"/>
          </a:xfrm>
          <a:prstGeom prst="rect">
            <a:avLst/>
          </a:prstGeom>
        </p:spPr>
      </p:pic>
    </p:spTree>
    <p:extLst>
      <p:ext uri="{BB962C8B-B14F-4D97-AF65-F5344CB8AC3E}">
        <p14:creationId xmlns:p14="http://schemas.microsoft.com/office/powerpoint/2010/main" val="25458190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322" y="2692689"/>
            <a:ext cx="10515600" cy="1325563"/>
          </a:xfrm>
        </p:spPr>
        <p:txBody>
          <a:bodyPr/>
          <a:lstStyle/>
          <a:p>
            <a:pPr algn="ctr"/>
            <a:r>
              <a:rPr lang="zh-CN" altLang="en-US" b="1" dirty="0" smtClean="0">
                <a:solidFill>
                  <a:srgbClr val="0000FF"/>
                </a:solidFill>
              </a:rPr>
              <a:t>贝叶斯</a:t>
            </a:r>
            <a:r>
              <a:rPr lang="en-US" altLang="zh-CN" b="1" dirty="0" smtClean="0">
                <a:solidFill>
                  <a:srgbClr val="0000FF"/>
                </a:solidFill>
              </a:rPr>
              <a:t/>
            </a:r>
            <a:br>
              <a:rPr lang="en-US" altLang="zh-CN" b="1" dirty="0" smtClean="0">
                <a:solidFill>
                  <a:srgbClr val="0000FF"/>
                </a:solidFill>
              </a:rPr>
            </a:br>
            <a:r>
              <a:rPr lang="en-US" altLang="zh-CN" b="1" dirty="0" smtClean="0">
                <a:solidFill>
                  <a:srgbClr val="0000FF"/>
                </a:solidFill>
              </a:rPr>
              <a:t>Generalized linear mixed effect model</a:t>
            </a:r>
            <a:endParaRPr lang="zh-CN" altLang="en-US" b="1" dirty="0">
              <a:solidFill>
                <a:srgbClr val="0000FF"/>
              </a:solidFill>
            </a:endParaRPr>
          </a:p>
        </p:txBody>
      </p:sp>
    </p:spTree>
    <p:extLst>
      <p:ext uri="{BB962C8B-B14F-4D97-AF65-F5344CB8AC3E}">
        <p14:creationId xmlns:p14="http://schemas.microsoft.com/office/powerpoint/2010/main" val="35981071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4855" y="173614"/>
            <a:ext cx="10515600" cy="269507"/>
          </a:xfrm>
        </p:spPr>
        <p:txBody>
          <a:bodyPr>
            <a:noAutofit/>
          </a:bodyPr>
          <a:lstStyle/>
          <a:p>
            <a:pPr algn="ctr"/>
            <a:r>
              <a:rPr lang="en-US" altLang="zh-CN" sz="3600" dirty="0" err="1">
                <a:solidFill>
                  <a:srgbClr val="0000FF"/>
                </a:solidFill>
              </a:rPr>
              <a:t>g</a:t>
            </a:r>
            <a:r>
              <a:rPr lang="en-US" altLang="zh-CN" sz="3600" dirty="0" err="1" smtClean="0">
                <a:solidFill>
                  <a:srgbClr val="0000FF"/>
                </a:solidFill>
              </a:rPr>
              <a:t>lmm</a:t>
            </a:r>
            <a:r>
              <a:rPr lang="zh-CN" altLang="en-US" sz="3600" dirty="0" smtClean="0">
                <a:solidFill>
                  <a:srgbClr val="0000FF"/>
                </a:solidFill>
              </a:rPr>
              <a:t>中先验分布的指定</a:t>
            </a:r>
            <a:endParaRPr lang="zh-CN" altLang="en-US" sz="3600" dirty="0">
              <a:solidFill>
                <a:srgbClr val="0000FF"/>
              </a:solidFill>
            </a:endParaRPr>
          </a:p>
        </p:txBody>
      </p:sp>
      <p:sp>
        <p:nvSpPr>
          <p:cNvPr id="5" name="矩形 4"/>
          <p:cNvSpPr/>
          <p:nvPr/>
        </p:nvSpPr>
        <p:spPr>
          <a:xfrm>
            <a:off x="476332" y="760635"/>
            <a:ext cx="11598442" cy="5078313"/>
          </a:xfrm>
          <a:prstGeom prst="rect">
            <a:avLst/>
          </a:prstGeom>
        </p:spPr>
        <p:txBody>
          <a:bodyPr wrap="square">
            <a:spAutoFit/>
          </a:bodyPr>
          <a:lstStyle/>
          <a:p>
            <a:r>
              <a:rPr lang="zh-CN" altLang="en-US" dirty="0" smtClean="0"/>
              <a:t>m_sevOrNot_extreme_1 &lt;- brm(stand_replacing ~ </a:t>
            </a:r>
            <a:r>
              <a:rPr lang="zh-CN" altLang="en-US" dirty="0" smtClean="0">
                <a:solidFill>
                  <a:srgbClr val="0000FF"/>
                </a:solidFill>
              </a:rPr>
              <a:t>het_ndvi_1_s </a:t>
            </a:r>
            <a:r>
              <a:rPr lang="zh-CN" altLang="en-US" dirty="0" smtClean="0"/>
              <a:t>* </a:t>
            </a:r>
            <a:r>
              <a:rPr lang="zh-CN" altLang="en-US" dirty="0" smtClean="0">
                <a:solidFill>
                  <a:srgbClr val="0000FF"/>
                </a:solidFill>
              </a:rPr>
              <a:t>fm100_s </a:t>
            </a:r>
            <a:r>
              <a:rPr lang="zh-CN" altLang="en-US" dirty="0" smtClean="0"/>
              <a:t>+ </a:t>
            </a:r>
            <a:r>
              <a:rPr lang="zh-CN" altLang="en-US" dirty="0" smtClean="0">
                <a:solidFill>
                  <a:srgbClr val="0000FF"/>
                </a:solidFill>
              </a:rPr>
              <a:t>preFire_ndvi_s </a:t>
            </a:r>
            <a:r>
              <a:rPr lang="zh-CN" altLang="en-US" dirty="0" smtClean="0"/>
              <a:t>+ </a:t>
            </a:r>
            <a:r>
              <a:rPr lang="zh-CN" altLang="en-US" dirty="0" smtClean="0">
                <a:solidFill>
                  <a:srgbClr val="0000FF"/>
                </a:solidFill>
              </a:rPr>
              <a:t>topo_roughness_1_s </a:t>
            </a:r>
            <a:r>
              <a:rPr lang="zh-CN" altLang="en-US" dirty="0" smtClean="0"/>
              <a:t>+ </a:t>
            </a:r>
            <a:r>
              <a:rPr lang="zh-CN" altLang="en-US" dirty="0" smtClean="0">
                <a:solidFill>
                  <a:srgbClr val="0000FF"/>
                </a:solidFill>
              </a:rPr>
              <a:t>pahl_s </a:t>
            </a:r>
            <a:r>
              <a:rPr lang="zh-CN" altLang="en-US" dirty="0" smtClean="0"/>
              <a:t>+ (1 | </a:t>
            </a:r>
            <a:r>
              <a:rPr lang="zh-CN" altLang="en-US" dirty="0" smtClean="0">
                <a:solidFill>
                  <a:srgbClr val="FF0000"/>
                </a:solidFill>
              </a:rPr>
              <a:t>fire_id</a:t>
            </a:r>
            <a:r>
              <a:rPr lang="zh-CN" altLang="en-US" dirty="0" smtClean="0"/>
              <a:t>), </a:t>
            </a:r>
          </a:p>
          <a:p>
            <a:r>
              <a:rPr lang="zh-CN" altLang="en-US" dirty="0" smtClean="0"/>
              <a:t>                            family = bernoulli(), </a:t>
            </a:r>
          </a:p>
          <a:p>
            <a:r>
              <a:rPr lang="zh-CN" altLang="en-US" dirty="0" smtClean="0"/>
              <a:t>                            data = ss_burned_extreme, </a:t>
            </a:r>
          </a:p>
          <a:p>
            <a:r>
              <a:rPr lang="zh-CN" altLang="en-US" dirty="0" smtClean="0"/>
              <a:t>                            sample_prior = TRUE, </a:t>
            </a:r>
          </a:p>
          <a:p>
            <a:r>
              <a:rPr lang="zh-CN" altLang="en-US" dirty="0" smtClean="0"/>
              <a:t>                            iter = 3000, chains = 4, </a:t>
            </a:r>
            <a:r>
              <a:rPr lang="zh-CN" altLang="en-US" dirty="0" smtClean="0">
                <a:solidFill>
                  <a:srgbClr val="0000FF"/>
                </a:solidFill>
              </a:rPr>
              <a:t>cores = </a:t>
            </a:r>
            <a:r>
              <a:rPr lang="en-US" altLang="zh-CN" dirty="0">
                <a:solidFill>
                  <a:srgbClr val="0000FF"/>
                </a:solidFill>
              </a:rPr>
              <a:t>4</a:t>
            </a:r>
            <a:r>
              <a:rPr lang="zh-CN" altLang="en-US" dirty="0" smtClean="0"/>
              <a:t>,</a:t>
            </a:r>
          </a:p>
          <a:p>
            <a:r>
              <a:rPr lang="zh-CN" altLang="en-US" dirty="0" smtClean="0"/>
              <a:t>                            prior = c(</a:t>
            </a:r>
          </a:p>
          <a:p>
            <a:r>
              <a:rPr lang="zh-CN" altLang="en-US" dirty="0" smtClean="0"/>
              <a:t>                              prior(prior = normal(0, 1), </a:t>
            </a:r>
            <a:r>
              <a:rPr lang="zh-CN" altLang="en-US" b="1" dirty="0" smtClean="0">
                <a:solidFill>
                  <a:srgbClr val="0000FF"/>
                </a:solidFill>
              </a:rPr>
              <a:t>class = b</a:t>
            </a:r>
            <a:r>
              <a:rPr lang="zh-CN" altLang="en-US" dirty="0" smtClean="0"/>
              <a:t>),</a:t>
            </a:r>
          </a:p>
          <a:p>
            <a:r>
              <a:rPr lang="zh-CN" altLang="en-US" dirty="0" smtClean="0"/>
              <a:t>                              prior(prior = normal(0, 1), class = b, coef = </a:t>
            </a:r>
            <a:r>
              <a:rPr lang="zh-CN" altLang="en-US" dirty="0" smtClean="0">
                <a:solidFill>
                  <a:srgbClr val="0000FF"/>
                </a:solidFill>
              </a:rPr>
              <a:t>fm100_s</a:t>
            </a:r>
            <a:r>
              <a:rPr lang="zh-CN" altLang="en-US" dirty="0" smtClean="0"/>
              <a:t>),</a:t>
            </a:r>
          </a:p>
          <a:p>
            <a:r>
              <a:rPr lang="zh-CN" altLang="en-US" dirty="0" smtClean="0"/>
              <a:t>                              prior(prior = normal(0, 1), class = b, coef = </a:t>
            </a:r>
            <a:r>
              <a:rPr lang="zh-CN" altLang="en-US" dirty="0" smtClean="0">
                <a:solidFill>
                  <a:srgbClr val="0000FF"/>
                </a:solidFill>
              </a:rPr>
              <a:t>het_ndvi_1_s</a:t>
            </a:r>
            <a:r>
              <a:rPr lang="zh-CN" altLang="en-US" dirty="0" smtClean="0"/>
              <a:t>),</a:t>
            </a:r>
          </a:p>
          <a:p>
            <a:r>
              <a:rPr lang="zh-CN" altLang="en-US" dirty="0" smtClean="0"/>
              <a:t>                              prior(prior = normal(0, 1), class = b, coef = </a:t>
            </a:r>
            <a:r>
              <a:rPr lang="zh-CN" altLang="en-US" dirty="0" smtClean="0">
                <a:solidFill>
                  <a:srgbClr val="0000FF"/>
                </a:solidFill>
              </a:rPr>
              <a:t>het_ndvi_1_s:fm100_s</a:t>
            </a:r>
            <a:r>
              <a:rPr lang="zh-CN" altLang="en-US" dirty="0" smtClean="0"/>
              <a:t>),</a:t>
            </a:r>
          </a:p>
          <a:p>
            <a:r>
              <a:rPr lang="zh-CN" altLang="en-US" dirty="0" smtClean="0"/>
              <a:t>                              prior(prior = normal(0, 1), class = b, coef = </a:t>
            </a:r>
            <a:r>
              <a:rPr lang="zh-CN" altLang="en-US" dirty="0" smtClean="0">
                <a:solidFill>
                  <a:srgbClr val="0000FF"/>
                </a:solidFill>
              </a:rPr>
              <a:t>pahl_s</a:t>
            </a:r>
            <a:r>
              <a:rPr lang="zh-CN" altLang="en-US" dirty="0" smtClean="0"/>
              <a:t>),                                          固定效应部分</a:t>
            </a:r>
          </a:p>
          <a:p>
            <a:r>
              <a:rPr lang="zh-CN" altLang="en-US" dirty="0" smtClean="0"/>
              <a:t>                              prior(prior = normal(0, 1), class = b, coef = </a:t>
            </a:r>
            <a:r>
              <a:rPr lang="zh-CN" altLang="en-US" dirty="0" smtClean="0">
                <a:solidFill>
                  <a:srgbClr val="0000FF"/>
                </a:solidFill>
              </a:rPr>
              <a:t>preFire_ndvi_s</a:t>
            </a:r>
            <a:r>
              <a:rPr lang="zh-CN" altLang="en-US" dirty="0" smtClean="0"/>
              <a:t>),</a:t>
            </a:r>
          </a:p>
          <a:p>
            <a:r>
              <a:rPr lang="zh-CN" altLang="en-US" dirty="0" smtClean="0"/>
              <a:t>                              prior(prior = normal(0, 1), class = b, coef = </a:t>
            </a:r>
            <a:r>
              <a:rPr lang="zh-CN" altLang="en-US" dirty="0" smtClean="0">
                <a:solidFill>
                  <a:srgbClr val="0000FF"/>
                </a:solidFill>
              </a:rPr>
              <a:t>topo_roughness_1_s</a:t>
            </a:r>
            <a:r>
              <a:rPr lang="zh-CN" altLang="en-US" dirty="0" smtClean="0"/>
              <a:t>),</a:t>
            </a:r>
          </a:p>
          <a:p>
            <a:r>
              <a:rPr lang="zh-CN" altLang="en-US" dirty="0" smtClean="0"/>
              <a:t>                              prior(prior = student_t(3, 0, 10), </a:t>
            </a:r>
            <a:r>
              <a:rPr lang="zh-CN" altLang="en-US" b="1" dirty="0" smtClean="0">
                <a:solidFill>
                  <a:srgbClr val="0000FF"/>
                </a:solidFill>
              </a:rPr>
              <a:t>class = Intercept</a:t>
            </a:r>
            <a:r>
              <a:rPr lang="zh-CN" altLang="en-US" dirty="0" smtClean="0"/>
              <a:t>),</a:t>
            </a:r>
          </a:p>
          <a:p>
            <a:r>
              <a:rPr lang="zh-CN" altLang="en-US" dirty="0" smtClean="0"/>
              <a:t>                              prior(prior = student_t(3, 0, 10), </a:t>
            </a:r>
            <a:r>
              <a:rPr lang="zh-CN" altLang="en-US" b="1" dirty="0" smtClean="0">
                <a:solidFill>
                  <a:srgbClr val="0000FF"/>
                </a:solidFill>
              </a:rPr>
              <a:t>class = sd</a:t>
            </a:r>
            <a:r>
              <a:rPr lang="zh-CN" altLang="en-US" dirty="0" smtClean="0"/>
              <a:t>),</a:t>
            </a:r>
            <a:r>
              <a:rPr lang="en-US" altLang="zh-CN" dirty="0"/>
              <a:t> </a:t>
            </a:r>
            <a:endParaRPr lang="en-US" altLang="zh-CN" dirty="0" smtClean="0"/>
          </a:p>
          <a:p>
            <a:r>
              <a:rPr lang="zh-CN" altLang="en-US" dirty="0" smtClean="0"/>
              <a:t>                              prior(prior = normal(0, 1), class = sd, </a:t>
            </a:r>
            <a:r>
              <a:rPr lang="zh-CN" altLang="en-US" dirty="0" smtClean="0">
                <a:solidFill>
                  <a:srgbClr val="0000FF"/>
                </a:solidFill>
              </a:rPr>
              <a:t>group = fire_id</a:t>
            </a:r>
            <a:r>
              <a:rPr lang="zh-CN" altLang="en-US" dirty="0" smtClean="0"/>
              <a:t>)))</a:t>
            </a:r>
          </a:p>
          <a:p>
            <a:endParaRPr lang="en-US" altLang="zh-CN" dirty="0"/>
          </a:p>
        </p:txBody>
      </p:sp>
      <p:cxnSp>
        <p:nvCxnSpPr>
          <p:cNvPr id="4" name="直接箭头连接符 3"/>
          <p:cNvCxnSpPr/>
          <p:nvPr/>
        </p:nvCxnSpPr>
        <p:spPr>
          <a:xfrm flipH="1">
            <a:off x="6516303" y="1049154"/>
            <a:ext cx="490889" cy="1925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198669" y="1126156"/>
            <a:ext cx="1020278" cy="221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926134" y="4091084"/>
            <a:ext cx="2599301" cy="1477328"/>
          </a:xfrm>
          <a:prstGeom prst="rect">
            <a:avLst/>
          </a:prstGeom>
          <a:noFill/>
        </p:spPr>
        <p:txBody>
          <a:bodyPr wrap="none" rtlCol="0">
            <a:spAutoFit/>
          </a:bodyPr>
          <a:lstStyle/>
          <a:p>
            <a:r>
              <a:rPr lang="zh-CN" altLang="en-US" b="1" dirty="0" smtClean="0">
                <a:solidFill>
                  <a:srgbClr val="FF0000"/>
                </a:solidFill>
              </a:rPr>
              <a:t>截距项，</a:t>
            </a:r>
            <a:r>
              <a:rPr lang="en-US" altLang="zh-CN" b="1" dirty="0" smtClean="0">
                <a:solidFill>
                  <a:srgbClr val="FF0000"/>
                </a:solidFill>
              </a:rPr>
              <a:t>class= Intercept</a:t>
            </a:r>
          </a:p>
          <a:p>
            <a:r>
              <a:rPr lang="zh-CN" altLang="en-US" b="1" dirty="0" smtClean="0">
                <a:solidFill>
                  <a:srgbClr val="FF0000"/>
                </a:solidFill>
              </a:rPr>
              <a:t>斜率项，</a:t>
            </a:r>
            <a:r>
              <a:rPr lang="en-US" altLang="zh-CN" b="1" dirty="0" smtClean="0">
                <a:solidFill>
                  <a:srgbClr val="FF0000"/>
                </a:solidFill>
              </a:rPr>
              <a:t>class=b</a:t>
            </a:r>
          </a:p>
          <a:p>
            <a:endParaRPr lang="en-US" altLang="zh-CN" b="1" dirty="0" smtClean="0">
              <a:solidFill>
                <a:srgbClr val="FF0000"/>
              </a:solidFill>
            </a:endParaRPr>
          </a:p>
          <a:p>
            <a:endParaRPr lang="en-US" altLang="zh-CN" b="1" dirty="0" smtClean="0">
              <a:solidFill>
                <a:srgbClr val="FF0000"/>
              </a:solidFill>
            </a:endParaRPr>
          </a:p>
          <a:p>
            <a:r>
              <a:rPr lang="zh-CN" altLang="en-US" dirty="0" smtClean="0"/>
              <a:t>随机效应部分</a:t>
            </a:r>
            <a:endParaRPr lang="en-US" altLang="zh-CN" dirty="0"/>
          </a:p>
        </p:txBody>
      </p:sp>
      <p:sp>
        <p:nvSpPr>
          <p:cNvPr id="8" name="右大括号 7"/>
          <p:cNvSpPr/>
          <p:nvPr/>
        </p:nvSpPr>
        <p:spPr>
          <a:xfrm>
            <a:off x="8296977" y="2810577"/>
            <a:ext cx="510139" cy="23581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a:off x="7832558" y="5168767"/>
            <a:ext cx="45719" cy="39964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2113807" y="5838948"/>
            <a:ext cx="10616540" cy="923330"/>
          </a:xfrm>
          <a:prstGeom prst="rect">
            <a:avLst/>
          </a:prstGeom>
        </p:spPr>
        <p:txBody>
          <a:bodyPr wrap="square">
            <a:spAutoFit/>
          </a:bodyPr>
          <a:lstStyle/>
          <a:p>
            <a:r>
              <a:rPr lang="en-US" altLang="zh-CN" dirty="0">
                <a:solidFill>
                  <a:srgbClr val="0000FF"/>
                </a:solidFill>
                <a:latin typeface="等线" panose="02010600030101010101" pitchFamily="2" charset="-122"/>
                <a:cs typeface="Times New Roman" panose="02020603050405020304" pitchFamily="18" charset="0"/>
              </a:rPr>
              <a:t>Koontz, M. J., North, M. P., Werner, C. M., Fick, S. E. &amp; Latimer, A. M. Local forest structure variability increases resilience to wildfire in dry western U.S. coniferous forests. </a:t>
            </a:r>
            <a:r>
              <a:rPr lang="en-US" altLang="zh-CN" b="1" i="1" dirty="0">
                <a:solidFill>
                  <a:srgbClr val="0000FF"/>
                </a:solidFill>
                <a:latin typeface="等线" panose="02010600030101010101" pitchFamily="2" charset="-122"/>
                <a:cs typeface="Times New Roman" panose="02020603050405020304" pitchFamily="18" charset="0"/>
              </a:rPr>
              <a:t>Ecol. Lett.</a:t>
            </a:r>
            <a:r>
              <a:rPr lang="en-US" altLang="zh-CN" b="1" dirty="0">
                <a:solidFill>
                  <a:srgbClr val="0000FF"/>
                </a:solidFill>
                <a:latin typeface="等线" panose="02010600030101010101" pitchFamily="2" charset="-122"/>
                <a:cs typeface="Times New Roman" panose="02020603050405020304" pitchFamily="18" charset="0"/>
              </a:rPr>
              <a:t> 23</a:t>
            </a:r>
            <a:r>
              <a:rPr lang="en-US" altLang="zh-CN" dirty="0">
                <a:solidFill>
                  <a:srgbClr val="0000FF"/>
                </a:solidFill>
                <a:latin typeface="等线" panose="02010600030101010101" pitchFamily="2" charset="-122"/>
                <a:cs typeface="Times New Roman" panose="02020603050405020304" pitchFamily="18" charset="0"/>
              </a:rPr>
              <a:t>, 483-494, </a:t>
            </a:r>
            <a:r>
              <a:rPr lang="en-US" altLang="zh-CN" dirty="0" err="1">
                <a:solidFill>
                  <a:srgbClr val="0000FF"/>
                </a:solidFill>
                <a:latin typeface="等线" panose="02010600030101010101" pitchFamily="2" charset="-122"/>
                <a:cs typeface="Times New Roman" panose="02020603050405020304" pitchFamily="18" charset="0"/>
              </a:rPr>
              <a:t>doi:</a:t>
            </a:r>
            <a:r>
              <a:rPr lang="en-US" altLang="zh-CN" u="sng" dirty="0" err="1">
                <a:solidFill>
                  <a:srgbClr val="0000FF"/>
                </a:solidFill>
                <a:latin typeface="等线" panose="02010600030101010101" pitchFamily="2" charset="-122"/>
                <a:cs typeface="Times New Roman" panose="02020603050405020304" pitchFamily="18" charset="0"/>
                <a:hlinkClick r:id="rId2"/>
              </a:rPr>
              <a:t>https</a:t>
            </a:r>
            <a:r>
              <a:rPr lang="en-US" altLang="zh-CN" u="sng" dirty="0">
                <a:solidFill>
                  <a:srgbClr val="0000FF"/>
                </a:solidFill>
                <a:latin typeface="等线" panose="02010600030101010101" pitchFamily="2" charset="-122"/>
                <a:cs typeface="Times New Roman" panose="02020603050405020304" pitchFamily="18" charset="0"/>
                <a:hlinkClick r:id="rId2"/>
              </a:rPr>
              <a:t>://doi.org/10.1111/ele.13447</a:t>
            </a:r>
            <a:r>
              <a:rPr lang="en-US" altLang="zh-CN" dirty="0">
                <a:solidFill>
                  <a:srgbClr val="0000FF"/>
                </a:solidFill>
                <a:latin typeface="等线" panose="02010600030101010101" pitchFamily="2" charset="-122"/>
                <a:cs typeface="Times New Roman" panose="02020603050405020304" pitchFamily="18" charset="0"/>
              </a:rPr>
              <a:t> (2020).</a:t>
            </a:r>
            <a:endParaRPr lang="zh-CN" altLang="en-US" dirty="0">
              <a:solidFill>
                <a:srgbClr val="0000FF"/>
              </a:solidFill>
            </a:endParaRPr>
          </a:p>
        </p:txBody>
      </p:sp>
    </p:spTree>
    <p:extLst>
      <p:ext uri="{BB962C8B-B14F-4D97-AF65-F5344CB8AC3E}">
        <p14:creationId xmlns:p14="http://schemas.microsoft.com/office/powerpoint/2010/main" val="166633233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447619" y="1497808"/>
            <a:ext cx="5264421" cy="4800847"/>
          </a:xfrm>
          <a:prstGeom prst="rect">
            <a:avLst/>
          </a:prstGeom>
        </p:spPr>
      </p:pic>
      <p:sp>
        <p:nvSpPr>
          <p:cNvPr id="2" name="标题 1"/>
          <p:cNvSpPr>
            <a:spLocks noGrp="1"/>
          </p:cNvSpPr>
          <p:nvPr>
            <p:ph type="title"/>
          </p:nvPr>
        </p:nvSpPr>
        <p:spPr>
          <a:xfrm>
            <a:off x="785573" y="172245"/>
            <a:ext cx="10515600" cy="1325563"/>
          </a:xfrm>
        </p:spPr>
        <p:txBody>
          <a:bodyPr/>
          <a:lstStyle/>
          <a:p>
            <a:pPr algn="ctr"/>
            <a:r>
              <a:rPr lang="zh-CN" altLang="en-US" dirty="0" smtClean="0"/>
              <a:t>贝叶斯</a:t>
            </a:r>
            <a:r>
              <a:rPr lang="en-US" altLang="zh-CN" dirty="0" smtClean="0"/>
              <a:t>-</a:t>
            </a:r>
            <a:r>
              <a:rPr lang="en-US" altLang="zh-CN" dirty="0" err="1" smtClean="0"/>
              <a:t>glmm</a:t>
            </a:r>
            <a:r>
              <a:rPr lang="en-US" altLang="zh-CN" dirty="0" smtClean="0"/>
              <a:t> with </a:t>
            </a:r>
            <a:r>
              <a:rPr lang="en-US" altLang="zh-CN" dirty="0" err="1" smtClean="0"/>
              <a:t>poissson</a:t>
            </a:r>
            <a:r>
              <a:rPr lang="en-US" altLang="zh-CN" dirty="0" smtClean="0"/>
              <a:t> error structure</a:t>
            </a:r>
            <a:br>
              <a:rPr lang="en-US" altLang="zh-CN" dirty="0" smtClean="0"/>
            </a:br>
            <a:r>
              <a:rPr lang="zh-CN" altLang="en-US" dirty="0"/>
              <a:t>计数</a:t>
            </a:r>
            <a:r>
              <a:rPr lang="zh-CN" altLang="en-US" dirty="0" smtClean="0"/>
              <a:t>数据</a:t>
            </a:r>
            <a:endParaRPr lang="zh-CN" altLang="en-US" dirty="0"/>
          </a:p>
        </p:txBody>
      </p:sp>
      <p:sp>
        <p:nvSpPr>
          <p:cNvPr id="3" name="内容占位符 2"/>
          <p:cNvSpPr>
            <a:spLocks noGrp="1"/>
          </p:cNvSpPr>
          <p:nvPr>
            <p:ph idx="1"/>
          </p:nvPr>
        </p:nvSpPr>
        <p:spPr>
          <a:xfrm>
            <a:off x="462815" y="1844876"/>
            <a:ext cx="10515600" cy="2053356"/>
          </a:xfrm>
        </p:spPr>
        <p:txBody>
          <a:bodyPr>
            <a:noAutofit/>
          </a:bodyPr>
          <a:lstStyle/>
          <a:p>
            <a:pPr marL="0" indent="0">
              <a:buNone/>
            </a:pPr>
            <a:r>
              <a:rPr lang="en-US" altLang="zh-CN" sz="2400" dirty="0">
                <a:solidFill>
                  <a:srgbClr val="0000FF"/>
                </a:solidFill>
              </a:rPr>
              <a:t>RIKZ &lt;- </a:t>
            </a:r>
            <a:r>
              <a:rPr lang="en-US" altLang="zh-CN" sz="2400" dirty="0" err="1">
                <a:solidFill>
                  <a:srgbClr val="0000FF"/>
                </a:solidFill>
              </a:rPr>
              <a:t>read.delim</a:t>
            </a:r>
            <a:r>
              <a:rPr lang="en-US" altLang="zh-CN" sz="2400" dirty="0">
                <a:solidFill>
                  <a:srgbClr val="0000FF"/>
                </a:solidFill>
              </a:rPr>
              <a:t>("RIKZ.txt")</a:t>
            </a:r>
          </a:p>
          <a:p>
            <a:pPr marL="0" indent="0">
              <a:buNone/>
            </a:pPr>
            <a:r>
              <a:rPr lang="en-US" altLang="zh-CN" sz="2400" dirty="0" err="1">
                <a:solidFill>
                  <a:srgbClr val="0000FF"/>
                </a:solidFill>
              </a:rPr>
              <a:t>RIKZ$fBeach</a:t>
            </a:r>
            <a:r>
              <a:rPr lang="en-US" altLang="zh-CN" sz="2400" dirty="0">
                <a:solidFill>
                  <a:srgbClr val="0000FF"/>
                </a:solidFill>
              </a:rPr>
              <a:t> &lt;- factor(</a:t>
            </a:r>
            <a:r>
              <a:rPr lang="en-US" altLang="zh-CN" sz="2400" dirty="0" err="1">
                <a:solidFill>
                  <a:srgbClr val="0000FF"/>
                </a:solidFill>
              </a:rPr>
              <a:t>RIKZ$Beach</a:t>
            </a:r>
            <a:r>
              <a:rPr lang="en-US" altLang="zh-CN" sz="2400" dirty="0">
                <a:solidFill>
                  <a:srgbClr val="0000FF"/>
                </a:solidFill>
              </a:rPr>
              <a:t>)</a:t>
            </a:r>
          </a:p>
          <a:p>
            <a:pPr marL="0" indent="0">
              <a:buNone/>
            </a:pPr>
            <a:r>
              <a:rPr lang="en-US" altLang="zh-CN" sz="2400" dirty="0" err="1">
                <a:solidFill>
                  <a:srgbClr val="0000FF"/>
                </a:solidFill>
              </a:rPr>
              <a:t>RIKZ$Sample</a:t>
            </a:r>
            <a:r>
              <a:rPr lang="en-US" altLang="zh-CN" sz="2400" dirty="0">
                <a:solidFill>
                  <a:srgbClr val="0000FF"/>
                </a:solidFill>
              </a:rPr>
              <a:t> &lt;- factor(</a:t>
            </a:r>
            <a:r>
              <a:rPr lang="en-US" altLang="zh-CN" sz="2400" dirty="0" err="1">
                <a:solidFill>
                  <a:srgbClr val="0000FF"/>
                </a:solidFill>
              </a:rPr>
              <a:t>RIKZ$Sample</a:t>
            </a:r>
            <a:r>
              <a:rPr lang="en-US" altLang="zh-CN" sz="2400" dirty="0">
                <a:solidFill>
                  <a:srgbClr val="0000FF"/>
                </a:solidFill>
              </a:rPr>
              <a:t>)</a:t>
            </a:r>
          </a:p>
          <a:p>
            <a:pPr marL="0" indent="0">
              <a:buNone/>
            </a:pPr>
            <a:r>
              <a:rPr lang="en-US" altLang="zh-CN" sz="2400" dirty="0" smtClean="0">
                <a:solidFill>
                  <a:srgbClr val="0000FF"/>
                </a:solidFill>
              </a:rPr>
              <a:t>bm14&lt;-</a:t>
            </a:r>
            <a:r>
              <a:rPr lang="en-US" altLang="zh-CN" sz="2400" dirty="0" err="1">
                <a:solidFill>
                  <a:srgbClr val="0000FF"/>
                </a:solidFill>
              </a:rPr>
              <a:t>brm</a:t>
            </a:r>
            <a:r>
              <a:rPr lang="en-US" altLang="zh-CN" sz="2400" dirty="0">
                <a:solidFill>
                  <a:srgbClr val="0000FF"/>
                </a:solidFill>
              </a:rPr>
              <a:t>(</a:t>
            </a:r>
            <a:r>
              <a:rPr lang="en-US" altLang="zh-CN" sz="2400" dirty="0" err="1">
                <a:solidFill>
                  <a:srgbClr val="0000FF"/>
                </a:solidFill>
              </a:rPr>
              <a:t>Richness~NAP</a:t>
            </a:r>
            <a:r>
              <a:rPr lang="en-US" altLang="zh-CN" sz="2400" dirty="0">
                <a:solidFill>
                  <a:srgbClr val="0000FF"/>
                </a:solidFill>
              </a:rPr>
              <a:t>+(</a:t>
            </a:r>
            <a:r>
              <a:rPr lang="en-US" altLang="zh-CN" sz="2400" dirty="0" err="1">
                <a:solidFill>
                  <a:srgbClr val="0000FF"/>
                </a:solidFill>
              </a:rPr>
              <a:t>NAP|fBeach</a:t>
            </a:r>
            <a:r>
              <a:rPr lang="en-US" altLang="zh-CN" sz="2400" dirty="0">
                <a:solidFill>
                  <a:srgbClr val="0000FF"/>
                </a:solidFill>
              </a:rPr>
              <a:t>), </a:t>
            </a:r>
            <a:endParaRPr lang="en-US" altLang="zh-CN" sz="2400" dirty="0" smtClean="0">
              <a:solidFill>
                <a:srgbClr val="0000FF"/>
              </a:solidFill>
            </a:endParaRPr>
          </a:p>
          <a:p>
            <a:pPr marL="0" indent="0">
              <a:buNone/>
            </a:pPr>
            <a:r>
              <a:rPr lang="en-US" altLang="zh-CN" sz="2400" dirty="0" smtClean="0">
                <a:solidFill>
                  <a:srgbClr val="0000FF"/>
                </a:solidFill>
              </a:rPr>
              <a:t>data </a:t>
            </a:r>
            <a:r>
              <a:rPr lang="en-US" altLang="zh-CN" sz="2400" dirty="0">
                <a:solidFill>
                  <a:srgbClr val="0000FF"/>
                </a:solidFill>
              </a:rPr>
              <a:t>=RIKZ, family = "</a:t>
            </a:r>
            <a:r>
              <a:rPr lang="en-US" altLang="zh-CN" sz="2400" dirty="0" err="1">
                <a:solidFill>
                  <a:srgbClr val="0000FF"/>
                </a:solidFill>
              </a:rPr>
              <a:t>poisson</a:t>
            </a:r>
            <a:r>
              <a:rPr lang="en-US" altLang="zh-CN" sz="2400" dirty="0">
                <a:solidFill>
                  <a:srgbClr val="0000FF"/>
                </a:solidFill>
              </a:rPr>
              <a:t>")</a:t>
            </a:r>
          </a:p>
          <a:p>
            <a:pPr marL="0" indent="0">
              <a:buNone/>
            </a:pPr>
            <a:r>
              <a:rPr lang="en-US" altLang="zh-CN" sz="2400" dirty="0" smtClean="0">
                <a:solidFill>
                  <a:srgbClr val="0000FF"/>
                </a:solidFill>
              </a:rPr>
              <a:t>plot(</a:t>
            </a:r>
            <a:r>
              <a:rPr lang="en-US" altLang="zh-CN" sz="2400" dirty="0" err="1" smtClean="0">
                <a:solidFill>
                  <a:srgbClr val="0000FF"/>
                </a:solidFill>
              </a:rPr>
              <a:t>marginal_effects</a:t>
            </a:r>
            <a:r>
              <a:rPr lang="en-US" altLang="zh-CN" sz="2400" dirty="0" smtClean="0">
                <a:solidFill>
                  <a:srgbClr val="0000FF"/>
                </a:solidFill>
              </a:rPr>
              <a:t>(bm14),</a:t>
            </a:r>
            <a:r>
              <a:rPr lang="en-US" altLang="zh-CN" sz="2400" dirty="0">
                <a:solidFill>
                  <a:srgbClr val="0000FF"/>
                </a:solidFill>
              </a:rPr>
              <a:t>points=T</a:t>
            </a:r>
            <a:r>
              <a:rPr lang="en-US" altLang="zh-CN" sz="2400" dirty="0" smtClean="0">
                <a:solidFill>
                  <a:srgbClr val="0000FF"/>
                </a:solidFill>
              </a:rPr>
              <a:t>)</a:t>
            </a:r>
          </a:p>
          <a:p>
            <a:pPr marL="0" indent="0">
              <a:buNone/>
            </a:pPr>
            <a:endParaRPr lang="en-US" altLang="zh-CN" sz="2400" dirty="0">
              <a:solidFill>
                <a:srgbClr val="0000FF"/>
              </a:solidFill>
            </a:endParaRPr>
          </a:p>
          <a:p>
            <a:pPr marL="0" indent="0">
              <a:buNone/>
            </a:pPr>
            <a:r>
              <a:rPr lang="zh-CN" altLang="en-US" sz="2400" dirty="0" smtClean="0">
                <a:solidFill>
                  <a:srgbClr val="FF0000"/>
                </a:solidFill>
              </a:rPr>
              <a:t>其强大和便捷性，似乎只能用</a:t>
            </a:r>
            <a:r>
              <a:rPr lang="en-US" altLang="zh-CN" sz="2400" dirty="0" smtClean="0">
                <a:solidFill>
                  <a:srgbClr val="FF0000"/>
                </a:solidFill>
              </a:rPr>
              <a:t>666</a:t>
            </a:r>
            <a:r>
              <a:rPr lang="zh-CN" altLang="en-US" sz="2400" dirty="0" smtClean="0">
                <a:solidFill>
                  <a:srgbClr val="FF0000"/>
                </a:solidFill>
              </a:rPr>
              <a:t>来形容！！！</a:t>
            </a:r>
            <a:endParaRPr lang="zh-CN" altLang="en-US" sz="2400" dirty="0">
              <a:solidFill>
                <a:srgbClr val="FF0000"/>
              </a:solidFill>
            </a:endParaRPr>
          </a:p>
        </p:txBody>
      </p:sp>
    </p:spTree>
    <p:extLst>
      <p:ext uri="{BB962C8B-B14F-4D97-AF65-F5344CB8AC3E}">
        <p14:creationId xmlns:p14="http://schemas.microsoft.com/office/powerpoint/2010/main" val="12887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5999" y="3372592"/>
            <a:ext cx="2952997" cy="3335341"/>
          </a:xfrm>
          <a:prstGeom prst="rect">
            <a:avLst/>
          </a:prstGeom>
        </p:spPr>
      </p:pic>
      <p:sp>
        <p:nvSpPr>
          <p:cNvPr id="3" name="内容占位符 2"/>
          <p:cNvSpPr>
            <a:spLocks noGrp="1"/>
          </p:cNvSpPr>
          <p:nvPr>
            <p:ph idx="1"/>
          </p:nvPr>
        </p:nvSpPr>
        <p:spPr>
          <a:xfrm>
            <a:off x="446315" y="1825625"/>
            <a:ext cx="10515600" cy="4351338"/>
          </a:xfrm>
        </p:spPr>
        <p:txBody>
          <a:bodyPr/>
          <a:lstStyle/>
          <a:p>
            <a:pPr marL="0" indent="0">
              <a:buNone/>
            </a:pPr>
            <a:r>
              <a:rPr lang="en-US" altLang="zh-CN" dirty="0">
                <a:solidFill>
                  <a:srgbClr val="0000FF"/>
                </a:solidFill>
              </a:rPr>
              <a:t>##### </a:t>
            </a:r>
            <a:r>
              <a:rPr lang="zh-CN" altLang="en-US" dirty="0" smtClean="0">
                <a:solidFill>
                  <a:srgbClr val="0000FF"/>
                </a:solidFill>
              </a:rPr>
              <a:t>如存在过度</a:t>
            </a:r>
            <a:r>
              <a:rPr lang="zh-CN" altLang="en-US" dirty="0">
                <a:solidFill>
                  <a:srgbClr val="0000FF"/>
                </a:solidFill>
              </a:rPr>
              <a:t>离散</a:t>
            </a:r>
          </a:p>
          <a:p>
            <a:pPr marL="0" indent="0">
              <a:buNone/>
            </a:pPr>
            <a:r>
              <a:rPr lang="en-US" altLang="zh-CN" dirty="0">
                <a:solidFill>
                  <a:srgbClr val="0000FF"/>
                </a:solidFill>
              </a:rPr>
              <a:t>##### add an observational level random </a:t>
            </a:r>
            <a:r>
              <a:rPr lang="en-US" altLang="zh-CN" dirty="0" smtClean="0">
                <a:solidFill>
                  <a:srgbClr val="0000FF"/>
                </a:solidFill>
              </a:rPr>
              <a:t>effect</a:t>
            </a:r>
          </a:p>
          <a:p>
            <a:pPr marL="0" indent="0">
              <a:buNone/>
            </a:pPr>
            <a:r>
              <a:rPr lang="en-US" altLang="zh-CN" dirty="0" smtClean="0">
                <a:solidFill>
                  <a:srgbClr val="0000FF"/>
                </a:solidFill>
              </a:rPr>
              <a:t>bm15</a:t>
            </a:r>
            <a:r>
              <a:rPr lang="en-US" altLang="zh-CN" dirty="0">
                <a:solidFill>
                  <a:srgbClr val="0000FF"/>
                </a:solidFill>
              </a:rPr>
              <a:t>&lt;-</a:t>
            </a:r>
            <a:r>
              <a:rPr lang="en-US" altLang="zh-CN" dirty="0" err="1">
                <a:solidFill>
                  <a:srgbClr val="0000FF"/>
                </a:solidFill>
              </a:rPr>
              <a:t>brm</a:t>
            </a:r>
            <a:r>
              <a:rPr lang="en-US" altLang="zh-CN" dirty="0">
                <a:solidFill>
                  <a:srgbClr val="0000FF"/>
                </a:solidFill>
              </a:rPr>
              <a:t>(</a:t>
            </a:r>
            <a:r>
              <a:rPr lang="en-US" altLang="zh-CN" dirty="0" err="1">
                <a:solidFill>
                  <a:srgbClr val="0000FF"/>
                </a:solidFill>
              </a:rPr>
              <a:t>Richness~NAP</a:t>
            </a:r>
            <a:r>
              <a:rPr lang="en-US" altLang="zh-CN" dirty="0">
                <a:solidFill>
                  <a:srgbClr val="0000FF"/>
                </a:solidFill>
              </a:rPr>
              <a:t>+(</a:t>
            </a:r>
            <a:r>
              <a:rPr lang="en-US" altLang="zh-CN" dirty="0" err="1">
                <a:solidFill>
                  <a:srgbClr val="0000FF"/>
                </a:solidFill>
              </a:rPr>
              <a:t>NAP|fBeach</a:t>
            </a:r>
            <a:r>
              <a:rPr lang="en-US" altLang="zh-CN" dirty="0">
                <a:solidFill>
                  <a:srgbClr val="0000FF"/>
                </a:solidFill>
              </a:rPr>
              <a:t>)+(1|Sample), </a:t>
            </a:r>
          </a:p>
          <a:p>
            <a:pPr marL="0" indent="0">
              <a:buNone/>
            </a:pPr>
            <a:r>
              <a:rPr lang="en-US" altLang="zh-CN" dirty="0">
                <a:solidFill>
                  <a:srgbClr val="0000FF"/>
                </a:solidFill>
              </a:rPr>
              <a:t>          data =RIKZ, family = </a:t>
            </a:r>
            <a:r>
              <a:rPr lang="en-US" altLang="zh-CN" dirty="0" err="1">
                <a:solidFill>
                  <a:srgbClr val="0000FF"/>
                </a:solidFill>
              </a:rPr>
              <a:t>poisson</a:t>
            </a:r>
            <a:r>
              <a:rPr lang="en-US" altLang="zh-CN" dirty="0">
                <a:solidFill>
                  <a:srgbClr val="0000FF"/>
                </a:solidFill>
              </a:rPr>
              <a:t>)</a:t>
            </a:r>
            <a:endParaRPr lang="zh-CN" altLang="en-US" dirty="0">
              <a:solidFill>
                <a:srgbClr val="0000FF"/>
              </a:solidFill>
            </a:endParaRPr>
          </a:p>
        </p:txBody>
      </p:sp>
      <p:sp>
        <p:nvSpPr>
          <p:cNvPr id="4" name="标题 1"/>
          <p:cNvSpPr>
            <a:spLocks noGrp="1"/>
          </p:cNvSpPr>
          <p:nvPr>
            <p:ph type="title"/>
          </p:nvPr>
        </p:nvSpPr>
        <p:spPr/>
        <p:txBody>
          <a:bodyPr/>
          <a:lstStyle/>
          <a:p>
            <a:pPr algn="ctr"/>
            <a:r>
              <a:rPr lang="zh-CN" altLang="en-US" dirty="0" smtClean="0"/>
              <a:t>贝叶斯</a:t>
            </a:r>
            <a:r>
              <a:rPr lang="en-US" altLang="zh-CN" dirty="0" smtClean="0"/>
              <a:t>-</a:t>
            </a:r>
            <a:r>
              <a:rPr lang="en-US" altLang="zh-CN" dirty="0" err="1" smtClean="0"/>
              <a:t>glmm</a:t>
            </a:r>
            <a:r>
              <a:rPr lang="en-US" altLang="zh-CN" dirty="0" smtClean="0"/>
              <a:t> with </a:t>
            </a:r>
            <a:r>
              <a:rPr lang="en-US" altLang="zh-CN" dirty="0" err="1" smtClean="0"/>
              <a:t>poissson</a:t>
            </a:r>
            <a:r>
              <a:rPr lang="en-US" altLang="zh-CN" dirty="0" smtClean="0"/>
              <a:t> error structure</a:t>
            </a:r>
            <a:br>
              <a:rPr lang="en-US" altLang="zh-CN" dirty="0" smtClean="0"/>
            </a:br>
            <a:r>
              <a:rPr lang="zh-CN" altLang="en-US" dirty="0"/>
              <a:t>计数</a:t>
            </a:r>
            <a:r>
              <a:rPr lang="zh-CN" altLang="en-US" dirty="0" smtClean="0"/>
              <a:t>数据</a:t>
            </a:r>
            <a:r>
              <a:rPr lang="en-US" altLang="zh-CN" dirty="0" smtClean="0"/>
              <a:t>(</a:t>
            </a:r>
            <a:r>
              <a:rPr lang="zh-CN" altLang="en-US" dirty="0" smtClean="0"/>
              <a:t>如存在过度离散</a:t>
            </a:r>
            <a:r>
              <a:rPr lang="en-US" altLang="zh-CN" dirty="0" smtClean="0"/>
              <a:t>)</a:t>
            </a:r>
            <a:endParaRPr lang="zh-CN" altLang="en-US" dirty="0"/>
          </a:p>
        </p:txBody>
      </p:sp>
    </p:spTree>
    <p:extLst>
      <p:ext uri="{BB962C8B-B14F-4D97-AF65-F5344CB8AC3E}">
        <p14:creationId xmlns:p14="http://schemas.microsoft.com/office/powerpoint/2010/main" val="3583353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4532" y="3260558"/>
            <a:ext cx="2547535" cy="2731896"/>
          </a:xfrm>
          <a:prstGeom prst="rect">
            <a:avLst/>
          </a:prstGeom>
        </p:spPr>
      </p:pic>
      <p:sp>
        <p:nvSpPr>
          <p:cNvPr id="5" name="文本框 4"/>
          <p:cNvSpPr txBox="1"/>
          <p:nvPr/>
        </p:nvSpPr>
        <p:spPr>
          <a:xfrm>
            <a:off x="612202" y="255414"/>
            <a:ext cx="10264346" cy="1938992"/>
          </a:xfrm>
          <a:prstGeom prst="rect">
            <a:avLst/>
          </a:prstGeom>
          <a:noFill/>
        </p:spPr>
        <p:txBody>
          <a:bodyPr wrap="square" rtlCol="0">
            <a:spAutoFit/>
          </a:bodyPr>
          <a:lstStyle/>
          <a:p>
            <a:r>
              <a:rPr lang="en-US" altLang="zh-CN" sz="4000" dirty="0" smtClean="0"/>
              <a:t>Bayes Theorem formula</a:t>
            </a:r>
            <a:r>
              <a:rPr lang="zh-CN" altLang="en-US" sz="4000" dirty="0" smtClean="0"/>
              <a:t>：</a:t>
            </a:r>
            <a:endParaRPr lang="en-US" altLang="zh-CN" sz="4000" dirty="0" smtClean="0"/>
          </a:p>
          <a:p>
            <a:endParaRPr lang="en-US" altLang="zh-CN" sz="4000" dirty="0" smtClean="0"/>
          </a:p>
          <a:p>
            <a:r>
              <a:rPr lang="en-US" altLang="zh-CN" sz="4000" dirty="0" smtClean="0"/>
              <a:t>P(A|B</a:t>
            </a:r>
            <a:r>
              <a:rPr lang="en-US" altLang="zh-CN" sz="4000" dirty="0"/>
              <a:t>) = P(A∩B)/P(B)</a:t>
            </a:r>
            <a:endParaRPr lang="zh-CN" altLang="en-US" sz="4000" dirty="0"/>
          </a:p>
        </p:txBody>
      </p:sp>
      <p:sp>
        <p:nvSpPr>
          <p:cNvPr id="7" name="矩形 6"/>
          <p:cNvSpPr/>
          <p:nvPr/>
        </p:nvSpPr>
        <p:spPr>
          <a:xfrm>
            <a:off x="735895" y="2604156"/>
            <a:ext cx="6352673" cy="3416320"/>
          </a:xfrm>
          <a:prstGeom prst="rect">
            <a:avLst/>
          </a:prstGeom>
        </p:spPr>
        <p:txBody>
          <a:bodyPr wrap="square">
            <a:spAutoFit/>
          </a:bodyPr>
          <a:lstStyle/>
          <a:p>
            <a:pPr>
              <a:lnSpc>
                <a:spcPct val="150000"/>
              </a:lnSpc>
            </a:pPr>
            <a:r>
              <a:rPr lang="en-US" altLang="zh-CN" sz="2400" dirty="0"/>
              <a:t>P(A|B) </a:t>
            </a:r>
            <a:r>
              <a:rPr lang="en-US" altLang="zh-CN" sz="2400" dirty="0" smtClean="0"/>
              <a:t>: conditional probability</a:t>
            </a:r>
            <a:r>
              <a:rPr lang="en-US" altLang="zh-CN" sz="2400" dirty="0"/>
              <a:t>,</a:t>
            </a:r>
            <a:r>
              <a:rPr lang="en-US" altLang="zh-CN" sz="2400" dirty="0" smtClean="0"/>
              <a:t> </a:t>
            </a:r>
            <a:r>
              <a:rPr lang="en-US" altLang="zh-CN" sz="2400" dirty="0"/>
              <a:t>the probability of condition when event A is occurring while event B has already occurred</a:t>
            </a:r>
            <a:r>
              <a:rPr lang="en-US" altLang="zh-CN" sz="2400" dirty="0" smtClean="0"/>
              <a:t>. </a:t>
            </a:r>
            <a:r>
              <a:rPr lang="zh-CN" altLang="en-US" sz="2400" dirty="0" smtClean="0"/>
              <a:t>事件</a:t>
            </a:r>
            <a:r>
              <a:rPr lang="en-US" altLang="zh-CN" sz="2400" dirty="0" smtClean="0"/>
              <a:t>B</a:t>
            </a:r>
            <a:r>
              <a:rPr lang="zh-CN" altLang="en-US" sz="2400" dirty="0" smtClean="0"/>
              <a:t>发生</a:t>
            </a:r>
            <a:r>
              <a:rPr lang="zh-CN" altLang="en-US" sz="2400" dirty="0"/>
              <a:t>的前提下</a:t>
            </a:r>
            <a:r>
              <a:rPr lang="zh-CN" altLang="en-US" sz="2400" dirty="0" smtClean="0"/>
              <a:t>，</a:t>
            </a:r>
            <a:r>
              <a:rPr lang="en-US" altLang="zh-CN" sz="2400" dirty="0" smtClean="0"/>
              <a:t>A</a:t>
            </a:r>
            <a:r>
              <a:rPr lang="zh-CN" altLang="en-US" sz="2400" dirty="0" smtClean="0"/>
              <a:t>也</a:t>
            </a:r>
            <a:r>
              <a:rPr lang="zh-CN" altLang="en-US" sz="2400" dirty="0"/>
              <a:t>发生的</a:t>
            </a:r>
            <a:r>
              <a:rPr lang="zh-CN" altLang="en-US" sz="2400" dirty="0" smtClean="0"/>
              <a:t>概率</a:t>
            </a:r>
            <a:endParaRPr lang="en-US" altLang="zh-CN" sz="2400" dirty="0" smtClean="0"/>
          </a:p>
          <a:p>
            <a:pPr>
              <a:lnSpc>
                <a:spcPct val="150000"/>
              </a:lnSpc>
            </a:pPr>
            <a:r>
              <a:rPr lang="en-US" altLang="zh-CN" sz="2400" dirty="0" smtClean="0"/>
              <a:t>P(B</a:t>
            </a:r>
            <a:r>
              <a:rPr lang="en-US" altLang="zh-CN" sz="2400" dirty="0"/>
              <a:t>): the probability of event </a:t>
            </a:r>
            <a:r>
              <a:rPr lang="en-US" altLang="zh-CN" sz="2400" dirty="0" smtClean="0"/>
              <a:t>B</a:t>
            </a:r>
          </a:p>
          <a:p>
            <a:pPr>
              <a:lnSpc>
                <a:spcPct val="150000"/>
              </a:lnSpc>
            </a:pPr>
            <a:r>
              <a:rPr lang="en-US" altLang="zh-CN" sz="2400" dirty="0"/>
              <a:t>P(A ∩ B</a:t>
            </a:r>
            <a:r>
              <a:rPr lang="en-US" altLang="zh-CN" sz="2400" dirty="0" smtClean="0"/>
              <a:t>): the </a:t>
            </a:r>
            <a:r>
              <a:rPr lang="en-US" altLang="zh-CN" sz="2400" dirty="0"/>
              <a:t>probability of event A and event B</a:t>
            </a:r>
          </a:p>
        </p:txBody>
      </p:sp>
      <p:sp>
        <p:nvSpPr>
          <p:cNvPr id="11" name="矩形 10"/>
          <p:cNvSpPr/>
          <p:nvPr/>
        </p:nvSpPr>
        <p:spPr>
          <a:xfrm>
            <a:off x="9409187" y="6160364"/>
            <a:ext cx="2782813" cy="369332"/>
          </a:xfrm>
          <a:prstGeom prst="rect">
            <a:avLst/>
          </a:prstGeom>
        </p:spPr>
        <p:txBody>
          <a:bodyPr wrap="none">
            <a:spAutoFit/>
          </a:bodyPr>
          <a:lstStyle/>
          <a:p>
            <a:r>
              <a:rPr lang="en-US" altLang="zh-CN" b="1" dirty="0"/>
              <a:t>Thomas </a:t>
            </a:r>
            <a:r>
              <a:rPr lang="en-US" altLang="zh-CN" b="1" dirty="0" smtClean="0"/>
              <a:t>Bayes</a:t>
            </a:r>
            <a:r>
              <a:rPr lang="zh-CN" altLang="en-US" b="1" dirty="0" smtClean="0"/>
              <a:t>，</a:t>
            </a:r>
            <a:r>
              <a:rPr lang="en-US" altLang="zh-CN" b="1" dirty="0" smtClean="0"/>
              <a:t>1701-1761</a:t>
            </a:r>
            <a:endParaRPr lang="en-US" altLang="zh-CN" b="1" dirty="0"/>
          </a:p>
        </p:txBody>
      </p:sp>
    </p:spTree>
    <p:extLst>
      <p:ext uri="{BB962C8B-B14F-4D97-AF65-F5344CB8AC3E}">
        <p14:creationId xmlns:p14="http://schemas.microsoft.com/office/powerpoint/2010/main" val="43801060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smtClean="0"/>
              <a:t>glmm</a:t>
            </a:r>
            <a:r>
              <a:rPr lang="en-US" altLang="zh-CN" dirty="0" smtClean="0"/>
              <a:t> </a:t>
            </a:r>
            <a:r>
              <a:rPr lang="en-US" altLang="zh-CN" dirty="0"/>
              <a:t>with </a:t>
            </a:r>
            <a:r>
              <a:rPr lang="en-US" altLang="zh-CN" dirty="0" err="1"/>
              <a:t>poissson</a:t>
            </a:r>
            <a:r>
              <a:rPr lang="en-US" altLang="zh-CN" dirty="0"/>
              <a:t> error structure</a:t>
            </a:r>
            <a:br>
              <a:rPr lang="en-US" altLang="zh-CN" dirty="0"/>
            </a:br>
            <a:r>
              <a:rPr lang="zh-CN" altLang="en-US" dirty="0"/>
              <a:t>计数</a:t>
            </a:r>
            <a:r>
              <a:rPr lang="zh-CN" altLang="en-US" dirty="0" smtClean="0"/>
              <a:t>数据</a:t>
            </a:r>
            <a:r>
              <a:rPr lang="en-US" altLang="zh-CN" dirty="0" smtClean="0"/>
              <a:t>-</a:t>
            </a:r>
            <a:r>
              <a:rPr lang="zh-CN" altLang="en-US" dirty="0" smtClean="0"/>
              <a:t>零膨胀</a:t>
            </a:r>
            <a:endParaRPr lang="zh-CN" altLang="en-US" dirty="0"/>
          </a:p>
        </p:txBody>
      </p:sp>
      <p:sp>
        <p:nvSpPr>
          <p:cNvPr id="3" name="内容占位符 2"/>
          <p:cNvSpPr>
            <a:spLocks noGrp="1"/>
          </p:cNvSpPr>
          <p:nvPr>
            <p:ph idx="1"/>
          </p:nvPr>
        </p:nvSpPr>
        <p:spPr>
          <a:xfrm>
            <a:off x="1040081" y="1873126"/>
            <a:ext cx="4339442" cy="4005159"/>
          </a:xfrm>
        </p:spPr>
        <p:txBody>
          <a:bodyPr>
            <a:normAutofit/>
          </a:bodyPr>
          <a:lstStyle/>
          <a:p>
            <a:pPr marL="0" indent="0">
              <a:lnSpc>
                <a:spcPct val="100000"/>
              </a:lnSpc>
              <a:buNone/>
            </a:pPr>
            <a:r>
              <a:rPr lang="en-US" altLang="zh-CN" sz="1600" dirty="0" err="1">
                <a:solidFill>
                  <a:srgbClr val="0000FF"/>
                </a:solidFill>
              </a:rPr>
              <a:t>all.water.div</a:t>
            </a:r>
            <a:r>
              <a:rPr lang="en-US" altLang="zh-CN" sz="1600" dirty="0">
                <a:solidFill>
                  <a:srgbClr val="0000FF"/>
                </a:solidFill>
              </a:rPr>
              <a:t> &lt;- </a:t>
            </a:r>
            <a:r>
              <a:rPr lang="en-US" altLang="zh-CN" sz="1600" dirty="0" err="1">
                <a:solidFill>
                  <a:srgbClr val="0000FF"/>
                </a:solidFill>
              </a:rPr>
              <a:t>read_csv</a:t>
            </a:r>
            <a:r>
              <a:rPr lang="en-US" altLang="zh-CN" sz="1600" dirty="0">
                <a:solidFill>
                  <a:srgbClr val="0000FF"/>
                </a:solidFill>
              </a:rPr>
              <a:t>("data/all_water.div.csv</a:t>
            </a:r>
            <a:r>
              <a:rPr lang="en-US" altLang="zh-CN" sz="1600" dirty="0" smtClean="0">
                <a:solidFill>
                  <a:srgbClr val="0000FF"/>
                </a:solidFill>
              </a:rPr>
              <a:t>")</a:t>
            </a:r>
            <a:endParaRPr lang="en-US" altLang="zh-CN" sz="1600" dirty="0">
              <a:solidFill>
                <a:srgbClr val="0000FF"/>
              </a:solidFill>
            </a:endParaRPr>
          </a:p>
          <a:p>
            <a:pPr marL="0" indent="0">
              <a:lnSpc>
                <a:spcPct val="100000"/>
              </a:lnSpc>
              <a:buNone/>
            </a:pPr>
            <a:r>
              <a:rPr lang="en-US" altLang="zh-CN" sz="1600" dirty="0">
                <a:solidFill>
                  <a:srgbClr val="0000FF"/>
                </a:solidFill>
              </a:rPr>
              <a:t>bm16 &lt;- </a:t>
            </a:r>
            <a:r>
              <a:rPr lang="en-US" altLang="zh-CN" sz="1600" dirty="0" err="1">
                <a:solidFill>
                  <a:srgbClr val="0000FF"/>
                </a:solidFill>
              </a:rPr>
              <a:t>brm</a:t>
            </a:r>
            <a:r>
              <a:rPr lang="en-US" altLang="zh-CN" sz="1600" dirty="0">
                <a:solidFill>
                  <a:srgbClr val="0000FF"/>
                </a:solidFill>
              </a:rPr>
              <a:t>(richness ~ </a:t>
            </a:r>
          </a:p>
          <a:p>
            <a:pPr marL="0" indent="0">
              <a:lnSpc>
                <a:spcPct val="100000"/>
              </a:lnSpc>
              <a:buNone/>
            </a:pPr>
            <a:r>
              <a:rPr lang="en-US" altLang="zh-CN" sz="1600" dirty="0">
                <a:solidFill>
                  <a:srgbClr val="0000FF"/>
                </a:solidFill>
              </a:rPr>
              <a:t>              water +</a:t>
            </a:r>
          </a:p>
          <a:p>
            <a:pPr marL="0" indent="0">
              <a:lnSpc>
                <a:spcPct val="100000"/>
              </a:lnSpc>
              <a:buNone/>
            </a:pPr>
            <a:r>
              <a:rPr lang="en-US" altLang="zh-CN" sz="1600" dirty="0">
                <a:solidFill>
                  <a:srgbClr val="0000FF"/>
                </a:solidFill>
              </a:rPr>
              <a:t>              </a:t>
            </a:r>
            <a:r>
              <a:rPr lang="en-US" altLang="zh-CN" sz="1600" dirty="0" err="1">
                <a:solidFill>
                  <a:srgbClr val="0000FF"/>
                </a:solidFill>
              </a:rPr>
              <a:t>tmax</a:t>
            </a:r>
            <a:r>
              <a:rPr lang="en-US" altLang="zh-CN" sz="1600" dirty="0">
                <a:solidFill>
                  <a:srgbClr val="0000FF"/>
                </a:solidFill>
              </a:rPr>
              <a:t> + </a:t>
            </a:r>
          </a:p>
          <a:p>
            <a:pPr marL="0" indent="0">
              <a:lnSpc>
                <a:spcPct val="100000"/>
              </a:lnSpc>
              <a:buNone/>
            </a:pPr>
            <a:r>
              <a:rPr lang="en-US" altLang="zh-CN" sz="1600" dirty="0">
                <a:solidFill>
                  <a:srgbClr val="0000FF"/>
                </a:solidFill>
              </a:rPr>
              <a:t>              last_3_ppt +</a:t>
            </a:r>
          </a:p>
          <a:p>
            <a:pPr marL="0" indent="0">
              <a:lnSpc>
                <a:spcPct val="100000"/>
              </a:lnSpc>
              <a:buNone/>
            </a:pPr>
            <a:r>
              <a:rPr lang="en-US" altLang="zh-CN" sz="1600" dirty="0">
                <a:solidFill>
                  <a:srgbClr val="0000FF"/>
                </a:solidFill>
              </a:rPr>
              <a:t>              </a:t>
            </a:r>
            <a:r>
              <a:rPr lang="en-US" altLang="zh-CN" sz="1600" dirty="0" err="1">
                <a:solidFill>
                  <a:srgbClr val="0000FF"/>
                </a:solidFill>
              </a:rPr>
              <a:t>water:tmax</a:t>
            </a:r>
            <a:r>
              <a:rPr lang="en-US" altLang="zh-CN" sz="1600" dirty="0">
                <a:solidFill>
                  <a:srgbClr val="0000FF"/>
                </a:solidFill>
              </a:rPr>
              <a:t>+</a:t>
            </a:r>
          </a:p>
          <a:p>
            <a:pPr marL="0" indent="0">
              <a:lnSpc>
                <a:spcPct val="100000"/>
              </a:lnSpc>
              <a:buNone/>
            </a:pPr>
            <a:r>
              <a:rPr lang="en-US" altLang="zh-CN" sz="1600" dirty="0">
                <a:solidFill>
                  <a:srgbClr val="0000FF"/>
                </a:solidFill>
              </a:rPr>
              <a:t>              water:last_3_ppt+</a:t>
            </a:r>
          </a:p>
          <a:p>
            <a:pPr marL="0" indent="0">
              <a:lnSpc>
                <a:spcPct val="100000"/>
              </a:lnSpc>
              <a:buNone/>
            </a:pPr>
            <a:r>
              <a:rPr lang="en-US" altLang="zh-CN" sz="1600" dirty="0">
                <a:solidFill>
                  <a:srgbClr val="0000FF"/>
                </a:solidFill>
              </a:rPr>
              <a:t>              (1|numeric_day/site),</a:t>
            </a:r>
          </a:p>
          <a:p>
            <a:pPr marL="0" indent="0">
              <a:lnSpc>
                <a:spcPct val="100000"/>
              </a:lnSpc>
              <a:buNone/>
            </a:pPr>
            <a:r>
              <a:rPr lang="en-US" altLang="zh-CN" sz="1600" dirty="0">
                <a:solidFill>
                  <a:srgbClr val="0000FF"/>
                </a:solidFill>
              </a:rPr>
              <a:t>            data=</a:t>
            </a:r>
            <a:r>
              <a:rPr lang="en-US" altLang="zh-CN" sz="1600" dirty="0" err="1">
                <a:solidFill>
                  <a:srgbClr val="0000FF"/>
                </a:solidFill>
              </a:rPr>
              <a:t>all.water.div</a:t>
            </a:r>
            <a:r>
              <a:rPr lang="en-US" altLang="zh-CN" sz="1600" dirty="0">
                <a:solidFill>
                  <a:srgbClr val="0000FF"/>
                </a:solidFill>
              </a:rPr>
              <a:t>,</a:t>
            </a:r>
          </a:p>
          <a:p>
            <a:pPr marL="0" indent="0">
              <a:lnSpc>
                <a:spcPct val="100000"/>
              </a:lnSpc>
              <a:buNone/>
            </a:pPr>
            <a:r>
              <a:rPr lang="en-US" altLang="zh-CN" sz="1600" dirty="0">
                <a:solidFill>
                  <a:srgbClr val="0000FF"/>
                </a:solidFill>
              </a:rPr>
              <a:t>            family=</a:t>
            </a:r>
            <a:r>
              <a:rPr lang="en-US" altLang="zh-CN" sz="1600" dirty="0" err="1">
                <a:solidFill>
                  <a:srgbClr val="FF0000"/>
                </a:solidFill>
              </a:rPr>
              <a:t>zero_inflated_poisson</a:t>
            </a:r>
            <a:r>
              <a:rPr lang="en-US" altLang="zh-CN" sz="1600" dirty="0">
                <a:solidFill>
                  <a:srgbClr val="0000FF"/>
                </a:solidFill>
              </a:rPr>
              <a:t>)</a:t>
            </a:r>
            <a:endParaRPr lang="zh-CN" altLang="en-US" sz="1600" dirty="0">
              <a:solidFill>
                <a:srgbClr val="0000FF"/>
              </a:solidFill>
            </a:endParaRPr>
          </a:p>
        </p:txBody>
      </p:sp>
      <p:pic>
        <p:nvPicPr>
          <p:cNvPr id="4" name="图片 3"/>
          <p:cNvPicPr>
            <a:picLocks noChangeAspect="1"/>
          </p:cNvPicPr>
          <p:nvPr/>
        </p:nvPicPr>
        <p:blipFill>
          <a:blip r:embed="rId2"/>
          <a:stretch>
            <a:fillRect/>
          </a:stretch>
        </p:blipFill>
        <p:spPr>
          <a:xfrm>
            <a:off x="4558581" y="2626227"/>
            <a:ext cx="2306563" cy="2532205"/>
          </a:xfrm>
          <a:prstGeom prst="rect">
            <a:avLst/>
          </a:prstGeom>
        </p:spPr>
      </p:pic>
      <p:pic>
        <p:nvPicPr>
          <p:cNvPr id="5" name="图片 4"/>
          <p:cNvPicPr>
            <a:picLocks noChangeAspect="1"/>
          </p:cNvPicPr>
          <p:nvPr/>
        </p:nvPicPr>
        <p:blipFill rotWithShape="1">
          <a:blip r:embed="rId3"/>
          <a:srcRect l="-537" t="2420" r="537" b="928"/>
          <a:stretch/>
        </p:blipFill>
        <p:spPr>
          <a:xfrm>
            <a:off x="6865144" y="2685507"/>
            <a:ext cx="2211345" cy="2472925"/>
          </a:xfrm>
          <a:prstGeom prst="rect">
            <a:avLst/>
          </a:prstGeom>
        </p:spPr>
      </p:pic>
      <p:pic>
        <p:nvPicPr>
          <p:cNvPr id="6" name="图片 5"/>
          <p:cNvPicPr>
            <a:picLocks noChangeAspect="1"/>
          </p:cNvPicPr>
          <p:nvPr/>
        </p:nvPicPr>
        <p:blipFill>
          <a:blip r:embed="rId4"/>
          <a:stretch>
            <a:fillRect/>
          </a:stretch>
        </p:blipFill>
        <p:spPr>
          <a:xfrm>
            <a:off x="9076490" y="2685507"/>
            <a:ext cx="2277310" cy="2610888"/>
          </a:xfrm>
          <a:prstGeom prst="rect">
            <a:avLst/>
          </a:prstGeom>
        </p:spPr>
      </p:pic>
      <p:sp>
        <p:nvSpPr>
          <p:cNvPr id="8" name="矩形 7"/>
          <p:cNvSpPr/>
          <p:nvPr/>
        </p:nvSpPr>
        <p:spPr>
          <a:xfrm>
            <a:off x="4219699" y="6060723"/>
            <a:ext cx="7746670" cy="646331"/>
          </a:xfrm>
          <a:prstGeom prst="rect">
            <a:avLst/>
          </a:prstGeom>
        </p:spPr>
        <p:txBody>
          <a:bodyPr wrap="square">
            <a:spAutoFit/>
          </a:bodyPr>
          <a:lstStyle/>
          <a:p>
            <a:r>
              <a:rPr lang="zh-CN" altLang="en-US" dirty="0">
                <a:solidFill>
                  <a:srgbClr val="0000FF"/>
                </a:solidFill>
              </a:rPr>
              <a:t>数据来源 </a:t>
            </a:r>
            <a:r>
              <a:rPr lang="en-US" altLang="zh-CN" dirty="0" smtClean="0">
                <a:solidFill>
                  <a:srgbClr val="0000FF"/>
                </a:solidFill>
                <a:latin typeface="等线" panose="02010600030101010101" pitchFamily="2" charset="-122"/>
                <a:cs typeface="Times New Roman" panose="02020603050405020304" pitchFamily="18" charset="0"/>
              </a:rPr>
              <a:t>Lundgren</a:t>
            </a:r>
            <a:r>
              <a:rPr lang="en-US" altLang="zh-CN" dirty="0">
                <a:solidFill>
                  <a:srgbClr val="0000FF"/>
                </a:solidFill>
                <a:latin typeface="等线" panose="02010600030101010101" pitchFamily="2" charset="-122"/>
                <a:cs typeface="Times New Roman" panose="02020603050405020304" pitchFamily="18" charset="0"/>
              </a:rPr>
              <a:t>, E. J.</a:t>
            </a:r>
            <a:r>
              <a:rPr lang="en-US" altLang="zh-CN" i="1" dirty="0">
                <a:solidFill>
                  <a:srgbClr val="0000FF"/>
                </a:solidFill>
                <a:latin typeface="等线" panose="02010600030101010101" pitchFamily="2" charset="-122"/>
                <a:cs typeface="Times New Roman" panose="02020603050405020304" pitchFamily="18" charset="0"/>
              </a:rPr>
              <a:t> et al.</a:t>
            </a:r>
            <a:r>
              <a:rPr lang="en-US" altLang="zh-CN" dirty="0">
                <a:solidFill>
                  <a:srgbClr val="0000FF"/>
                </a:solidFill>
                <a:latin typeface="等线" panose="02010600030101010101" pitchFamily="2" charset="-122"/>
                <a:cs typeface="Times New Roman" panose="02020603050405020304" pitchFamily="18" charset="0"/>
              </a:rPr>
              <a:t> Equids engineer desert water availability. </a:t>
            </a:r>
            <a:r>
              <a:rPr lang="en-US" altLang="zh-CN" b="1" i="1" dirty="0">
                <a:solidFill>
                  <a:srgbClr val="0000FF"/>
                </a:solidFill>
                <a:latin typeface="等线" panose="02010600030101010101" pitchFamily="2" charset="-122"/>
                <a:cs typeface="Times New Roman" panose="02020603050405020304" pitchFamily="18" charset="0"/>
              </a:rPr>
              <a:t>Science</a:t>
            </a:r>
            <a:r>
              <a:rPr lang="en-US" altLang="zh-CN" dirty="0">
                <a:solidFill>
                  <a:srgbClr val="0000FF"/>
                </a:solidFill>
                <a:latin typeface="等线" panose="02010600030101010101" pitchFamily="2" charset="-122"/>
                <a:cs typeface="Times New Roman" panose="02020603050405020304" pitchFamily="18" charset="0"/>
              </a:rPr>
              <a:t> </a:t>
            </a:r>
            <a:r>
              <a:rPr lang="en-US" altLang="zh-CN" b="1" dirty="0">
                <a:solidFill>
                  <a:srgbClr val="0000FF"/>
                </a:solidFill>
                <a:latin typeface="等线" panose="02010600030101010101" pitchFamily="2" charset="-122"/>
                <a:cs typeface="Times New Roman" panose="02020603050405020304" pitchFamily="18" charset="0"/>
              </a:rPr>
              <a:t>372</a:t>
            </a:r>
            <a:r>
              <a:rPr lang="en-US" altLang="zh-CN" dirty="0">
                <a:solidFill>
                  <a:srgbClr val="0000FF"/>
                </a:solidFill>
                <a:latin typeface="等线" panose="02010600030101010101" pitchFamily="2" charset="-122"/>
                <a:cs typeface="Times New Roman" panose="02020603050405020304" pitchFamily="18" charset="0"/>
              </a:rPr>
              <a:t>, 491-+, doi:10.1126/science.abd6775 (2021).</a:t>
            </a:r>
            <a:endParaRPr lang="zh-CN" altLang="en-US" dirty="0">
              <a:solidFill>
                <a:srgbClr val="0000FF"/>
              </a:solidFill>
            </a:endParaRPr>
          </a:p>
        </p:txBody>
      </p:sp>
    </p:spTree>
    <p:extLst>
      <p:ext uri="{BB962C8B-B14F-4D97-AF65-F5344CB8AC3E}">
        <p14:creationId xmlns:p14="http://schemas.microsoft.com/office/powerpoint/2010/main" val="12109317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a:t>glmm</a:t>
            </a:r>
            <a:r>
              <a:rPr lang="en-US" altLang="zh-CN" dirty="0"/>
              <a:t> with </a:t>
            </a:r>
            <a:r>
              <a:rPr lang="en-US" altLang="zh-CN" dirty="0" smtClean="0"/>
              <a:t>binomial </a:t>
            </a:r>
            <a:r>
              <a:rPr lang="en-US" altLang="zh-CN" dirty="0"/>
              <a:t>error structure</a:t>
            </a:r>
            <a:br>
              <a:rPr lang="en-US" altLang="zh-CN" dirty="0"/>
            </a:br>
            <a:r>
              <a:rPr lang="zh-CN" altLang="en-US" dirty="0" smtClean="0"/>
              <a:t>比率数据</a:t>
            </a:r>
            <a:r>
              <a:rPr lang="en-US" altLang="zh-CN" dirty="0" smtClean="0"/>
              <a:t>—</a:t>
            </a:r>
            <a:r>
              <a:rPr lang="zh-CN" altLang="en-US" dirty="0" smtClean="0"/>
              <a:t>零膨胀</a:t>
            </a:r>
            <a:endParaRPr lang="zh-CN" altLang="en-US" dirty="0"/>
          </a:p>
        </p:txBody>
      </p:sp>
      <p:sp>
        <p:nvSpPr>
          <p:cNvPr id="3" name="内容占位符 2"/>
          <p:cNvSpPr>
            <a:spLocks noGrp="1"/>
          </p:cNvSpPr>
          <p:nvPr>
            <p:ph idx="1"/>
          </p:nvPr>
        </p:nvSpPr>
        <p:spPr>
          <a:xfrm>
            <a:off x="838200" y="1825625"/>
            <a:ext cx="4648200" cy="4351338"/>
          </a:xfrm>
        </p:spPr>
        <p:txBody>
          <a:bodyPr>
            <a:normAutofit fontScale="55000" lnSpcReduction="20000"/>
          </a:bodyPr>
          <a:lstStyle/>
          <a:p>
            <a:pPr marL="0" indent="0">
              <a:buNone/>
            </a:pPr>
            <a:r>
              <a:rPr lang="en-US" altLang="zh-CN" smtClean="0">
                <a:solidFill>
                  <a:srgbClr val="0000FF"/>
                </a:solidFill>
              </a:rPr>
              <a:t>#######zero inflated GLMM with poisson error structure</a:t>
            </a:r>
          </a:p>
          <a:p>
            <a:pPr marL="0" indent="0">
              <a:buNone/>
            </a:pPr>
            <a:r>
              <a:rPr lang="en-US" altLang="zh-CN" smtClean="0">
                <a:solidFill>
                  <a:srgbClr val="0000FF"/>
                </a:solidFill>
              </a:rPr>
              <a:t>bm17&lt;- brm(as.numeric(total_event_duration) ~ </a:t>
            </a:r>
          </a:p>
          <a:p>
            <a:pPr marL="0" indent="0">
              <a:buNone/>
            </a:pPr>
            <a:r>
              <a:rPr lang="en-US" altLang="zh-CN" smtClean="0">
                <a:solidFill>
                  <a:srgbClr val="0000FF"/>
                </a:solidFill>
              </a:rPr>
              <a:t>             water +</a:t>
            </a:r>
          </a:p>
          <a:p>
            <a:pPr marL="0" indent="0">
              <a:buNone/>
            </a:pPr>
            <a:r>
              <a:rPr lang="en-US" altLang="zh-CN" smtClean="0">
                <a:solidFill>
                  <a:srgbClr val="0000FF"/>
                </a:solidFill>
              </a:rPr>
              <a:t>             last_3_tmax +</a:t>
            </a:r>
          </a:p>
          <a:p>
            <a:pPr marL="0" indent="0">
              <a:buNone/>
            </a:pPr>
            <a:r>
              <a:rPr lang="en-US" altLang="zh-CN" smtClean="0">
                <a:solidFill>
                  <a:srgbClr val="0000FF"/>
                </a:solidFill>
              </a:rPr>
              <a:t>             last_3_ppt + </a:t>
            </a:r>
          </a:p>
          <a:p>
            <a:pPr marL="0" indent="0">
              <a:buNone/>
            </a:pPr>
            <a:r>
              <a:rPr lang="en-US" altLang="zh-CN" smtClean="0">
                <a:solidFill>
                  <a:srgbClr val="0000FF"/>
                </a:solidFill>
              </a:rPr>
              <a:t>             (water:last_3_tmax)+</a:t>
            </a:r>
          </a:p>
          <a:p>
            <a:pPr marL="0" indent="0">
              <a:buNone/>
            </a:pPr>
            <a:r>
              <a:rPr lang="en-US" altLang="zh-CN" smtClean="0">
                <a:solidFill>
                  <a:srgbClr val="0000FF"/>
                </a:solidFill>
              </a:rPr>
              <a:t>             (water:last_3_ppt)+</a:t>
            </a:r>
          </a:p>
          <a:p>
            <a:pPr marL="0" indent="0">
              <a:buNone/>
            </a:pPr>
            <a:r>
              <a:rPr lang="en-US" altLang="zh-CN" smtClean="0">
                <a:solidFill>
                  <a:srgbClr val="0000FF"/>
                </a:solidFill>
              </a:rPr>
              <a:t>             (1|numeric_day/site),</a:t>
            </a:r>
          </a:p>
          <a:p>
            <a:pPr marL="0" indent="0">
              <a:buNone/>
            </a:pPr>
            <a:r>
              <a:rPr lang="en-US" altLang="zh-CN" smtClean="0">
                <a:solidFill>
                  <a:srgbClr val="0000FF"/>
                </a:solidFill>
              </a:rPr>
              <a:t>           control = list(adapt_delta = 0.999,</a:t>
            </a:r>
          </a:p>
          <a:p>
            <a:pPr marL="0" indent="0">
              <a:buNone/>
            </a:pPr>
            <a:r>
              <a:rPr lang="en-US" altLang="zh-CN" smtClean="0">
                <a:solidFill>
                  <a:srgbClr val="0000FF"/>
                </a:solidFill>
              </a:rPr>
              <a:t>                          max_treedepth = 12),</a:t>
            </a:r>
          </a:p>
          <a:p>
            <a:pPr marL="0" indent="0">
              <a:buNone/>
            </a:pPr>
            <a:r>
              <a:rPr lang="en-US" altLang="zh-CN" smtClean="0">
                <a:solidFill>
                  <a:srgbClr val="0000FF"/>
                </a:solidFill>
              </a:rPr>
              <a:t>           chains=4,</a:t>
            </a:r>
          </a:p>
          <a:p>
            <a:pPr marL="0" indent="0">
              <a:buNone/>
            </a:pPr>
            <a:r>
              <a:rPr lang="en-US" altLang="zh-CN" smtClean="0">
                <a:solidFill>
                  <a:srgbClr val="0000FF"/>
                </a:solidFill>
              </a:rPr>
              <a:t>           cores=4,</a:t>
            </a:r>
          </a:p>
          <a:p>
            <a:pPr marL="0" indent="0">
              <a:buNone/>
            </a:pPr>
            <a:r>
              <a:rPr lang="en-US" altLang="zh-CN" smtClean="0">
                <a:solidFill>
                  <a:srgbClr val="0000FF"/>
                </a:solidFill>
              </a:rPr>
              <a:t>           data=all.water.div,</a:t>
            </a:r>
          </a:p>
          <a:p>
            <a:pPr marL="0" indent="0">
              <a:buNone/>
            </a:pPr>
            <a:r>
              <a:rPr lang="en-US" altLang="zh-CN" smtClean="0">
                <a:solidFill>
                  <a:srgbClr val="0000FF"/>
                </a:solidFill>
              </a:rPr>
              <a:t>           family=</a:t>
            </a:r>
            <a:r>
              <a:rPr lang="en-US" altLang="zh-CN" smtClean="0">
                <a:solidFill>
                  <a:srgbClr val="FF0000"/>
                </a:solidFill>
              </a:rPr>
              <a:t>zero_inflated_binomial</a:t>
            </a:r>
            <a:r>
              <a:rPr lang="en-US" altLang="zh-CN" smtClean="0">
                <a:solidFill>
                  <a:srgbClr val="0000FF"/>
                </a:solidFill>
              </a:rPr>
              <a:t>)</a:t>
            </a:r>
            <a:endParaRPr lang="zh-CN" altLang="en-US" dirty="0">
              <a:solidFill>
                <a:srgbClr val="0000FF"/>
              </a:solidFill>
            </a:endParaRPr>
          </a:p>
        </p:txBody>
      </p:sp>
      <p:pic>
        <p:nvPicPr>
          <p:cNvPr id="4" name="图片 3"/>
          <p:cNvPicPr>
            <a:picLocks noChangeAspect="1"/>
          </p:cNvPicPr>
          <p:nvPr/>
        </p:nvPicPr>
        <p:blipFill>
          <a:blip r:embed="rId2"/>
          <a:stretch>
            <a:fillRect/>
          </a:stretch>
        </p:blipFill>
        <p:spPr>
          <a:xfrm>
            <a:off x="4410269" y="2470066"/>
            <a:ext cx="2789673" cy="3065575"/>
          </a:xfrm>
          <a:prstGeom prst="rect">
            <a:avLst/>
          </a:prstGeom>
        </p:spPr>
      </p:pic>
      <p:pic>
        <p:nvPicPr>
          <p:cNvPr id="5" name="图片 4"/>
          <p:cNvPicPr>
            <a:picLocks noChangeAspect="1"/>
          </p:cNvPicPr>
          <p:nvPr/>
        </p:nvPicPr>
        <p:blipFill>
          <a:blip r:embed="rId3"/>
          <a:stretch>
            <a:fillRect/>
          </a:stretch>
        </p:blipFill>
        <p:spPr>
          <a:xfrm>
            <a:off x="7322485" y="2470066"/>
            <a:ext cx="2969417" cy="3348843"/>
          </a:xfrm>
          <a:prstGeom prst="rect">
            <a:avLst/>
          </a:prstGeom>
        </p:spPr>
      </p:pic>
      <p:sp>
        <p:nvSpPr>
          <p:cNvPr id="8" name="矩形 7"/>
          <p:cNvSpPr/>
          <p:nvPr/>
        </p:nvSpPr>
        <p:spPr>
          <a:xfrm>
            <a:off x="4219699" y="6060723"/>
            <a:ext cx="7746670" cy="646331"/>
          </a:xfrm>
          <a:prstGeom prst="rect">
            <a:avLst/>
          </a:prstGeom>
        </p:spPr>
        <p:txBody>
          <a:bodyPr wrap="square">
            <a:spAutoFit/>
          </a:bodyPr>
          <a:lstStyle/>
          <a:p>
            <a:r>
              <a:rPr lang="zh-CN" altLang="en-US" dirty="0">
                <a:solidFill>
                  <a:srgbClr val="0000FF"/>
                </a:solidFill>
              </a:rPr>
              <a:t>数据来源 </a:t>
            </a:r>
            <a:r>
              <a:rPr lang="en-US" altLang="zh-CN" dirty="0" smtClean="0">
                <a:solidFill>
                  <a:srgbClr val="0000FF"/>
                </a:solidFill>
                <a:latin typeface="等线" panose="02010600030101010101" pitchFamily="2" charset="-122"/>
                <a:cs typeface="Times New Roman" panose="02020603050405020304" pitchFamily="18" charset="0"/>
              </a:rPr>
              <a:t>Lundgren</a:t>
            </a:r>
            <a:r>
              <a:rPr lang="en-US" altLang="zh-CN" dirty="0">
                <a:solidFill>
                  <a:srgbClr val="0000FF"/>
                </a:solidFill>
                <a:latin typeface="等线" panose="02010600030101010101" pitchFamily="2" charset="-122"/>
                <a:cs typeface="Times New Roman" panose="02020603050405020304" pitchFamily="18" charset="0"/>
              </a:rPr>
              <a:t>, E. J.</a:t>
            </a:r>
            <a:r>
              <a:rPr lang="en-US" altLang="zh-CN" i="1" dirty="0">
                <a:solidFill>
                  <a:srgbClr val="0000FF"/>
                </a:solidFill>
                <a:latin typeface="等线" panose="02010600030101010101" pitchFamily="2" charset="-122"/>
                <a:cs typeface="Times New Roman" panose="02020603050405020304" pitchFamily="18" charset="0"/>
              </a:rPr>
              <a:t> et al.</a:t>
            </a:r>
            <a:r>
              <a:rPr lang="en-US" altLang="zh-CN" dirty="0">
                <a:solidFill>
                  <a:srgbClr val="0000FF"/>
                </a:solidFill>
                <a:latin typeface="等线" panose="02010600030101010101" pitchFamily="2" charset="-122"/>
                <a:cs typeface="Times New Roman" panose="02020603050405020304" pitchFamily="18" charset="0"/>
              </a:rPr>
              <a:t> Equids engineer desert water availability. </a:t>
            </a:r>
            <a:r>
              <a:rPr lang="en-US" altLang="zh-CN" b="1" i="1" dirty="0">
                <a:solidFill>
                  <a:srgbClr val="0000FF"/>
                </a:solidFill>
                <a:latin typeface="等线" panose="02010600030101010101" pitchFamily="2" charset="-122"/>
                <a:cs typeface="Times New Roman" panose="02020603050405020304" pitchFamily="18" charset="0"/>
              </a:rPr>
              <a:t>Science</a:t>
            </a:r>
            <a:r>
              <a:rPr lang="en-US" altLang="zh-CN" dirty="0">
                <a:solidFill>
                  <a:srgbClr val="0000FF"/>
                </a:solidFill>
                <a:latin typeface="等线" panose="02010600030101010101" pitchFamily="2" charset="-122"/>
                <a:cs typeface="Times New Roman" panose="02020603050405020304" pitchFamily="18" charset="0"/>
              </a:rPr>
              <a:t> </a:t>
            </a:r>
            <a:r>
              <a:rPr lang="en-US" altLang="zh-CN" b="1" dirty="0">
                <a:solidFill>
                  <a:srgbClr val="0000FF"/>
                </a:solidFill>
                <a:latin typeface="等线" panose="02010600030101010101" pitchFamily="2" charset="-122"/>
                <a:cs typeface="Times New Roman" panose="02020603050405020304" pitchFamily="18" charset="0"/>
              </a:rPr>
              <a:t>372</a:t>
            </a:r>
            <a:r>
              <a:rPr lang="en-US" altLang="zh-CN" dirty="0">
                <a:solidFill>
                  <a:srgbClr val="0000FF"/>
                </a:solidFill>
                <a:latin typeface="等线" panose="02010600030101010101" pitchFamily="2" charset="-122"/>
                <a:cs typeface="Times New Roman" panose="02020603050405020304" pitchFamily="18" charset="0"/>
              </a:rPr>
              <a:t>, 491-+, doi:10.1126/science.abd6775 (2021).</a:t>
            </a:r>
            <a:endParaRPr lang="zh-CN" altLang="en-US" dirty="0">
              <a:solidFill>
                <a:srgbClr val="0000FF"/>
              </a:solidFill>
            </a:endParaRPr>
          </a:p>
        </p:txBody>
      </p:sp>
    </p:spTree>
    <p:extLst>
      <p:ext uri="{BB962C8B-B14F-4D97-AF65-F5344CB8AC3E}">
        <p14:creationId xmlns:p14="http://schemas.microsoft.com/office/powerpoint/2010/main" val="35504754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a:t>glmm</a:t>
            </a:r>
            <a:r>
              <a:rPr lang="en-US" altLang="zh-CN" dirty="0"/>
              <a:t> with </a:t>
            </a:r>
            <a:r>
              <a:rPr lang="en-US" altLang="zh-CN" dirty="0" smtClean="0"/>
              <a:t>gamma </a:t>
            </a:r>
            <a:r>
              <a:rPr lang="en-US" altLang="zh-CN" dirty="0"/>
              <a:t>error structure</a:t>
            </a:r>
            <a:br>
              <a:rPr lang="en-US" altLang="zh-CN" dirty="0"/>
            </a:br>
            <a:r>
              <a:rPr lang="en-US" altLang="zh-CN" dirty="0" smtClean="0"/>
              <a:t>gamma</a:t>
            </a:r>
            <a:r>
              <a:rPr lang="zh-CN" altLang="en-US" dirty="0" smtClean="0"/>
              <a:t>分布</a:t>
            </a:r>
            <a:r>
              <a:rPr lang="en-US" altLang="zh-CN" dirty="0" smtClean="0"/>
              <a:t>—</a:t>
            </a:r>
            <a:r>
              <a:rPr lang="zh-CN" altLang="en-US" dirty="0"/>
              <a:t>零膨胀</a:t>
            </a:r>
          </a:p>
        </p:txBody>
      </p:sp>
      <p:sp>
        <p:nvSpPr>
          <p:cNvPr id="3" name="内容占位符 2"/>
          <p:cNvSpPr>
            <a:spLocks noGrp="1"/>
          </p:cNvSpPr>
          <p:nvPr>
            <p:ph idx="1"/>
          </p:nvPr>
        </p:nvSpPr>
        <p:spPr>
          <a:xfrm>
            <a:off x="838200" y="1825625"/>
            <a:ext cx="10515600" cy="2330739"/>
          </a:xfrm>
        </p:spPr>
        <p:txBody>
          <a:bodyPr/>
          <a:lstStyle/>
          <a:p>
            <a:pPr marL="0" indent="0">
              <a:buNone/>
            </a:pPr>
            <a:r>
              <a:rPr lang="en-US" altLang="zh-CN" dirty="0">
                <a:solidFill>
                  <a:srgbClr val="0000FF"/>
                </a:solidFill>
              </a:rPr>
              <a:t>bm18 &lt;- </a:t>
            </a:r>
            <a:r>
              <a:rPr lang="en-US" altLang="zh-CN" dirty="0" err="1">
                <a:solidFill>
                  <a:srgbClr val="0000FF"/>
                </a:solidFill>
              </a:rPr>
              <a:t>brm</a:t>
            </a:r>
            <a:r>
              <a:rPr lang="en-US" altLang="zh-CN" dirty="0">
                <a:solidFill>
                  <a:srgbClr val="0000FF"/>
                </a:solidFill>
              </a:rPr>
              <a:t>(value_m2 ~ </a:t>
            </a:r>
            <a:r>
              <a:rPr lang="en-US" altLang="zh-CN" dirty="0" err="1">
                <a:solidFill>
                  <a:srgbClr val="0000FF"/>
                </a:solidFill>
              </a:rPr>
              <a:t>plot_type</a:t>
            </a:r>
            <a:r>
              <a:rPr lang="en-US" altLang="zh-CN" dirty="0">
                <a:solidFill>
                  <a:srgbClr val="0000FF"/>
                </a:solidFill>
              </a:rPr>
              <a:t> + season +</a:t>
            </a:r>
          </a:p>
          <a:p>
            <a:pPr marL="0" indent="0">
              <a:buNone/>
            </a:pPr>
            <a:r>
              <a:rPr lang="en-US" altLang="zh-CN" dirty="0">
                <a:solidFill>
                  <a:srgbClr val="0000FF"/>
                </a:solidFill>
              </a:rPr>
              <a:t>              (1|Site_Code),</a:t>
            </a:r>
          </a:p>
          <a:p>
            <a:pPr marL="0" indent="0">
              <a:buNone/>
            </a:pPr>
            <a:r>
              <a:rPr lang="en-US" altLang="zh-CN" dirty="0">
                <a:solidFill>
                  <a:srgbClr val="0000FF"/>
                </a:solidFill>
              </a:rPr>
              <a:t>            data =sub_d1,</a:t>
            </a:r>
          </a:p>
          <a:p>
            <a:pPr marL="0" indent="0">
              <a:buNone/>
            </a:pPr>
            <a:r>
              <a:rPr lang="en-US" altLang="zh-CN" dirty="0">
                <a:solidFill>
                  <a:srgbClr val="0000FF"/>
                </a:solidFill>
              </a:rPr>
              <a:t>            family=</a:t>
            </a:r>
            <a:r>
              <a:rPr lang="en-US" altLang="zh-CN" dirty="0" err="1">
                <a:solidFill>
                  <a:srgbClr val="0000FF"/>
                </a:solidFill>
              </a:rPr>
              <a:t>hurdle_gamma</a:t>
            </a:r>
            <a:r>
              <a:rPr lang="en-US" altLang="zh-CN" dirty="0">
                <a:solidFill>
                  <a:srgbClr val="0000FF"/>
                </a:solidFill>
              </a:rPr>
              <a:t>)</a:t>
            </a:r>
          </a:p>
          <a:p>
            <a:pPr marL="0" indent="0">
              <a:buNone/>
            </a:pPr>
            <a:endParaRPr lang="zh-CN" altLang="en-US" dirty="0"/>
          </a:p>
        </p:txBody>
      </p:sp>
      <p:pic>
        <p:nvPicPr>
          <p:cNvPr id="4" name="图片 3"/>
          <p:cNvPicPr>
            <a:picLocks noChangeAspect="1"/>
          </p:cNvPicPr>
          <p:nvPr/>
        </p:nvPicPr>
        <p:blipFill rotWithShape="1">
          <a:blip r:embed="rId2"/>
          <a:srcRect t="1082"/>
          <a:stretch/>
        </p:blipFill>
        <p:spPr>
          <a:xfrm>
            <a:off x="6111832" y="2721942"/>
            <a:ext cx="5361905" cy="3740058"/>
          </a:xfrm>
          <a:prstGeom prst="rect">
            <a:avLst/>
          </a:prstGeom>
        </p:spPr>
      </p:pic>
      <p:pic>
        <p:nvPicPr>
          <p:cNvPr id="5" name="图片 4"/>
          <p:cNvPicPr>
            <a:picLocks noChangeAspect="1"/>
          </p:cNvPicPr>
          <p:nvPr/>
        </p:nvPicPr>
        <p:blipFill>
          <a:blip r:embed="rId3"/>
          <a:stretch>
            <a:fillRect/>
          </a:stretch>
        </p:blipFill>
        <p:spPr>
          <a:xfrm>
            <a:off x="1068760" y="3963867"/>
            <a:ext cx="2238426" cy="2498133"/>
          </a:xfrm>
          <a:prstGeom prst="rect">
            <a:avLst/>
          </a:prstGeom>
        </p:spPr>
      </p:pic>
      <p:pic>
        <p:nvPicPr>
          <p:cNvPr id="6" name="图片 5"/>
          <p:cNvPicPr>
            <a:picLocks noChangeAspect="1"/>
          </p:cNvPicPr>
          <p:nvPr/>
        </p:nvPicPr>
        <p:blipFill>
          <a:blip r:embed="rId4"/>
          <a:stretch>
            <a:fillRect/>
          </a:stretch>
        </p:blipFill>
        <p:spPr>
          <a:xfrm>
            <a:off x="3427123" y="3963867"/>
            <a:ext cx="2210037" cy="2488563"/>
          </a:xfrm>
          <a:prstGeom prst="rect">
            <a:avLst/>
          </a:prstGeom>
        </p:spPr>
      </p:pic>
    </p:spTree>
    <p:extLst>
      <p:ext uri="{BB962C8B-B14F-4D97-AF65-F5344CB8AC3E}">
        <p14:creationId xmlns:p14="http://schemas.microsoft.com/office/powerpoint/2010/main" val="1222617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a:t>glmm</a:t>
            </a:r>
            <a:r>
              <a:rPr lang="en-US" altLang="zh-CN" dirty="0"/>
              <a:t> with binomial</a:t>
            </a:r>
            <a:r>
              <a:rPr lang="en-US" altLang="zh-CN" dirty="0" smtClean="0"/>
              <a:t> </a:t>
            </a:r>
            <a:r>
              <a:rPr lang="en-US" altLang="zh-CN" dirty="0"/>
              <a:t>error </a:t>
            </a:r>
            <a:r>
              <a:rPr lang="en-US" altLang="zh-CN" dirty="0" smtClean="0"/>
              <a:t>structure+</a:t>
            </a:r>
            <a:br>
              <a:rPr lang="en-US" altLang="zh-CN" dirty="0" smtClean="0"/>
            </a:br>
            <a:r>
              <a:rPr lang="zh-CN" altLang="en-US" dirty="0" smtClean="0"/>
              <a:t>系统发育关系矩阵</a:t>
            </a:r>
            <a:endParaRPr lang="zh-CN" altLang="en-US" dirty="0"/>
          </a:p>
        </p:txBody>
      </p:sp>
      <p:sp>
        <p:nvSpPr>
          <p:cNvPr id="3" name="内容占位符 2"/>
          <p:cNvSpPr>
            <a:spLocks noGrp="1"/>
          </p:cNvSpPr>
          <p:nvPr>
            <p:ph idx="1"/>
          </p:nvPr>
        </p:nvSpPr>
        <p:spPr>
          <a:xfrm>
            <a:off x="838200" y="2054110"/>
            <a:ext cx="5645727" cy="3482645"/>
          </a:xfrm>
        </p:spPr>
        <p:txBody>
          <a:bodyPr>
            <a:normAutofit/>
          </a:bodyPr>
          <a:lstStyle/>
          <a:p>
            <a:pPr marL="0" indent="0">
              <a:buNone/>
            </a:pPr>
            <a:r>
              <a:rPr lang="en-US" altLang="zh-CN" sz="1600" dirty="0">
                <a:solidFill>
                  <a:srgbClr val="0000FF"/>
                </a:solidFill>
              </a:rPr>
              <a:t>bm19 &lt;- </a:t>
            </a:r>
            <a:r>
              <a:rPr lang="en-US" altLang="zh-CN" sz="1600" dirty="0" err="1">
                <a:solidFill>
                  <a:srgbClr val="0000FF"/>
                </a:solidFill>
              </a:rPr>
              <a:t>brm</a:t>
            </a:r>
            <a:r>
              <a:rPr lang="en-US" altLang="zh-CN" sz="1600" dirty="0">
                <a:solidFill>
                  <a:srgbClr val="0000FF"/>
                </a:solidFill>
              </a:rPr>
              <a:t>(threatened | trials(vetted) ~ </a:t>
            </a:r>
          </a:p>
          <a:p>
            <a:pPr marL="0" indent="0">
              <a:buNone/>
            </a:pPr>
            <a:r>
              <a:rPr lang="en-US" altLang="zh-CN" sz="1600" dirty="0">
                <a:solidFill>
                  <a:srgbClr val="0000FF"/>
                </a:solidFill>
              </a:rPr>
              <a:t>              </a:t>
            </a:r>
            <a:r>
              <a:rPr lang="en-US" altLang="zh-CN" sz="1600" dirty="0" err="1">
                <a:solidFill>
                  <a:srgbClr val="0000FF"/>
                </a:solidFill>
              </a:rPr>
              <a:t>diversification_scaled</a:t>
            </a:r>
            <a:r>
              <a:rPr lang="en-US" altLang="zh-CN" sz="1600" dirty="0">
                <a:solidFill>
                  <a:srgbClr val="0000FF"/>
                </a:solidFill>
              </a:rPr>
              <a:t> +</a:t>
            </a:r>
          </a:p>
          <a:p>
            <a:pPr marL="0" indent="0">
              <a:buNone/>
            </a:pPr>
            <a:r>
              <a:rPr lang="en-US" altLang="zh-CN" sz="1600" dirty="0">
                <a:solidFill>
                  <a:srgbClr val="0000FF"/>
                </a:solidFill>
              </a:rPr>
              <a:t>              </a:t>
            </a:r>
            <a:r>
              <a:rPr lang="en-US" altLang="zh-CN" sz="1600" dirty="0" err="1">
                <a:solidFill>
                  <a:srgbClr val="0000FF"/>
                </a:solidFill>
              </a:rPr>
              <a:t>age_scaled</a:t>
            </a:r>
            <a:r>
              <a:rPr lang="en-US" altLang="zh-CN" sz="1600" dirty="0">
                <a:solidFill>
                  <a:srgbClr val="0000FF"/>
                </a:solidFill>
              </a:rPr>
              <a:t> + </a:t>
            </a:r>
            <a:r>
              <a:rPr lang="en-US" altLang="zh-CN" sz="1600" dirty="0" err="1">
                <a:solidFill>
                  <a:srgbClr val="0000FF"/>
                </a:solidFill>
              </a:rPr>
              <a:t>range.size</a:t>
            </a:r>
            <a:r>
              <a:rPr lang="en-US" altLang="zh-CN" sz="1600" dirty="0">
                <a:solidFill>
                  <a:srgbClr val="0000FF"/>
                </a:solidFill>
              </a:rPr>
              <a:t> + hybrids + </a:t>
            </a:r>
          </a:p>
          <a:p>
            <a:pPr marL="0" indent="0">
              <a:buNone/>
            </a:pPr>
            <a:r>
              <a:rPr lang="en-US" altLang="zh-CN" sz="1600" dirty="0">
                <a:solidFill>
                  <a:srgbClr val="0000FF"/>
                </a:solidFill>
              </a:rPr>
              <a:t>              animal + </a:t>
            </a:r>
            <a:r>
              <a:rPr lang="en-US" altLang="zh-CN" sz="1600" dirty="0" err="1">
                <a:solidFill>
                  <a:srgbClr val="0000FF"/>
                </a:solidFill>
              </a:rPr>
              <a:t>fleshy.fruit</a:t>
            </a:r>
            <a:r>
              <a:rPr lang="en-US" altLang="zh-CN" sz="1600" dirty="0">
                <a:solidFill>
                  <a:srgbClr val="0000FF"/>
                </a:solidFill>
              </a:rPr>
              <a:t> + </a:t>
            </a:r>
            <a:r>
              <a:rPr lang="en-US" altLang="zh-CN" sz="1600" dirty="0" err="1">
                <a:solidFill>
                  <a:srgbClr val="0000FF"/>
                </a:solidFill>
              </a:rPr>
              <a:t>climate.sum</a:t>
            </a:r>
            <a:r>
              <a:rPr lang="en-US" altLang="zh-CN" sz="1600" dirty="0">
                <a:solidFill>
                  <a:srgbClr val="0000FF"/>
                </a:solidFill>
              </a:rPr>
              <a:t> + </a:t>
            </a:r>
          </a:p>
          <a:p>
            <a:pPr marL="0" indent="0">
              <a:buNone/>
            </a:pPr>
            <a:r>
              <a:rPr lang="en-US" altLang="zh-CN" sz="1600" dirty="0">
                <a:solidFill>
                  <a:srgbClr val="0000FF"/>
                </a:solidFill>
              </a:rPr>
              <a:t>              herbaceous + annual + asexual +</a:t>
            </a:r>
          </a:p>
          <a:p>
            <a:pPr marL="0" indent="0">
              <a:buNone/>
            </a:pPr>
            <a:r>
              <a:rPr lang="en-US" altLang="zh-CN" sz="1600" dirty="0">
                <a:solidFill>
                  <a:srgbClr val="0000FF"/>
                </a:solidFill>
              </a:rPr>
              <a:t>              (1|</a:t>
            </a:r>
            <a:r>
              <a:rPr lang="en-US" altLang="zh-CN" sz="1600" dirty="0">
                <a:solidFill>
                  <a:srgbClr val="FF0000"/>
                </a:solidFill>
              </a:rPr>
              <a:t>family</a:t>
            </a:r>
            <a:r>
              <a:rPr lang="en-US" altLang="zh-CN" sz="1600" dirty="0">
                <a:solidFill>
                  <a:srgbClr val="0000FF"/>
                </a:solidFill>
              </a:rPr>
              <a:t>) + (1|</a:t>
            </a:r>
            <a:r>
              <a:rPr lang="en-US" altLang="zh-CN" sz="1600" dirty="0">
                <a:solidFill>
                  <a:srgbClr val="FF0000"/>
                </a:solidFill>
              </a:rPr>
              <a:t>family_name</a:t>
            </a:r>
            <a:r>
              <a:rPr lang="en-US" altLang="zh-CN" sz="1600" dirty="0">
                <a:solidFill>
                  <a:srgbClr val="0000FF"/>
                </a:solidFill>
              </a:rPr>
              <a:t>), </a:t>
            </a:r>
          </a:p>
          <a:p>
            <a:pPr marL="0" indent="0">
              <a:buNone/>
            </a:pPr>
            <a:r>
              <a:rPr lang="en-US" altLang="zh-CN" sz="1600" dirty="0">
                <a:solidFill>
                  <a:srgbClr val="0000FF"/>
                </a:solidFill>
              </a:rPr>
              <a:t>            data=</a:t>
            </a:r>
            <a:r>
              <a:rPr lang="en-US" altLang="zh-CN" sz="1600" dirty="0" err="1">
                <a:solidFill>
                  <a:srgbClr val="0000FF"/>
                </a:solidFill>
              </a:rPr>
              <a:t>data_vetted</a:t>
            </a:r>
            <a:r>
              <a:rPr lang="en-US" altLang="zh-CN" sz="1600" dirty="0">
                <a:solidFill>
                  <a:srgbClr val="0000FF"/>
                </a:solidFill>
              </a:rPr>
              <a:t>, family=binomial(), </a:t>
            </a:r>
          </a:p>
          <a:p>
            <a:pPr marL="0" indent="0">
              <a:buNone/>
            </a:pPr>
            <a:r>
              <a:rPr lang="en-US" altLang="zh-CN" sz="1600" dirty="0">
                <a:solidFill>
                  <a:srgbClr val="0000FF"/>
                </a:solidFill>
              </a:rPr>
              <a:t>            </a:t>
            </a:r>
            <a:r>
              <a:rPr lang="en-US" altLang="zh-CN" sz="1600" dirty="0" err="1">
                <a:solidFill>
                  <a:srgbClr val="0000FF"/>
                </a:solidFill>
              </a:rPr>
              <a:t>iter</a:t>
            </a:r>
            <a:r>
              <a:rPr lang="en-US" altLang="zh-CN" sz="1600" dirty="0">
                <a:solidFill>
                  <a:srgbClr val="0000FF"/>
                </a:solidFill>
              </a:rPr>
              <a:t>=10000, thin=4,</a:t>
            </a:r>
          </a:p>
          <a:p>
            <a:pPr marL="0" indent="0">
              <a:buNone/>
            </a:pPr>
            <a:r>
              <a:rPr lang="en-US" altLang="zh-CN" sz="1600" dirty="0">
                <a:solidFill>
                  <a:srgbClr val="0000FF"/>
                </a:solidFill>
              </a:rPr>
              <a:t>            </a:t>
            </a:r>
            <a:r>
              <a:rPr lang="en-US" altLang="zh-CN" sz="1600" dirty="0" err="1">
                <a:solidFill>
                  <a:srgbClr val="0000FF"/>
                </a:solidFill>
              </a:rPr>
              <a:t>cov_ranef</a:t>
            </a:r>
            <a:r>
              <a:rPr lang="en-US" altLang="zh-CN" sz="1600" dirty="0">
                <a:solidFill>
                  <a:srgbClr val="0000FF"/>
                </a:solidFill>
              </a:rPr>
              <a:t> = list(</a:t>
            </a:r>
            <a:r>
              <a:rPr lang="en-US" altLang="zh-CN" sz="1600" dirty="0">
                <a:solidFill>
                  <a:srgbClr val="FF0000"/>
                </a:solidFill>
              </a:rPr>
              <a:t>family</a:t>
            </a:r>
            <a:r>
              <a:rPr lang="en-US" altLang="zh-CN" sz="1600" dirty="0">
                <a:solidFill>
                  <a:srgbClr val="0000FF"/>
                </a:solidFill>
              </a:rPr>
              <a:t> = </a:t>
            </a:r>
            <a:r>
              <a:rPr lang="en-US" altLang="zh-CN" sz="1600" dirty="0" err="1">
                <a:solidFill>
                  <a:srgbClr val="FF0000"/>
                </a:solidFill>
              </a:rPr>
              <a:t>phy_cov_vetted</a:t>
            </a:r>
            <a:r>
              <a:rPr lang="en-US" altLang="zh-CN" sz="1600" dirty="0">
                <a:solidFill>
                  <a:srgbClr val="0000FF"/>
                </a:solidFill>
              </a:rPr>
              <a:t>),</a:t>
            </a:r>
          </a:p>
          <a:p>
            <a:pPr marL="0" indent="0">
              <a:buNone/>
            </a:pPr>
            <a:r>
              <a:rPr lang="en-US" altLang="zh-CN" sz="1600" dirty="0">
                <a:solidFill>
                  <a:srgbClr val="0000FF"/>
                </a:solidFill>
              </a:rPr>
              <a:t>            control=list(</a:t>
            </a:r>
            <a:r>
              <a:rPr lang="en-US" altLang="zh-CN" sz="1600" dirty="0" err="1">
                <a:solidFill>
                  <a:srgbClr val="0000FF"/>
                </a:solidFill>
              </a:rPr>
              <a:t>adapt_delta</a:t>
            </a:r>
            <a:r>
              <a:rPr lang="en-US" altLang="zh-CN" sz="1600" dirty="0">
                <a:solidFill>
                  <a:srgbClr val="0000FF"/>
                </a:solidFill>
              </a:rPr>
              <a:t>=0.98,max_treedepth=13),cores=4)</a:t>
            </a:r>
            <a:endParaRPr lang="zh-CN" altLang="en-US" sz="1600" dirty="0">
              <a:solidFill>
                <a:srgbClr val="0000FF"/>
              </a:solidFill>
            </a:endParaRPr>
          </a:p>
        </p:txBody>
      </p:sp>
      <p:pic>
        <p:nvPicPr>
          <p:cNvPr id="4" name="图片 3"/>
          <p:cNvPicPr>
            <a:picLocks noChangeAspect="1"/>
          </p:cNvPicPr>
          <p:nvPr/>
        </p:nvPicPr>
        <p:blipFill>
          <a:blip r:embed="rId2"/>
          <a:stretch>
            <a:fillRect/>
          </a:stretch>
        </p:blipFill>
        <p:spPr>
          <a:xfrm>
            <a:off x="6599930" y="1690688"/>
            <a:ext cx="4064111" cy="4494818"/>
          </a:xfrm>
          <a:prstGeom prst="rect">
            <a:avLst/>
          </a:prstGeom>
        </p:spPr>
      </p:pic>
      <p:sp>
        <p:nvSpPr>
          <p:cNvPr id="5" name="矩形 4"/>
          <p:cNvSpPr/>
          <p:nvPr/>
        </p:nvSpPr>
        <p:spPr>
          <a:xfrm>
            <a:off x="1314203" y="6095133"/>
            <a:ext cx="10877797" cy="646331"/>
          </a:xfrm>
          <a:prstGeom prst="rect">
            <a:avLst/>
          </a:prstGeom>
        </p:spPr>
        <p:txBody>
          <a:bodyPr wrap="square">
            <a:spAutoFit/>
          </a:bodyPr>
          <a:lstStyle/>
          <a:p>
            <a:r>
              <a:rPr lang="en-US" altLang="zh-CN" dirty="0">
                <a:solidFill>
                  <a:srgbClr val="0000FF"/>
                </a:solidFill>
                <a:latin typeface="等线" panose="02010600030101010101" pitchFamily="2" charset="-122"/>
                <a:cs typeface="Times New Roman" panose="02020603050405020304" pitchFamily="18" charset="0"/>
              </a:rPr>
              <a:t>Schmidt, J. P., Davies, T. J. &amp; Farrell, M. J. Opposing </a:t>
            </a:r>
            <a:r>
              <a:rPr lang="en-US" altLang="zh-CN" dirty="0" err="1">
                <a:solidFill>
                  <a:srgbClr val="0000FF"/>
                </a:solidFill>
                <a:latin typeface="等线" panose="02010600030101010101" pitchFamily="2" charset="-122"/>
                <a:cs typeface="Times New Roman" panose="02020603050405020304" pitchFamily="18" charset="0"/>
              </a:rPr>
              <a:t>macroevolutionary</a:t>
            </a:r>
            <a:r>
              <a:rPr lang="en-US" altLang="zh-CN" dirty="0">
                <a:solidFill>
                  <a:srgbClr val="0000FF"/>
                </a:solidFill>
                <a:latin typeface="等线" panose="02010600030101010101" pitchFamily="2" charset="-122"/>
                <a:cs typeface="Times New Roman" panose="02020603050405020304" pitchFamily="18" charset="0"/>
              </a:rPr>
              <a:t> and trait-mediated patterns of threat and </a:t>
            </a:r>
            <a:r>
              <a:rPr lang="en-US" altLang="zh-CN" dirty="0" err="1">
                <a:solidFill>
                  <a:srgbClr val="0000FF"/>
                </a:solidFill>
                <a:latin typeface="等线" panose="02010600030101010101" pitchFamily="2" charset="-122"/>
                <a:cs typeface="Times New Roman" panose="02020603050405020304" pitchFamily="18" charset="0"/>
              </a:rPr>
              <a:t>naturalisation</a:t>
            </a:r>
            <a:r>
              <a:rPr lang="en-US" altLang="zh-CN" dirty="0">
                <a:solidFill>
                  <a:srgbClr val="0000FF"/>
                </a:solidFill>
                <a:latin typeface="等线" panose="02010600030101010101" pitchFamily="2" charset="-122"/>
                <a:cs typeface="Times New Roman" panose="02020603050405020304" pitchFamily="18" charset="0"/>
              </a:rPr>
              <a:t> in flowering plants. </a:t>
            </a:r>
            <a:r>
              <a:rPr lang="en-US" altLang="zh-CN" b="1" i="1" dirty="0">
                <a:solidFill>
                  <a:srgbClr val="0000FF"/>
                </a:solidFill>
                <a:latin typeface="等线" panose="02010600030101010101" pitchFamily="2" charset="-122"/>
                <a:cs typeface="Times New Roman" panose="02020603050405020304" pitchFamily="18" charset="0"/>
              </a:rPr>
              <a:t>Ecol. Lett.</a:t>
            </a:r>
            <a:r>
              <a:rPr lang="en-US" altLang="zh-CN" b="1" dirty="0">
                <a:solidFill>
                  <a:srgbClr val="0000FF"/>
                </a:solidFill>
                <a:latin typeface="等线" panose="02010600030101010101" pitchFamily="2" charset="-122"/>
                <a:cs typeface="Times New Roman" panose="02020603050405020304" pitchFamily="18" charset="0"/>
              </a:rPr>
              <a:t> 24</a:t>
            </a:r>
            <a:r>
              <a:rPr lang="en-US" altLang="zh-CN" dirty="0">
                <a:solidFill>
                  <a:srgbClr val="0000FF"/>
                </a:solidFill>
                <a:latin typeface="等线" panose="02010600030101010101" pitchFamily="2" charset="-122"/>
                <a:cs typeface="Times New Roman" panose="02020603050405020304" pitchFamily="18" charset="0"/>
              </a:rPr>
              <a:t>, 1237-1250, doi:10.1111/ele.13740 (2021).</a:t>
            </a:r>
            <a:endParaRPr lang="zh-CN" altLang="en-US" dirty="0">
              <a:solidFill>
                <a:srgbClr val="0000FF"/>
              </a:solidFill>
            </a:endParaRPr>
          </a:p>
        </p:txBody>
      </p:sp>
    </p:spTree>
    <p:extLst>
      <p:ext uri="{BB962C8B-B14F-4D97-AF65-F5344CB8AC3E}">
        <p14:creationId xmlns:p14="http://schemas.microsoft.com/office/powerpoint/2010/main" val="21111763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a:t>glmm</a:t>
            </a:r>
            <a:r>
              <a:rPr lang="en-US" altLang="zh-CN" dirty="0"/>
              <a:t> with binomial error structure+</a:t>
            </a:r>
            <a:br>
              <a:rPr lang="en-US" altLang="zh-CN" dirty="0"/>
            </a:br>
            <a:r>
              <a:rPr lang="zh-CN" altLang="en-US" dirty="0"/>
              <a:t>系统发育关系矩阵</a:t>
            </a:r>
          </a:p>
        </p:txBody>
      </p:sp>
      <p:sp>
        <p:nvSpPr>
          <p:cNvPr id="4" name="内容占位符 2"/>
          <p:cNvSpPr>
            <a:spLocks noGrp="1"/>
          </p:cNvSpPr>
          <p:nvPr>
            <p:ph idx="1"/>
          </p:nvPr>
        </p:nvSpPr>
        <p:spPr>
          <a:xfrm>
            <a:off x="268184" y="2042235"/>
            <a:ext cx="5645727" cy="3482645"/>
          </a:xfrm>
        </p:spPr>
        <p:txBody>
          <a:bodyPr>
            <a:normAutofit/>
          </a:bodyPr>
          <a:lstStyle/>
          <a:p>
            <a:pPr marL="0" indent="0">
              <a:buNone/>
            </a:pPr>
            <a:r>
              <a:rPr lang="en-US" altLang="zh-CN" sz="1600" dirty="0">
                <a:solidFill>
                  <a:srgbClr val="0000FF"/>
                </a:solidFill>
              </a:rPr>
              <a:t>bm19 &lt;- </a:t>
            </a:r>
            <a:r>
              <a:rPr lang="en-US" altLang="zh-CN" sz="1600" dirty="0" err="1">
                <a:solidFill>
                  <a:srgbClr val="0000FF"/>
                </a:solidFill>
              </a:rPr>
              <a:t>brm</a:t>
            </a:r>
            <a:r>
              <a:rPr lang="en-US" altLang="zh-CN" sz="1600" dirty="0">
                <a:solidFill>
                  <a:srgbClr val="0000FF"/>
                </a:solidFill>
              </a:rPr>
              <a:t>(threatened | trials(vetted) ~ </a:t>
            </a:r>
          </a:p>
          <a:p>
            <a:pPr marL="0" indent="0">
              <a:buNone/>
            </a:pPr>
            <a:r>
              <a:rPr lang="en-US" altLang="zh-CN" sz="1600" dirty="0">
                <a:solidFill>
                  <a:srgbClr val="0000FF"/>
                </a:solidFill>
              </a:rPr>
              <a:t>              </a:t>
            </a:r>
            <a:r>
              <a:rPr lang="en-US" altLang="zh-CN" sz="1600" dirty="0" err="1">
                <a:solidFill>
                  <a:srgbClr val="0000FF"/>
                </a:solidFill>
              </a:rPr>
              <a:t>diversification_scaled</a:t>
            </a:r>
            <a:r>
              <a:rPr lang="en-US" altLang="zh-CN" sz="1600" dirty="0">
                <a:solidFill>
                  <a:srgbClr val="0000FF"/>
                </a:solidFill>
              </a:rPr>
              <a:t> +</a:t>
            </a:r>
          </a:p>
          <a:p>
            <a:pPr marL="0" indent="0">
              <a:buNone/>
            </a:pPr>
            <a:r>
              <a:rPr lang="en-US" altLang="zh-CN" sz="1600" dirty="0">
                <a:solidFill>
                  <a:srgbClr val="0000FF"/>
                </a:solidFill>
              </a:rPr>
              <a:t>              </a:t>
            </a:r>
            <a:r>
              <a:rPr lang="en-US" altLang="zh-CN" sz="1600" dirty="0" err="1">
                <a:solidFill>
                  <a:srgbClr val="0000FF"/>
                </a:solidFill>
              </a:rPr>
              <a:t>age_scaled</a:t>
            </a:r>
            <a:r>
              <a:rPr lang="en-US" altLang="zh-CN" sz="1600" dirty="0">
                <a:solidFill>
                  <a:srgbClr val="0000FF"/>
                </a:solidFill>
              </a:rPr>
              <a:t> + </a:t>
            </a:r>
            <a:r>
              <a:rPr lang="en-US" altLang="zh-CN" sz="1600" dirty="0" err="1">
                <a:solidFill>
                  <a:srgbClr val="0000FF"/>
                </a:solidFill>
              </a:rPr>
              <a:t>range.size</a:t>
            </a:r>
            <a:r>
              <a:rPr lang="en-US" altLang="zh-CN" sz="1600" dirty="0">
                <a:solidFill>
                  <a:srgbClr val="0000FF"/>
                </a:solidFill>
              </a:rPr>
              <a:t> + hybrids + </a:t>
            </a:r>
          </a:p>
          <a:p>
            <a:pPr marL="0" indent="0">
              <a:buNone/>
            </a:pPr>
            <a:r>
              <a:rPr lang="en-US" altLang="zh-CN" sz="1600" dirty="0">
                <a:solidFill>
                  <a:srgbClr val="0000FF"/>
                </a:solidFill>
              </a:rPr>
              <a:t>              animal + </a:t>
            </a:r>
            <a:r>
              <a:rPr lang="en-US" altLang="zh-CN" sz="1600" dirty="0" err="1">
                <a:solidFill>
                  <a:srgbClr val="0000FF"/>
                </a:solidFill>
              </a:rPr>
              <a:t>fleshy.fruit</a:t>
            </a:r>
            <a:r>
              <a:rPr lang="en-US" altLang="zh-CN" sz="1600" dirty="0">
                <a:solidFill>
                  <a:srgbClr val="0000FF"/>
                </a:solidFill>
              </a:rPr>
              <a:t> + </a:t>
            </a:r>
            <a:r>
              <a:rPr lang="en-US" altLang="zh-CN" sz="1600" dirty="0" err="1">
                <a:solidFill>
                  <a:srgbClr val="0000FF"/>
                </a:solidFill>
              </a:rPr>
              <a:t>climate.sum</a:t>
            </a:r>
            <a:r>
              <a:rPr lang="en-US" altLang="zh-CN" sz="1600" dirty="0">
                <a:solidFill>
                  <a:srgbClr val="0000FF"/>
                </a:solidFill>
              </a:rPr>
              <a:t> + </a:t>
            </a:r>
          </a:p>
          <a:p>
            <a:pPr marL="0" indent="0">
              <a:buNone/>
            </a:pPr>
            <a:r>
              <a:rPr lang="en-US" altLang="zh-CN" sz="1600" dirty="0">
                <a:solidFill>
                  <a:srgbClr val="0000FF"/>
                </a:solidFill>
              </a:rPr>
              <a:t>              herbaceous + annual + asexual +</a:t>
            </a:r>
          </a:p>
          <a:p>
            <a:pPr marL="0" indent="0">
              <a:buNone/>
            </a:pPr>
            <a:r>
              <a:rPr lang="en-US" altLang="zh-CN" sz="1600" dirty="0">
                <a:solidFill>
                  <a:srgbClr val="0000FF"/>
                </a:solidFill>
              </a:rPr>
              <a:t>              (1|</a:t>
            </a:r>
            <a:r>
              <a:rPr lang="en-US" altLang="zh-CN" sz="1600" dirty="0">
                <a:solidFill>
                  <a:srgbClr val="FF0000"/>
                </a:solidFill>
              </a:rPr>
              <a:t>family</a:t>
            </a:r>
            <a:r>
              <a:rPr lang="en-US" altLang="zh-CN" sz="1600" dirty="0">
                <a:solidFill>
                  <a:srgbClr val="0000FF"/>
                </a:solidFill>
              </a:rPr>
              <a:t>) + (1|</a:t>
            </a:r>
            <a:r>
              <a:rPr lang="en-US" altLang="zh-CN" sz="1600" dirty="0">
                <a:solidFill>
                  <a:srgbClr val="FF0000"/>
                </a:solidFill>
              </a:rPr>
              <a:t>family_name</a:t>
            </a:r>
            <a:r>
              <a:rPr lang="en-US" altLang="zh-CN" sz="1600" dirty="0">
                <a:solidFill>
                  <a:srgbClr val="0000FF"/>
                </a:solidFill>
              </a:rPr>
              <a:t>), </a:t>
            </a:r>
          </a:p>
          <a:p>
            <a:pPr marL="0" indent="0">
              <a:buNone/>
            </a:pPr>
            <a:r>
              <a:rPr lang="en-US" altLang="zh-CN" sz="1600" dirty="0">
                <a:solidFill>
                  <a:srgbClr val="0000FF"/>
                </a:solidFill>
              </a:rPr>
              <a:t>            data=</a:t>
            </a:r>
            <a:r>
              <a:rPr lang="en-US" altLang="zh-CN" sz="1600" dirty="0" err="1">
                <a:solidFill>
                  <a:srgbClr val="0000FF"/>
                </a:solidFill>
              </a:rPr>
              <a:t>data_vetted</a:t>
            </a:r>
            <a:r>
              <a:rPr lang="en-US" altLang="zh-CN" sz="1600" dirty="0">
                <a:solidFill>
                  <a:srgbClr val="0000FF"/>
                </a:solidFill>
              </a:rPr>
              <a:t>, family=binomial(), </a:t>
            </a:r>
          </a:p>
          <a:p>
            <a:pPr marL="0" indent="0">
              <a:buNone/>
            </a:pPr>
            <a:r>
              <a:rPr lang="en-US" altLang="zh-CN" sz="1600" dirty="0">
                <a:solidFill>
                  <a:srgbClr val="0000FF"/>
                </a:solidFill>
              </a:rPr>
              <a:t>            </a:t>
            </a:r>
            <a:r>
              <a:rPr lang="en-US" altLang="zh-CN" sz="1600" dirty="0" err="1">
                <a:solidFill>
                  <a:srgbClr val="0000FF"/>
                </a:solidFill>
              </a:rPr>
              <a:t>iter</a:t>
            </a:r>
            <a:r>
              <a:rPr lang="en-US" altLang="zh-CN" sz="1600" dirty="0">
                <a:solidFill>
                  <a:srgbClr val="0000FF"/>
                </a:solidFill>
              </a:rPr>
              <a:t>=10000, thin=4,</a:t>
            </a:r>
          </a:p>
          <a:p>
            <a:pPr marL="0" indent="0">
              <a:buNone/>
            </a:pPr>
            <a:r>
              <a:rPr lang="en-US" altLang="zh-CN" sz="1600" dirty="0">
                <a:solidFill>
                  <a:srgbClr val="0000FF"/>
                </a:solidFill>
              </a:rPr>
              <a:t>            </a:t>
            </a:r>
            <a:r>
              <a:rPr lang="en-US" altLang="zh-CN" sz="1600" dirty="0" err="1">
                <a:solidFill>
                  <a:srgbClr val="0000FF"/>
                </a:solidFill>
              </a:rPr>
              <a:t>cov_ranef</a:t>
            </a:r>
            <a:r>
              <a:rPr lang="en-US" altLang="zh-CN" sz="1600" dirty="0">
                <a:solidFill>
                  <a:srgbClr val="0000FF"/>
                </a:solidFill>
              </a:rPr>
              <a:t> = list(</a:t>
            </a:r>
            <a:r>
              <a:rPr lang="en-US" altLang="zh-CN" sz="1600" dirty="0">
                <a:solidFill>
                  <a:srgbClr val="FF0000"/>
                </a:solidFill>
              </a:rPr>
              <a:t>family</a:t>
            </a:r>
            <a:r>
              <a:rPr lang="en-US" altLang="zh-CN" sz="1600" dirty="0">
                <a:solidFill>
                  <a:srgbClr val="0000FF"/>
                </a:solidFill>
              </a:rPr>
              <a:t> = </a:t>
            </a:r>
            <a:r>
              <a:rPr lang="en-US" altLang="zh-CN" sz="1600" dirty="0" err="1">
                <a:solidFill>
                  <a:srgbClr val="FF0000"/>
                </a:solidFill>
              </a:rPr>
              <a:t>phy_cov_vetted</a:t>
            </a:r>
            <a:r>
              <a:rPr lang="en-US" altLang="zh-CN" sz="1600" dirty="0">
                <a:solidFill>
                  <a:srgbClr val="0000FF"/>
                </a:solidFill>
              </a:rPr>
              <a:t>),</a:t>
            </a:r>
          </a:p>
          <a:p>
            <a:pPr marL="0" indent="0">
              <a:buNone/>
            </a:pPr>
            <a:r>
              <a:rPr lang="en-US" altLang="zh-CN" sz="1600" dirty="0">
                <a:solidFill>
                  <a:srgbClr val="0000FF"/>
                </a:solidFill>
              </a:rPr>
              <a:t>            control=list(</a:t>
            </a:r>
            <a:r>
              <a:rPr lang="en-US" altLang="zh-CN" sz="1600" dirty="0" err="1">
                <a:solidFill>
                  <a:srgbClr val="0000FF"/>
                </a:solidFill>
              </a:rPr>
              <a:t>adapt_delta</a:t>
            </a:r>
            <a:r>
              <a:rPr lang="en-US" altLang="zh-CN" sz="1600" dirty="0">
                <a:solidFill>
                  <a:srgbClr val="0000FF"/>
                </a:solidFill>
              </a:rPr>
              <a:t>=0.98,max_treedepth=13),cores=4)</a:t>
            </a:r>
            <a:endParaRPr lang="zh-CN" altLang="en-US" sz="1600" dirty="0">
              <a:solidFill>
                <a:srgbClr val="0000FF"/>
              </a:solidFill>
            </a:endParaRPr>
          </a:p>
        </p:txBody>
      </p:sp>
      <p:pic>
        <p:nvPicPr>
          <p:cNvPr id="5" name="图片 4"/>
          <p:cNvPicPr>
            <a:picLocks noChangeAspect="1"/>
          </p:cNvPicPr>
          <p:nvPr/>
        </p:nvPicPr>
        <p:blipFill>
          <a:blip r:embed="rId2"/>
          <a:stretch>
            <a:fillRect/>
          </a:stretch>
        </p:blipFill>
        <p:spPr>
          <a:xfrm>
            <a:off x="5158309" y="2291616"/>
            <a:ext cx="5790740" cy="2424745"/>
          </a:xfrm>
          <a:prstGeom prst="rect">
            <a:avLst/>
          </a:prstGeom>
        </p:spPr>
      </p:pic>
      <p:pic>
        <p:nvPicPr>
          <p:cNvPr id="6" name="图片 5"/>
          <p:cNvPicPr>
            <a:picLocks noChangeAspect="1"/>
          </p:cNvPicPr>
          <p:nvPr/>
        </p:nvPicPr>
        <p:blipFill>
          <a:blip r:embed="rId3"/>
          <a:stretch>
            <a:fillRect/>
          </a:stretch>
        </p:blipFill>
        <p:spPr>
          <a:xfrm>
            <a:off x="8918321" y="1690688"/>
            <a:ext cx="2256359" cy="4819048"/>
          </a:xfrm>
          <a:prstGeom prst="rect">
            <a:avLst/>
          </a:prstGeom>
        </p:spPr>
      </p:pic>
      <p:sp>
        <p:nvSpPr>
          <p:cNvPr id="7" name="矩形 6"/>
          <p:cNvSpPr/>
          <p:nvPr/>
        </p:nvSpPr>
        <p:spPr>
          <a:xfrm>
            <a:off x="268184" y="6217348"/>
            <a:ext cx="8650137" cy="584775"/>
          </a:xfrm>
          <a:prstGeom prst="rect">
            <a:avLst/>
          </a:prstGeom>
        </p:spPr>
        <p:txBody>
          <a:bodyPr wrap="square">
            <a:spAutoFit/>
          </a:bodyPr>
          <a:lstStyle/>
          <a:p>
            <a:r>
              <a:rPr lang="en-US" altLang="zh-CN" sz="1600" dirty="0">
                <a:solidFill>
                  <a:srgbClr val="0000FF"/>
                </a:solidFill>
                <a:latin typeface="等线" panose="02010600030101010101" pitchFamily="2" charset="-122"/>
                <a:cs typeface="Times New Roman" panose="02020603050405020304" pitchFamily="18" charset="0"/>
              </a:rPr>
              <a:t>Schmidt, J. P., Davies, T. J. &amp; Farrell, M. J. Opposing </a:t>
            </a:r>
            <a:r>
              <a:rPr lang="en-US" altLang="zh-CN" sz="1600" dirty="0" err="1">
                <a:solidFill>
                  <a:srgbClr val="0000FF"/>
                </a:solidFill>
                <a:latin typeface="等线" panose="02010600030101010101" pitchFamily="2" charset="-122"/>
                <a:cs typeface="Times New Roman" panose="02020603050405020304" pitchFamily="18" charset="0"/>
              </a:rPr>
              <a:t>macroevolutionary</a:t>
            </a:r>
            <a:r>
              <a:rPr lang="en-US" altLang="zh-CN" sz="1600" dirty="0">
                <a:solidFill>
                  <a:srgbClr val="0000FF"/>
                </a:solidFill>
                <a:latin typeface="等线" panose="02010600030101010101" pitchFamily="2" charset="-122"/>
                <a:cs typeface="Times New Roman" panose="02020603050405020304" pitchFamily="18" charset="0"/>
              </a:rPr>
              <a:t> and trait-mediated patterns of threat and </a:t>
            </a:r>
            <a:r>
              <a:rPr lang="en-US" altLang="zh-CN" sz="1600" dirty="0" err="1">
                <a:solidFill>
                  <a:srgbClr val="0000FF"/>
                </a:solidFill>
                <a:latin typeface="等线" panose="02010600030101010101" pitchFamily="2" charset="-122"/>
                <a:cs typeface="Times New Roman" panose="02020603050405020304" pitchFamily="18" charset="0"/>
              </a:rPr>
              <a:t>naturalisation</a:t>
            </a:r>
            <a:r>
              <a:rPr lang="en-US" altLang="zh-CN" sz="1600" dirty="0">
                <a:solidFill>
                  <a:srgbClr val="0000FF"/>
                </a:solidFill>
                <a:latin typeface="等线" panose="02010600030101010101" pitchFamily="2" charset="-122"/>
                <a:cs typeface="Times New Roman" panose="02020603050405020304" pitchFamily="18" charset="0"/>
              </a:rPr>
              <a:t> in flowering plants. </a:t>
            </a:r>
            <a:r>
              <a:rPr lang="en-US" altLang="zh-CN" sz="1600" b="1" i="1" dirty="0">
                <a:solidFill>
                  <a:srgbClr val="0000FF"/>
                </a:solidFill>
                <a:latin typeface="等线" panose="02010600030101010101" pitchFamily="2" charset="-122"/>
                <a:cs typeface="Times New Roman" panose="02020603050405020304" pitchFamily="18" charset="0"/>
              </a:rPr>
              <a:t>Ecol. Lett.</a:t>
            </a:r>
            <a:r>
              <a:rPr lang="en-US" altLang="zh-CN" sz="1600" b="1" dirty="0">
                <a:solidFill>
                  <a:srgbClr val="0000FF"/>
                </a:solidFill>
                <a:latin typeface="等线" panose="02010600030101010101" pitchFamily="2" charset="-122"/>
                <a:cs typeface="Times New Roman" panose="02020603050405020304" pitchFamily="18" charset="0"/>
              </a:rPr>
              <a:t> 24</a:t>
            </a:r>
            <a:r>
              <a:rPr lang="en-US" altLang="zh-CN" sz="1600" dirty="0">
                <a:solidFill>
                  <a:srgbClr val="0000FF"/>
                </a:solidFill>
                <a:latin typeface="等线" panose="02010600030101010101" pitchFamily="2" charset="-122"/>
                <a:cs typeface="Times New Roman" panose="02020603050405020304" pitchFamily="18" charset="0"/>
              </a:rPr>
              <a:t>, 1237-1250, </a:t>
            </a:r>
            <a:r>
              <a:rPr lang="en-US" altLang="zh-CN" sz="1600" dirty="0" smtClean="0">
                <a:solidFill>
                  <a:srgbClr val="0000FF"/>
                </a:solidFill>
                <a:latin typeface="等线" panose="02010600030101010101" pitchFamily="2" charset="-122"/>
                <a:cs typeface="Times New Roman" panose="02020603050405020304" pitchFamily="18" charset="0"/>
              </a:rPr>
              <a:t>(</a:t>
            </a:r>
            <a:r>
              <a:rPr lang="en-US" altLang="zh-CN" sz="1600" dirty="0">
                <a:solidFill>
                  <a:srgbClr val="0000FF"/>
                </a:solidFill>
                <a:latin typeface="等线" panose="02010600030101010101" pitchFamily="2" charset="-122"/>
                <a:cs typeface="Times New Roman" panose="02020603050405020304" pitchFamily="18" charset="0"/>
              </a:rPr>
              <a:t>2021).</a:t>
            </a:r>
            <a:endParaRPr lang="zh-CN" altLang="en-US" sz="1600" dirty="0">
              <a:solidFill>
                <a:srgbClr val="0000FF"/>
              </a:solidFill>
            </a:endParaRPr>
          </a:p>
        </p:txBody>
      </p:sp>
    </p:spTree>
    <p:extLst>
      <p:ext uri="{BB962C8B-B14F-4D97-AF65-F5344CB8AC3E}">
        <p14:creationId xmlns:p14="http://schemas.microsoft.com/office/powerpoint/2010/main" val="16610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6443" y="191870"/>
            <a:ext cx="11493669" cy="972787"/>
          </a:xfrm>
        </p:spPr>
        <p:txBody>
          <a:bodyPr>
            <a:normAutofit/>
          </a:bodyPr>
          <a:lstStyle/>
          <a:p>
            <a:pPr algn="ctr"/>
            <a:r>
              <a:rPr lang="en-US" altLang="zh-CN" b="1" dirty="0" err="1">
                <a:solidFill>
                  <a:srgbClr val="FF0000"/>
                </a:solidFill>
              </a:rPr>
              <a:t>g</a:t>
            </a:r>
            <a:r>
              <a:rPr lang="en-US" altLang="zh-CN" b="1" dirty="0" err="1" smtClean="0">
                <a:solidFill>
                  <a:srgbClr val="FF0000"/>
                </a:solidFill>
              </a:rPr>
              <a:t>lmm</a:t>
            </a:r>
            <a:r>
              <a:rPr lang="en-US" altLang="zh-CN" b="1" dirty="0" smtClean="0">
                <a:solidFill>
                  <a:srgbClr val="FF0000"/>
                </a:solidFill>
              </a:rPr>
              <a:t>-zero inflated binomial model+</a:t>
            </a:r>
            <a:r>
              <a:rPr lang="zh-CN" altLang="en-US" b="1" dirty="0" smtClean="0">
                <a:solidFill>
                  <a:srgbClr val="FF0000"/>
                </a:solidFill>
              </a:rPr>
              <a:t>空间位置</a:t>
            </a:r>
            <a:endParaRPr lang="zh-CN" altLang="en-US" b="1" dirty="0">
              <a:solidFill>
                <a:srgbClr val="FF0000"/>
              </a:solidFill>
            </a:endParaRPr>
          </a:p>
        </p:txBody>
      </p:sp>
      <p:pic>
        <p:nvPicPr>
          <p:cNvPr id="8" name="图片 7"/>
          <p:cNvPicPr>
            <a:picLocks noChangeAspect="1"/>
          </p:cNvPicPr>
          <p:nvPr/>
        </p:nvPicPr>
        <p:blipFill rotWithShape="1">
          <a:blip r:embed="rId2"/>
          <a:srcRect l="2685" t="5559"/>
          <a:stretch/>
        </p:blipFill>
        <p:spPr>
          <a:xfrm>
            <a:off x="3952795" y="1609797"/>
            <a:ext cx="8239205" cy="4556890"/>
          </a:xfrm>
          <a:prstGeom prst="rect">
            <a:avLst/>
          </a:prstGeom>
        </p:spPr>
      </p:pic>
      <p:sp>
        <p:nvSpPr>
          <p:cNvPr id="9" name="矩形 8"/>
          <p:cNvSpPr/>
          <p:nvPr/>
        </p:nvSpPr>
        <p:spPr>
          <a:xfrm>
            <a:off x="101935" y="1570225"/>
            <a:ext cx="5747655" cy="4154984"/>
          </a:xfrm>
          <a:prstGeom prst="rect">
            <a:avLst/>
          </a:prstGeom>
        </p:spPr>
        <p:txBody>
          <a:bodyPr wrap="square">
            <a:spAutoFit/>
          </a:bodyPr>
          <a:lstStyle/>
          <a:p>
            <a:r>
              <a:rPr lang="en-US" altLang="zh-CN" sz="1200" dirty="0" smtClean="0">
                <a:solidFill>
                  <a:srgbClr val="0000FF"/>
                </a:solidFill>
              </a:rPr>
              <a:t>bm20 &lt;- </a:t>
            </a:r>
            <a:r>
              <a:rPr lang="en-US" altLang="zh-CN" sz="1200" dirty="0" err="1" smtClean="0">
                <a:solidFill>
                  <a:srgbClr val="0000FF"/>
                </a:solidFill>
              </a:rPr>
              <a:t>brm</a:t>
            </a:r>
            <a:r>
              <a:rPr lang="en-US" altLang="zh-CN" sz="1200" dirty="0" smtClean="0">
                <a:solidFill>
                  <a:srgbClr val="0000FF"/>
                </a:solidFill>
              </a:rPr>
              <a:t>(</a:t>
            </a:r>
            <a:r>
              <a:rPr lang="en-US" altLang="zh-CN" sz="1200" dirty="0" err="1" smtClean="0">
                <a:solidFill>
                  <a:srgbClr val="FF0000"/>
                </a:solidFill>
              </a:rPr>
              <a:t>dead_count</a:t>
            </a:r>
            <a:r>
              <a:rPr lang="en-US" altLang="zh-CN" sz="1200" dirty="0" smtClean="0">
                <a:solidFill>
                  <a:srgbClr val="0000FF"/>
                </a:solidFill>
              </a:rPr>
              <a:t> | trials(</a:t>
            </a:r>
            <a:r>
              <a:rPr lang="en-US" altLang="zh-CN" sz="1200" dirty="0" err="1" smtClean="0">
                <a:solidFill>
                  <a:srgbClr val="FF0000"/>
                </a:solidFill>
              </a:rPr>
              <a:t>pipo_and_dead_coun</a:t>
            </a:r>
            <a:r>
              <a:rPr lang="en-US" altLang="zh-CN" sz="1200" dirty="0" err="1" smtClean="0">
                <a:solidFill>
                  <a:srgbClr val="0000FF"/>
                </a:solidFill>
              </a:rPr>
              <a:t>t</a:t>
            </a:r>
            <a:r>
              <a:rPr lang="en-US" altLang="zh-CN" sz="1200" dirty="0" smtClean="0">
                <a:solidFill>
                  <a:srgbClr val="0000FF"/>
                </a:solidFill>
              </a:rPr>
              <a:t>) ~ </a:t>
            </a:r>
          </a:p>
          <a:p>
            <a:r>
              <a:rPr lang="en-US" altLang="zh-CN" sz="1200" dirty="0" smtClean="0">
                <a:solidFill>
                  <a:srgbClr val="0000FF"/>
                </a:solidFill>
              </a:rPr>
              <a:t>                  </a:t>
            </a:r>
            <a:r>
              <a:rPr lang="en-US" altLang="zh-CN" sz="1200" dirty="0" err="1" smtClean="0">
                <a:solidFill>
                  <a:srgbClr val="0000FF"/>
                </a:solidFill>
              </a:rPr>
              <a:t>site_cwd_zscore</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prop_host_count_s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pipo_and_dead_mean_height_s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overall_tpha_s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overall_bapha_s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site_cwd_zscore:prop_host_count_s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site_cwd_zscore:pipo_and_dead_mean_height_s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site_cwd_zscore:overall_tpha_s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site_cwd_zscore:overall_bapha_s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prop_host_count_s:overall_tpha_s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pipo_and_dead_mean_height_s:prop_host_count_s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pipo_and_dead_mean_height_s:overall_bapha_s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0000FF"/>
                </a:solidFill>
              </a:rPr>
              <a:t>site_cwd_zscore:prop_host_count_s:pipo_and_dead_mean_height_s</a:t>
            </a:r>
            <a:r>
              <a:rPr lang="en-US" altLang="zh-CN" sz="1200" dirty="0" smtClean="0">
                <a:solidFill>
                  <a:srgbClr val="0000FF"/>
                </a:solidFill>
              </a:rPr>
              <a:t> +</a:t>
            </a:r>
          </a:p>
          <a:p>
            <a:r>
              <a:rPr lang="en-US" altLang="zh-CN" sz="1200" dirty="0" smtClean="0">
                <a:solidFill>
                  <a:srgbClr val="0000FF"/>
                </a:solidFill>
              </a:rPr>
              <a:t>                  </a:t>
            </a:r>
            <a:r>
              <a:rPr lang="en-US" altLang="zh-CN" sz="1200" dirty="0" err="1" smtClean="0">
                <a:solidFill>
                  <a:srgbClr val="FF0000"/>
                </a:solidFill>
              </a:rPr>
              <a:t>gp</a:t>
            </a:r>
            <a:r>
              <a:rPr lang="en-US" altLang="zh-CN" sz="1200" dirty="0" smtClean="0">
                <a:solidFill>
                  <a:srgbClr val="FF0000"/>
                </a:solidFill>
              </a:rPr>
              <a:t>(x, y, by = site, scale = FALSE),</a:t>
            </a:r>
          </a:p>
          <a:p>
            <a:r>
              <a:rPr lang="en-US" altLang="zh-CN" sz="1200" dirty="0" smtClean="0">
                <a:solidFill>
                  <a:srgbClr val="0000FF"/>
                </a:solidFill>
              </a:rPr>
              <a:t>                data = </a:t>
            </a:r>
            <a:r>
              <a:rPr lang="en-US" altLang="zh-CN" sz="1200" dirty="0" err="1" smtClean="0">
                <a:solidFill>
                  <a:srgbClr val="0000FF"/>
                </a:solidFill>
              </a:rPr>
              <a:t>adf</a:t>
            </a:r>
            <a:r>
              <a:rPr lang="en-US" altLang="zh-CN" sz="1200" dirty="0" smtClean="0">
                <a:solidFill>
                  <a:srgbClr val="0000FF"/>
                </a:solidFill>
              </a:rPr>
              <a:t>,</a:t>
            </a:r>
          </a:p>
          <a:p>
            <a:r>
              <a:rPr lang="en-US" altLang="zh-CN" sz="1200" dirty="0" smtClean="0">
                <a:solidFill>
                  <a:srgbClr val="0000FF"/>
                </a:solidFill>
              </a:rPr>
              <a:t>                family = </a:t>
            </a:r>
            <a:r>
              <a:rPr lang="en-US" altLang="zh-CN" sz="1200" dirty="0" err="1" smtClean="0">
                <a:solidFill>
                  <a:srgbClr val="FF0000"/>
                </a:solidFill>
              </a:rPr>
              <a:t>zero_inflated_binomial</a:t>
            </a:r>
            <a:r>
              <a:rPr lang="en-US" altLang="zh-CN" sz="1200" dirty="0" smtClean="0">
                <a:solidFill>
                  <a:srgbClr val="FF0000"/>
                </a:solidFill>
              </a:rPr>
              <a:t>(),</a:t>
            </a:r>
          </a:p>
          <a:p>
            <a:r>
              <a:rPr lang="en-US" altLang="zh-CN" sz="1200" dirty="0" smtClean="0">
                <a:solidFill>
                  <a:srgbClr val="0000FF"/>
                </a:solidFill>
              </a:rPr>
              <a:t>                </a:t>
            </a:r>
            <a:r>
              <a:rPr lang="en-US" altLang="zh-CN" sz="1200" dirty="0" err="1" smtClean="0">
                <a:solidFill>
                  <a:srgbClr val="0000FF"/>
                </a:solidFill>
              </a:rPr>
              <a:t>iter</a:t>
            </a:r>
            <a:r>
              <a:rPr lang="en-US" altLang="zh-CN" sz="1200" dirty="0" smtClean="0">
                <a:solidFill>
                  <a:srgbClr val="0000FF"/>
                </a:solidFill>
              </a:rPr>
              <a:t> = 5000,</a:t>
            </a:r>
          </a:p>
          <a:p>
            <a:r>
              <a:rPr lang="en-US" altLang="zh-CN" sz="1200" dirty="0" smtClean="0">
                <a:solidFill>
                  <a:srgbClr val="0000FF"/>
                </a:solidFill>
              </a:rPr>
              <a:t>                warmup = 2000,</a:t>
            </a:r>
          </a:p>
          <a:p>
            <a:r>
              <a:rPr lang="en-US" altLang="zh-CN" sz="1200" dirty="0" smtClean="0">
                <a:solidFill>
                  <a:srgbClr val="0000FF"/>
                </a:solidFill>
              </a:rPr>
              <a:t>                chains = 4,</a:t>
            </a:r>
          </a:p>
          <a:p>
            <a:r>
              <a:rPr lang="en-US" altLang="zh-CN" sz="1200" dirty="0" smtClean="0">
                <a:solidFill>
                  <a:srgbClr val="0000FF"/>
                </a:solidFill>
              </a:rPr>
              <a:t>                cores = 4,</a:t>
            </a:r>
          </a:p>
          <a:p>
            <a:r>
              <a:rPr lang="en-US" altLang="zh-CN" sz="1200" dirty="0" smtClean="0">
                <a:solidFill>
                  <a:srgbClr val="0000FF"/>
                </a:solidFill>
              </a:rPr>
              <a:t>                control = list(</a:t>
            </a:r>
            <a:r>
              <a:rPr lang="en-US" altLang="zh-CN" sz="1200" dirty="0" err="1" smtClean="0">
                <a:solidFill>
                  <a:srgbClr val="0000FF"/>
                </a:solidFill>
              </a:rPr>
              <a:t>adapt_delta</a:t>
            </a:r>
            <a:r>
              <a:rPr lang="en-US" altLang="zh-CN" sz="1200" dirty="0" smtClean="0">
                <a:solidFill>
                  <a:srgbClr val="0000FF"/>
                </a:solidFill>
              </a:rPr>
              <a:t> = 0.80))</a:t>
            </a:r>
            <a:endParaRPr lang="zh-CN" altLang="en-US" sz="1200" dirty="0">
              <a:solidFill>
                <a:srgbClr val="0000FF"/>
              </a:solidFill>
            </a:endParaRPr>
          </a:p>
        </p:txBody>
      </p:sp>
      <p:sp>
        <p:nvSpPr>
          <p:cNvPr id="10" name="矩形 9"/>
          <p:cNvSpPr/>
          <p:nvPr/>
        </p:nvSpPr>
        <p:spPr>
          <a:xfrm>
            <a:off x="351314" y="6116220"/>
            <a:ext cx="11733811" cy="461665"/>
          </a:xfrm>
          <a:prstGeom prst="rect">
            <a:avLst/>
          </a:prstGeom>
        </p:spPr>
        <p:txBody>
          <a:bodyPr wrap="square">
            <a:spAutoFit/>
          </a:bodyPr>
          <a:lstStyle/>
          <a:p>
            <a:r>
              <a:rPr lang="en-US" altLang="zh-CN" sz="1200" dirty="0">
                <a:solidFill>
                  <a:srgbClr val="0000FF"/>
                </a:solidFill>
                <a:latin typeface="等线" panose="02010600030101010101" pitchFamily="2" charset="-122"/>
                <a:cs typeface="Times New Roman" panose="02020603050405020304" pitchFamily="18" charset="0"/>
              </a:rPr>
              <a:t>Koontz, M. J., Latimer, A. M., Mortenson, L. A., Fettig, C. J. &amp; North, M. P. Cross-scale interaction of host tree size and climatic water deficit governs bark beetle-induced tree mortality. </a:t>
            </a:r>
            <a:r>
              <a:rPr lang="en-US" altLang="zh-CN" sz="1200" b="1" i="1" dirty="0">
                <a:solidFill>
                  <a:srgbClr val="0000FF"/>
                </a:solidFill>
                <a:latin typeface="等线" panose="02010600030101010101" pitchFamily="2" charset="-122"/>
                <a:cs typeface="Times New Roman" panose="02020603050405020304" pitchFamily="18" charset="0"/>
              </a:rPr>
              <a:t>Nature Communications</a:t>
            </a:r>
            <a:r>
              <a:rPr lang="en-US" altLang="zh-CN" sz="1200" b="1" dirty="0">
                <a:solidFill>
                  <a:srgbClr val="0000FF"/>
                </a:solidFill>
                <a:latin typeface="等线" panose="02010600030101010101" pitchFamily="2" charset="-122"/>
                <a:cs typeface="Times New Roman" panose="02020603050405020304" pitchFamily="18" charset="0"/>
              </a:rPr>
              <a:t> 12</a:t>
            </a:r>
            <a:r>
              <a:rPr lang="en-US" altLang="zh-CN" sz="1200" dirty="0">
                <a:solidFill>
                  <a:srgbClr val="0000FF"/>
                </a:solidFill>
                <a:latin typeface="等线" panose="02010600030101010101" pitchFamily="2" charset="-122"/>
                <a:cs typeface="Times New Roman" panose="02020603050405020304" pitchFamily="18" charset="0"/>
              </a:rPr>
              <a:t>, 13, doi:10.1038/s41467-020-20455-y (2021).</a:t>
            </a:r>
            <a:endParaRPr lang="zh-CN" altLang="en-US" sz="1200" dirty="0">
              <a:solidFill>
                <a:srgbClr val="0000FF"/>
              </a:solidFill>
            </a:endParaRPr>
          </a:p>
        </p:txBody>
      </p:sp>
    </p:spTree>
    <p:extLst>
      <p:ext uri="{BB962C8B-B14F-4D97-AF65-F5344CB8AC3E}">
        <p14:creationId xmlns:p14="http://schemas.microsoft.com/office/powerpoint/2010/main" val="32892925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627" y="196961"/>
            <a:ext cx="10515600" cy="689544"/>
          </a:xfrm>
        </p:spPr>
        <p:txBody>
          <a:bodyPr>
            <a:normAutofit fontScale="90000"/>
          </a:bodyPr>
          <a:lstStyle/>
          <a:p>
            <a:pPr algn="ctr"/>
            <a:r>
              <a:rPr lang="zh-CN" altLang="en-US" b="1" dirty="0" smtClean="0">
                <a:solidFill>
                  <a:srgbClr val="0000FF"/>
                </a:solidFill>
              </a:rPr>
              <a:t>使用</a:t>
            </a:r>
            <a:r>
              <a:rPr lang="en-US" altLang="zh-CN" b="1" dirty="0" err="1" smtClean="0">
                <a:solidFill>
                  <a:srgbClr val="0000FF"/>
                </a:solidFill>
              </a:rPr>
              <a:t>gp</a:t>
            </a:r>
            <a:r>
              <a:rPr lang="en-US" altLang="zh-CN" b="1" dirty="0" smtClean="0">
                <a:solidFill>
                  <a:srgbClr val="0000FF"/>
                </a:solidFill>
              </a:rPr>
              <a:t>()</a:t>
            </a:r>
            <a:r>
              <a:rPr lang="zh-CN" altLang="en-US" b="1" dirty="0" smtClean="0">
                <a:solidFill>
                  <a:srgbClr val="0000FF"/>
                </a:solidFill>
              </a:rPr>
              <a:t>函数控制空间自相关的案例</a:t>
            </a:r>
            <a:endParaRPr lang="zh-CN" altLang="en-US" b="1" dirty="0">
              <a:solidFill>
                <a:srgbClr val="0000FF"/>
              </a:solidFill>
            </a:endParaRPr>
          </a:p>
        </p:txBody>
      </p:sp>
      <p:sp>
        <p:nvSpPr>
          <p:cNvPr id="4" name="内容占位符 2"/>
          <p:cNvSpPr>
            <a:spLocks noGrp="1"/>
          </p:cNvSpPr>
          <p:nvPr>
            <p:ph idx="1"/>
          </p:nvPr>
        </p:nvSpPr>
        <p:spPr>
          <a:xfrm>
            <a:off x="596766" y="1001706"/>
            <a:ext cx="11036999" cy="3910607"/>
          </a:xfrm>
        </p:spPr>
        <p:txBody>
          <a:bodyPr>
            <a:normAutofit/>
          </a:bodyPr>
          <a:lstStyle/>
          <a:p>
            <a:pPr marL="0" indent="0">
              <a:buNone/>
            </a:pPr>
            <a:r>
              <a:rPr lang="en-US" altLang="zh-CN" sz="2400" dirty="0" err="1"/>
              <a:t>res.BRM.B.all</a:t>
            </a:r>
            <a:r>
              <a:rPr lang="en-US" altLang="zh-CN" sz="2400" dirty="0"/>
              <a:t>=</a:t>
            </a:r>
            <a:r>
              <a:rPr lang="en-US" altLang="zh-CN" sz="2400" dirty="0" err="1"/>
              <a:t>brm</a:t>
            </a:r>
            <a:r>
              <a:rPr lang="en-US" altLang="zh-CN" sz="2400" dirty="0"/>
              <a:t>(</a:t>
            </a:r>
            <a:r>
              <a:rPr lang="en-US" altLang="zh-CN" sz="2400" dirty="0" err="1"/>
              <a:t>Evidence_yn</a:t>
            </a:r>
            <a:r>
              <a:rPr lang="en-US" altLang="zh-CN" sz="2400" dirty="0"/>
              <a:t> ~ </a:t>
            </a:r>
            <a:r>
              <a:rPr lang="en-US" altLang="zh-CN" sz="2400" dirty="0" err="1"/>
              <a:t>z.footprint</a:t>
            </a:r>
            <a:r>
              <a:rPr lang="en-US" altLang="zh-CN" sz="2400" dirty="0"/>
              <a:t> + </a:t>
            </a:r>
            <a:r>
              <a:rPr lang="en-US" altLang="zh-CN" sz="2400" dirty="0" err="1"/>
              <a:t>z.obsM</a:t>
            </a:r>
            <a:r>
              <a:rPr lang="en-US" altLang="zh-CN" sz="2400" dirty="0"/>
              <a:t> + </a:t>
            </a:r>
            <a:r>
              <a:rPr lang="en-US" altLang="zh-CN" sz="2400" dirty="0" err="1"/>
              <a:t>Pan_tr_subspecie</a:t>
            </a:r>
            <a:r>
              <a:rPr lang="en-US" altLang="zh-CN" sz="2400" dirty="0"/>
              <a:t>  </a:t>
            </a:r>
          </a:p>
          <a:p>
            <a:pPr marL="0" indent="0">
              <a:buNone/>
            </a:pPr>
            <a:r>
              <a:rPr lang="en-US" altLang="zh-CN" sz="2400" dirty="0"/>
              <a:t>                  + </a:t>
            </a:r>
            <a:r>
              <a:rPr lang="en-US" altLang="zh-CN" sz="2400" dirty="0" err="1">
                <a:solidFill>
                  <a:srgbClr val="0000FF"/>
                </a:solidFill>
              </a:rPr>
              <a:t>gp</a:t>
            </a:r>
            <a:r>
              <a:rPr lang="en-US" altLang="zh-CN" sz="2400" dirty="0">
                <a:solidFill>
                  <a:srgbClr val="0000FF"/>
                </a:solidFill>
              </a:rPr>
              <a:t>(long, </a:t>
            </a:r>
            <a:r>
              <a:rPr lang="en-US" altLang="zh-CN" sz="2400" dirty="0" err="1">
                <a:solidFill>
                  <a:srgbClr val="0000FF"/>
                </a:solidFill>
              </a:rPr>
              <a:t>lat</a:t>
            </a:r>
            <a:r>
              <a:rPr lang="en-US" altLang="zh-CN" sz="2400" dirty="0" smtClean="0">
                <a:solidFill>
                  <a:srgbClr val="0000FF"/>
                </a:solidFill>
              </a:rPr>
              <a:t>) </a:t>
            </a:r>
            <a:r>
              <a:rPr lang="en-US" altLang="zh-CN" sz="2400" dirty="0" smtClean="0"/>
              <a:t>+(</a:t>
            </a:r>
            <a:r>
              <a:rPr lang="en-US" altLang="zh-CN" sz="2400" dirty="0">
                <a:solidFill>
                  <a:srgbClr val="FF0000"/>
                </a:solidFill>
              </a:rPr>
              <a:t>1+z.footprint + </a:t>
            </a:r>
            <a:r>
              <a:rPr lang="en-US" altLang="zh-CN" sz="2400" dirty="0" err="1">
                <a:solidFill>
                  <a:srgbClr val="FF0000"/>
                </a:solidFill>
              </a:rPr>
              <a:t>z.obsM|Site</a:t>
            </a:r>
            <a:r>
              <a:rPr lang="en-US" altLang="zh-CN" sz="2400" dirty="0"/>
              <a:t>)</a:t>
            </a:r>
          </a:p>
          <a:p>
            <a:pPr marL="0" indent="0">
              <a:buNone/>
            </a:pPr>
            <a:r>
              <a:rPr lang="en-US" altLang="zh-CN" sz="2400" dirty="0"/>
              <a:t>                  +(</a:t>
            </a:r>
            <a:r>
              <a:rPr lang="en-US" altLang="zh-CN" sz="2400" dirty="0">
                <a:solidFill>
                  <a:srgbClr val="FF0000"/>
                </a:solidFill>
              </a:rPr>
              <a:t>1+z.footprint + </a:t>
            </a:r>
            <a:r>
              <a:rPr lang="en-US" altLang="zh-CN" sz="2400" dirty="0" err="1">
                <a:solidFill>
                  <a:srgbClr val="FF0000"/>
                </a:solidFill>
              </a:rPr>
              <a:t>z.obsM</a:t>
            </a:r>
            <a:r>
              <a:rPr lang="en-US" altLang="zh-CN" sz="2400" dirty="0">
                <a:solidFill>
                  <a:srgbClr val="FF0000"/>
                </a:solidFill>
              </a:rPr>
              <a:t> + </a:t>
            </a:r>
            <a:r>
              <a:rPr lang="en-US" altLang="zh-CN" sz="2400" dirty="0" err="1">
                <a:solidFill>
                  <a:srgbClr val="FF0000"/>
                </a:solidFill>
              </a:rPr>
              <a:t>Pan_tr_subspecie|Behavior</a:t>
            </a:r>
            <a:r>
              <a:rPr lang="en-US" altLang="zh-CN" sz="2400" dirty="0" smtClean="0"/>
              <a:t>) </a:t>
            </a:r>
            <a:r>
              <a:rPr lang="en-US" altLang="zh-CN" sz="2400" dirty="0"/>
              <a:t>, </a:t>
            </a:r>
            <a:endParaRPr lang="en-US" altLang="zh-CN" sz="2400" dirty="0" smtClean="0"/>
          </a:p>
          <a:p>
            <a:pPr marL="0" indent="0">
              <a:buNone/>
            </a:pPr>
            <a:r>
              <a:rPr lang="en-US" altLang="zh-CN" sz="2400" dirty="0"/>
              <a:t> </a:t>
            </a:r>
            <a:r>
              <a:rPr lang="en-US" altLang="zh-CN" sz="2400" dirty="0" smtClean="0"/>
              <a:t>                 data=</a:t>
            </a:r>
            <a:r>
              <a:rPr lang="en-US" altLang="zh-CN" sz="2400" dirty="0" err="1" smtClean="0"/>
              <a:t>xdata</a:t>
            </a:r>
            <a:r>
              <a:rPr lang="en-US" altLang="zh-CN" sz="2400" dirty="0"/>
              <a:t>, </a:t>
            </a:r>
            <a:r>
              <a:rPr lang="en-US" altLang="zh-CN" sz="2400" dirty="0" smtClean="0"/>
              <a:t>family=</a:t>
            </a:r>
            <a:r>
              <a:rPr lang="en-US" altLang="zh-CN" sz="2400" b="1" dirty="0" err="1" smtClean="0">
                <a:solidFill>
                  <a:srgbClr val="FF0000"/>
                </a:solidFill>
              </a:rPr>
              <a:t>bernoulli</a:t>
            </a:r>
            <a:r>
              <a:rPr lang="en-US" altLang="zh-CN" sz="2400" dirty="0" smtClean="0"/>
              <a:t>, </a:t>
            </a:r>
            <a:r>
              <a:rPr lang="en-US" altLang="zh-CN" sz="2400" dirty="0"/>
              <a:t>prior = </a:t>
            </a:r>
            <a:r>
              <a:rPr lang="en-US" altLang="zh-CN" sz="2400" dirty="0" err="1">
                <a:solidFill>
                  <a:srgbClr val="0000FF"/>
                </a:solidFill>
              </a:rPr>
              <a:t>prior_defa</a:t>
            </a:r>
            <a:r>
              <a:rPr lang="en-US" altLang="zh-CN" sz="2400" dirty="0"/>
              <a:t>,</a:t>
            </a:r>
          </a:p>
          <a:p>
            <a:pPr marL="0" indent="0">
              <a:buNone/>
            </a:pPr>
            <a:r>
              <a:rPr lang="en-US" altLang="zh-CN" sz="2400" dirty="0"/>
              <a:t>                  </a:t>
            </a:r>
            <a:r>
              <a:rPr lang="en-US" altLang="zh-CN" sz="2400" b="1" dirty="0" err="1">
                <a:solidFill>
                  <a:srgbClr val="FF0000"/>
                </a:solidFill>
              </a:rPr>
              <a:t>sample_prior</a:t>
            </a:r>
            <a:r>
              <a:rPr lang="en-US" altLang="zh-CN" sz="2400" b="1" dirty="0">
                <a:solidFill>
                  <a:srgbClr val="FF0000"/>
                </a:solidFill>
              </a:rPr>
              <a:t> = TRUE</a:t>
            </a:r>
            <a:r>
              <a:rPr lang="en-US" altLang="zh-CN" sz="2400" dirty="0" smtClean="0"/>
              <a:t>, warmup </a:t>
            </a:r>
            <a:r>
              <a:rPr lang="en-US" altLang="zh-CN" sz="2400" dirty="0"/>
              <a:t>= </a:t>
            </a:r>
            <a:r>
              <a:rPr lang="en-US" altLang="zh-CN" sz="2400" dirty="0">
                <a:solidFill>
                  <a:srgbClr val="0000FF"/>
                </a:solidFill>
              </a:rPr>
              <a:t>1000</a:t>
            </a:r>
            <a:r>
              <a:rPr lang="en-US" altLang="zh-CN" sz="2400" dirty="0"/>
              <a:t>,iter = </a:t>
            </a:r>
            <a:r>
              <a:rPr lang="en-US" altLang="zh-CN" sz="2400" dirty="0">
                <a:solidFill>
                  <a:srgbClr val="0000FF"/>
                </a:solidFill>
              </a:rPr>
              <a:t>2000</a:t>
            </a:r>
            <a:r>
              <a:rPr lang="en-US" altLang="zh-CN" sz="2400" dirty="0"/>
              <a:t>, </a:t>
            </a:r>
          </a:p>
          <a:p>
            <a:pPr marL="0" indent="0">
              <a:buNone/>
            </a:pPr>
            <a:r>
              <a:rPr lang="en-US" altLang="zh-CN" sz="2400" dirty="0"/>
              <a:t>                  chains = </a:t>
            </a:r>
            <a:r>
              <a:rPr lang="en-US" altLang="zh-CN" sz="2400" dirty="0">
                <a:solidFill>
                  <a:srgbClr val="0000FF"/>
                </a:solidFill>
              </a:rPr>
              <a:t>4</a:t>
            </a:r>
            <a:r>
              <a:rPr lang="en-US" altLang="zh-CN" sz="2400" dirty="0" smtClean="0"/>
              <a:t>, control </a:t>
            </a:r>
            <a:r>
              <a:rPr lang="en-US" altLang="zh-CN" sz="2400" dirty="0"/>
              <a:t>= list(</a:t>
            </a:r>
            <a:r>
              <a:rPr lang="en-US" altLang="zh-CN" sz="2400" dirty="0" err="1"/>
              <a:t>adapt_delta</a:t>
            </a:r>
            <a:r>
              <a:rPr lang="en-US" altLang="zh-CN" sz="2400" dirty="0"/>
              <a:t> = </a:t>
            </a:r>
            <a:r>
              <a:rPr lang="en-US" altLang="zh-CN" sz="2400" dirty="0">
                <a:solidFill>
                  <a:srgbClr val="0000FF"/>
                </a:solidFill>
              </a:rPr>
              <a:t>0.99</a:t>
            </a:r>
            <a:r>
              <a:rPr lang="en-US" altLang="zh-CN" sz="2400" dirty="0"/>
              <a:t>, </a:t>
            </a:r>
            <a:r>
              <a:rPr lang="en-US" altLang="zh-CN" sz="2400" dirty="0" err="1"/>
              <a:t>max_treedepth</a:t>
            </a:r>
            <a:r>
              <a:rPr lang="en-US" altLang="zh-CN" sz="2400" dirty="0"/>
              <a:t> = </a:t>
            </a:r>
            <a:r>
              <a:rPr lang="en-US" altLang="zh-CN" sz="2400" dirty="0">
                <a:solidFill>
                  <a:srgbClr val="0000FF"/>
                </a:solidFill>
              </a:rPr>
              <a:t>16</a:t>
            </a:r>
            <a:r>
              <a:rPr lang="en-US" altLang="zh-CN" sz="2400" dirty="0"/>
              <a:t>))</a:t>
            </a:r>
            <a:endParaRPr lang="zh-CN" altLang="en-US" sz="2400" dirty="0"/>
          </a:p>
        </p:txBody>
      </p:sp>
      <p:sp>
        <p:nvSpPr>
          <p:cNvPr id="5" name="矩形 4"/>
          <p:cNvSpPr/>
          <p:nvPr/>
        </p:nvSpPr>
        <p:spPr>
          <a:xfrm>
            <a:off x="6465037" y="3883088"/>
            <a:ext cx="4690708" cy="369332"/>
          </a:xfrm>
          <a:prstGeom prst="rect">
            <a:avLst/>
          </a:prstGeom>
        </p:spPr>
        <p:txBody>
          <a:bodyPr wrap="none">
            <a:spAutoFit/>
          </a:bodyPr>
          <a:lstStyle/>
          <a:p>
            <a:pPr algn="just">
              <a:spcAft>
                <a:spcPts val="0"/>
              </a:spcAft>
            </a:pPr>
            <a:r>
              <a:rPr lang="en-US" altLang="zh-CN" b="1"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(Kuehl et al. 2019, Science 363:1453-1455.)</a:t>
            </a:r>
            <a:endParaRPr lang="zh-CN" altLang="zh-CN" b="1"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3" name="右大括号 2"/>
          <p:cNvSpPr/>
          <p:nvPr/>
        </p:nvSpPr>
        <p:spPr>
          <a:xfrm>
            <a:off x="9394257" y="1840297"/>
            <a:ext cx="45719" cy="8951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9567511" y="2524845"/>
            <a:ext cx="2492990" cy="369332"/>
          </a:xfrm>
          <a:prstGeom prst="rect">
            <a:avLst/>
          </a:prstGeom>
          <a:noFill/>
        </p:spPr>
        <p:txBody>
          <a:bodyPr wrap="none" rtlCol="0">
            <a:spAutoFit/>
          </a:bodyPr>
          <a:lstStyle/>
          <a:p>
            <a:r>
              <a:rPr lang="zh-CN" altLang="en-US" dirty="0" smtClean="0"/>
              <a:t>较复杂的随机效应结构</a:t>
            </a:r>
            <a:endParaRPr lang="zh-CN" altLang="en-US" dirty="0"/>
          </a:p>
        </p:txBody>
      </p:sp>
      <p:sp>
        <p:nvSpPr>
          <p:cNvPr id="7" name="矩形 6"/>
          <p:cNvSpPr/>
          <p:nvPr/>
        </p:nvSpPr>
        <p:spPr>
          <a:xfrm>
            <a:off x="1319703" y="5247565"/>
            <a:ext cx="9405447" cy="707886"/>
          </a:xfrm>
          <a:prstGeom prst="rect">
            <a:avLst/>
          </a:prstGeom>
        </p:spPr>
        <p:txBody>
          <a:bodyPr wrap="square">
            <a:spAutoFit/>
          </a:bodyPr>
          <a:lstStyle/>
          <a:p>
            <a:pPr algn="ctr"/>
            <a:r>
              <a:rPr lang="en-US" altLang="zh-CN" sz="2000" dirty="0" err="1">
                <a:solidFill>
                  <a:srgbClr val="0000FF"/>
                </a:solidFill>
              </a:rPr>
              <a:t>gp</a:t>
            </a:r>
            <a:r>
              <a:rPr lang="en-US" altLang="zh-CN" sz="2000" dirty="0">
                <a:solidFill>
                  <a:srgbClr val="0000FF"/>
                </a:solidFill>
              </a:rPr>
              <a:t>(long, </a:t>
            </a:r>
            <a:r>
              <a:rPr lang="en-US" altLang="zh-CN" sz="2000" dirty="0" err="1">
                <a:solidFill>
                  <a:srgbClr val="0000FF"/>
                </a:solidFill>
              </a:rPr>
              <a:t>lat</a:t>
            </a:r>
            <a:r>
              <a:rPr lang="en-US" altLang="zh-CN" sz="2000" dirty="0" smtClean="0">
                <a:solidFill>
                  <a:srgbClr val="0000FF"/>
                </a:solidFill>
              </a:rPr>
              <a:t>) </a:t>
            </a:r>
            <a:r>
              <a:rPr lang="zh-CN" altLang="en-US" sz="2000" dirty="0">
                <a:solidFill>
                  <a:srgbClr val="0000FF"/>
                </a:solidFill>
              </a:rPr>
              <a:t>与</a:t>
            </a:r>
            <a:r>
              <a:rPr lang="zh-CN" altLang="en-US" sz="2000" dirty="0" smtClean="0">
                <a:solidFill>
                  <a:srgbClr val="0000FF"/>
                </a:solidFill>
              </a:rPr>
              <a:t>设值具有相同经纬度的点</a:t>
            </a:r>
            <a:r>
              <a:rPr lang="en-US" altLang="zh-CN" sz="2000" dirty="0" smtClean="0">
                <a:solidFill>
                  <a:srgbClr val="0000FF"/>
                </a:solidFill>
              </a:rPr>
              <a:t>(site</a:t>
            </a:r>
            <a:r>
              <a:rPr lang="zh-CN" altLang="en-US" sz="2000" dirty="0" smtClean="0">
                <a:solidFill>
                  <a:srgbClr val="0000FF"/>
                </a:solidFill>
              </a:rPr>
              <a:t>为随机效应一样</a:t>
            </a:r>
            <a:r>
              <a:rPr lang="en-US" altLang="zh-CN" sz="2000" dirty="0" smtClean="0">
                <a:solidFill>
                  <a:srgbClr val="0000FF"/>
                </a:solidFill>
              </a:rPr>
              <a:t>)</a:t>
            </a:r>
            <a:r>
              <a:rPr lang="zh-CN" altLang="en-US" sz="2000" dirty="0" smtClean="0">
                <a:solidFill>
                  <a:srgbClr val="0000FF"/>
                </a:solidFill>
              </a:rPr>
              <a:t>，</a:t>
            </a:r>
            <a:endParaRPr lang="en-US" altLang="zh-CN" sz="2000" dirty="0" smtClean="0">
              <a:solidFill>
                <a:srgbClr val="0000FF"/>
              </a:solidFill>
            </a:endParaRPr>
          </a:p>
          <a:p>
            <a:pPr algn="ctr"/>
            <a:r>
              <a:rPr lang="zh-CN" altLang="en-US" sz="2000" dirty="0" smtClean="0">
                <a:solidFill>
                  <a:srgbClr val="0000FF"/>
                </a:solidFill>
              </a:rPr>
              <a:t>只考虑了不同点不一样，</a:t>
            </a:r>
            <a:r>
              <a:rPr lang="zh-CN" altLang="en-US" sz="2000" b="1" dirty="0" smtClean="0">
                <a:solidFill>
                  <a:srgbClr val="FF0000"/>
                </a:solidFill>
              </a:rPr>
              <a:t>但并未真正考虑点之间的空间距离</a:t>
            </a:r>
            <a:r>
              <a:rPr lang="en-US" altLang="zh-CN" sz="2000" b="1" dirty="0" smtClean="0">
                <a:solidFill>
                  <a:srgbClr val="FF0000"/>
                </a:solidFill>
              </a:rPr>
              <a:t> </a:t>
            </a:r>
            <a:endParaRPr lang="zh-CN" altLang="en-US" sz="2000" b="1" dirty="0">
              <a:solidFill>
                <a:srgbClr val="FF0000"/>
              </a:solidFill>
            </a:endParaRPr>
          </a:p>
        </p:txBody>
      </p:sp>
      <p:sp>
        <p:nvSpPr>
          <p:cNvPr id="8" name="矩形 7"/>
          <p:cNvSpPr/>
          <p:nvPr/>
        </p:nvSpPr>
        <p:spPr>
          <a:xfrm>
            <a:off x="2069432" y="4437272"/>
            <a:ext cx="8473440" cy="646331"/>
          </a:xfrm>
          <a:prstGeom prst="rect">
            <a:avLst/>
          </a:prstGeom>
        </p:spPr>
        <p:txBody>
          <a:bodyPr wrap="square">
            <a:spAutoFit/>
          </a:bodyPr>
          <a:lstStyle/>
          <a:p>
            <a:r>
              <a:rPr lang="en-US" altLang="zh-CN" dirty="0"/>
              <a:t>A GP is a stochastic process, which describes the relation between one or more predictors </a:t>
            </a:r>
            <a:r>
              <a:rPr lang="en-US" altLang="zh-CN" i="1" dirty="0"/>
              <a:t>x = (x_1, ..., </a:t>
            </a:r>
            <a:r>
              <a:rPr lang="en-US" altLang="zh-CN" i="1" dirty="0" err="1"/>
              <a:t>x_d</a:t>
            </a:r>
            <a:r>
              <a:rPr lang="en-US" altLang="zh-CN" i="1" dirty="0"/>
              <a:t>)</a:t>
            </a:r>
            <a:r>
              <a:rPr lang="en-US" altLang="zh-CN" dirty="0"/>
              <a:t> and a response </a:t>
            </a:r>
            <a:r>
              <a:rPr lang="en-US" altLang="zh-CN" i="1" dirty="0"/>
              <a:t>f(x)</a:t>
            </a:r>
            <a:r>
              <a:rPr lang="en-US" altLang="zh-CN" dirty="0"/>
              <a:t>, where </a:t>
            </a:r>
            <a:r>
              <a:rPr lang="en-US" altLang="zh-CN" i="1" dirty="0"/>
              <a:t>d</a:t>
            </a:r>
            <a:r>
              <a:rPr lang="en-US" altLang="zh-CN" dirty="0"/>
              <a:t> is the number of predictors. </a:t>
            </a:r>
            <a:endParaRPr lang="zh-CN" altLang="en-US" dirty="0"/>
          </a:p>
        </p:txBody>
      </p:sp>
      <p:sp>
        <p:nvSpPr>
          <p:cNvPr id="9" name="矩形 8"/>
          <p:cNvSpPr/>
          <p:nvPr/>
        </p:nvSpPr>
        <p:spPr>
          <a:xfrm>
            <a:off x="8212781" y="6184508"/>
            <a:ext cx="3847720" cy="369332"/>
          </a:xfrm>
          <a:prstGeom prst="rect">
            <a:avLst/>
          </a:prstGeom>
        </p:spPr>
        <p:txBody>
          <a:bodyPr wrap="none">
            <a:spAutoFit/>
          </a:bodyPr>
          <a:lstStyle/>
          <a:p>
            <a:r>
              <a:rPr lang="en-US" altLang="zh-CN" dirty="0">
                <a:solidFill>
                  <a:srgbClr val="0000FF"/>
                </a:solidFill>
              </a:rPr>
              <a:t>https://rdrr.io/cran/brms/man/gp.html</a:t>
            </a:r>
            <a:endParaRPr lang="zh-CN" altLang="en-US" dirty="0">
              <a:solidFill>
                <a:srgbClr val="0000FF"/>
              </a:solidFill>
            </a:endParaRPr>
          </a:p>
        </p:txBody>
      </p:sp>
      <p:cxnSp>
        <p:nvCxnSpPr>
          <p:cNvPr id="11" name="直接箭头连接符 10"/>
          <p:cNvCxnSpPr/>
          <p:nvPr/>
        </p:nvCxnSpPr>
        <p:spPr>
          <a:xfrm flipV="1">
            <a:off x="1414914" y="1812375"/>
            <a:ext cx="654518" cy="218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1012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smtClean="0"/>
              <a:t>glmm</a:t>
            </a:r>
            <a:r>
              <a:rPr lang="en-US" altLang="zh-CN" dirty="0" smtClean="0"/>
              <a:t>-lognormal model</a:t>
            </a:r>
            <a:endParaRPr lang="zh-CN" altLang="en-US" dirty="0"/>
          </a:p>
        </p:txBody>
      </p:sp>
      <p:sp>
        <p:nvSpPr>
          <p:cNvPr id="4" name="矩形 3"/>
          <p:cNvSpPr/>
          <p:nvPr/>
        </p:nvSpPr>
        <p:spPr>
          <a:xfrm>
            <a:off x="1331026" y="2551976"/>
            <a:ext cx="10307782" cy="1754326"/>
          </a:xfrm>
          <a:prstGeom prst="rect">
            <a:avLst/>
          </a:prstGeom>
        </p:spPr>
        <p:txBody>
          <a:bodyPr wrap="square">
            <a:spAutoFit/>
          </a:bodyPr>
          <a:lstStyle/>
          <a:p>
            <a:r>
              <a:rPr lang="zh-CN" altLang="en-US" dirty="0" smtClean="0">
                <a:solidFill>
                  <a:srgbClr val="0000FF"/>
                </a:solidFill>
              </a:rPr>
              <a:t>Sstd_lognorm_fragSize &lt;- brm(S_std_mean ~ c.lfs + (c.lfs | dataset_label), </a:t>
            </a:r>
          </a:p>
          <a:p>
            <a:r>
              <a:rPr lang="zh-CN" altLang="en-US" dirty="0" smtClean="0">
                <a:solidFill>
                  <a:srgbClr val="0000FF"/>
                </a:solidFill>
              </a:rPr>
              <a:t>                              # two observations have zero for the response, remove for lognormal distribution</a:t>
            </a:r>
          </a:p>
          <a:p>
            <a:r>
              <a:rPr lang="zh-CN" altLang="en-US" dirty="0" smtClean="0">
                <a:solidFill>
                  <a:srgbClr val="0000FF"/>
                </a:solidFill>
              </a:rPr>
              <a:t>                              data = frag %&gt;% filter(S_std_mean&gt;0),</a:t>
            </a:r>
          </a:p>
          <a:p>
            <a:r>
              <a:rPr lang="zh-CN" altLang="en-US" dirty="0" smtClean="0">
                <a:solidFill>
                  <a:srgbClr val="0000FF"/>
                </a:solidFill>
              </a:rPr>
              <a:t>                              family = </a:t>
            </a:r>
            <a:r>
              <a:rPr lang="zh-CN" altLang="en-US" dirty="0" smtClean="0">
                <a:solidFill>
                  <a:srgbClr val="FF0000"/>
                </a:solidFill>
              </a:rPr>
              <a:t>lognormal(), </a:t>
            </a:r>
            <a:r>
              <a:rPr lang="zh-CN" altLang="en-US" dirty="0" smtClean="0">
                <a:solidFill>
                  <a:srgbClr val="0000FF"/>
                </a:solidFill>
              </a:rPr>
              <a:t># our standardised richness are not integer values</a:t>
            </a:r>
          </a:p>
          <a:p>
            <a:r>
              <a:rPr lang="zh-CN" altLang="en-US" dirty="0" smtClean="0">
                <a:solidFill>
                  <a:srgbClr val="0000FF"/>
                </a:solidFill>
              </a:rPr>
              <a:t>                              cores = 4, chains = 4,</a:t>
            </a:r>
          </a:p>
          <a:p>
            <a:r>
              <a:rPr lang="zh-CN" altLang="en-US" dirty="0" smtClean="0">
                <a:solidFill>
                  <a:srgbClr val="0000FF"/>
                </a:solidFill>
              </a:rPr>
              <a:t>                             iter = 4000, thin = 2)</a:t>
            </a:r>
            <a:endParaRPr lang="zh-CN" altLang="en-US" dirty="0">
              <a:solidFill>
                <a:srgbClr val="0000FF"/>
              </a:solidFill>
            </a:endParaRPr>
          </a:p>
        </p:txBody>
      </p:sp>
      <p:sp>
        <p:nvSpPr>
          <p:cNvPr id="5" name="矩形 4"/>
          <p:cNvSpPr/>
          <p:nvPr/>
        </p:nvSpPr>
        <p:spPr>
          <a:xfrm>
            <a:off x="2303813" y="5583911"/>
            <a:ext cx="9888187" cy="646331"/>
          </a:xfrm>
          <a:prstGeom prst="rect">
            <a:avLst/>
          </a:prstGeom>
        </p:spPr>
        <p:txBody>
          <a:bodyPr wrap="square">
            <a:spAutoFit/>
          </a:bodyPr>
          <a:lstStyle/>
          <a:p>
            <a:r>
              <a:rPr lang="en-US" altLang="zh-CN" dirty="0">
                <a:solidFill>
                  <a:srgbClr val="0000FF"/>
                </a:solidFill>
                <a:latin typeface="等线" panose="02010600030101010101" pitchFamily="2" charset="-122"/>
                <a:cs typeface="Times New Roman" panose="02020603050405020304" pitchFamily="18" charset="0"/>
              </a:rPr>
              <a:t>Chase, J. M., </a:t>
            </a:r>
            <a:r>
              <a:rPr lang="en-US" altLang="zh-CN" dirty="0" err="1">
                <a:solidFill>
                  <a:srgbClr val="0000FF"/>
                </a:solidFill>
                <a:latin typeface="等线" panose="02010600030101010101" pitchFamily="2" charset="-122"/>
                <a:cs typeface="Times New Roman" panose="02020603050405020304" pitchFamily="18" charset="0"/>
              </a:rPr>
              <a:t>Blowes</a:t>
            </a:r>
            <a:r>
              <a:rPr lang="en-US" altLang="zh-CN" dirty="0">
                <a:solidFill>
                  <a:srgbClr val="0000FF"/>
                </a:solidFill>
                <a:latin typeface="等线" panose="02010600030101010101" pitchFamily="2" charset="-122"/>
                <a:cs typeface="Times New Roman" panose="02020603050405020304" pitchFamily="18" charset="0"/>
              </a:rPr>
              <a:t>, S. A., Knight, T. M., Gerstner, K. &amp; May, F. Ecosystem decay exacerbates biodiversity loss with habitat loss. </a:t>
            </a:r>
            <a:r>
              <a:rPr lang="en-US" altLang="zh-CN" b="1" i="1" dirty="0">
                <a:solidFill>
                  <a:srgbClr val="0000FF"/>
                </a:solidFill>
                <a:latin typeface="等线" panose="02010600030101010101" pitchFamily="2" charset="-122"/>
                <a:cs typeface="Times New Roman" panose="02020603050405020304" pitchFamily="18" charset="0"/>
              </a:rPr>
              <a:t>Nature</a:t>
            </a:r>
            <a:r>
              <a:rPr lang="en-US" altLang="zh-CN" b="1" dirty="0">
                <a:solidFill>
                  <a:srgbClr val="0000FF"/>
                </a:solidFill>
                <a:latin typeface="等线" panose="02010600030101010101" pitchFamily="2" charset="-122"/>
                <a:cs typeface="Times New Roman" panose="02020603050405020304" pitchFamily="18" charset="0"/>
              </a:rPr>
              <a:t> 584</a:t>
            </a:r>
            <a:r>
              <a:rPr lang="en-US" altLang="zh-CN" dirty="0">
                <a:solidFill>
                  <a:srgbClr val="0000FF"/>
                </a:solidFill>
                <a:latin typeface="等线" panose="02010600030101010101" pitchFamily="2" charset="-122"/>
                <a:cs typeface="Times New Roman" panose="02020603050405020304" pitchFamily="18" charset="0"/>
              </a:rPr>
              <a:t>, 238-243, doi:10.1038/s41586-020-2531-2 (2020).</a:t>
            </a:r>
            <a:endParaRPr lang="zh-CN" altLang="en-US" dirty="0">
              <a:solidFill>
                <a:srgbClr val="0000FF"/>
              </a:solidFill>
            </a:endParaRPr>
          </a:p>
        </p:txBody>
      </p:sp>
    </p:spTree>
    <p:extLst>
      <p:ext uri="{BB962C8B-B14F-4D97-AF65-F5344CB8AC3E}">
        <p14:creationId xmlns:p14="http://schemas.microsoft.com/office/powerpoint/2010/main" val="3667414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smtClean="0"/>
              <a:t>glmm</a:t>
            </a:r>
            <a:r>
              <a:rPr lang="en-US" altLang="zh-CN" dirty="0" smtClean="0"/>
              <a:t> zero inflated beta</a:t>
            </a:r>
            <a:endParaRPr lang="zh-CN" altLang="en-US" dirty="0"/>
          </a:p>
        </p:txBody>
      </p:sp>
      <p:sp>
        <p:nvSpPr>
          <p:cNvPr id="4" name="矩形 3"/>
          <p:cNvSpPr/>
          <p:nvPr/>
        </p:nvSpPr>
        <p:spPr>
          <a:xfrm>
            <a:off x="334775" y="4360787"/>
            <a:ext cx="6096000" cy="1200329"/>
          </a:xfrm>
          <a:prstGeom prst="rect">
            <a:avLst/>
          </a:prstGeom>
        </p:spPr>
        <p:txBody>
          <a:bodyPr>
            <a:spAutoFit/>
          </a:bodyPr>
          <a:lstStyle/>
          <a:p>
            <a:r>
              <a:rPr lang="en-US" altLang="zh-CN" dirty="0" err="1" smtClean="0">
                <a:solidFill>
                  <a:srgbClr val="0000FF"/>
                </a:solidFill>
              </a:rPr>
              <a:t>rp</a:t>
            </a:r>
            <a:r>
              <a:rPr lang="en-US" altLang="zh-CN" dirty="0" smtClean="0">
                <a:solidFill>
                  <a:srgbClr val="0000FF"/>
                </a:solidFill>
              </a:rPr>
              <a:t> &lt;- c(prior(normal(0,2), class = Intercept),</a:t>
            </a:r>
          </a:p>
          <a:p>
            <a:r>
              <a:rPr lang="en-US" altLang="zh-CN" dirty="0" smtClean="0">
                <a:solidFill>
                  <a:srgbClr val="0000FF"/>
                </a:solidFill>
              </a:rPr>
              <a:t>        prior(logistic(0,1), class = Intercept, </a:t>
            </a:r>
            <a:r>
              <a:rPr lang="en-US" altLang="zh-CN" dirty="0" err="1" smtClean="0">
                <a:solidFill>
                  <a:srgbClr val="0000FF"/>
                </a:solidFill>
              </a:rPr>
              <a:t>dpar</a:t>
            </a:r>
            <a:r>
              <a:rPr lang="en-US" altLang="zh-CN" dirty="0" smtClean="0">
                <a:solidFill>
                  <a:srgbClr val="0000FF"/>
                </a:solidFill>
              </a:rPr>
              <a:t> = </a:t>
            </a:r>
            <a:r>
              <a:rPr lang="en-US" altLang="zh-CN" dirty="0" err="1" smtClean="0">
                <a:solidFill>
                  <a:srgbClr val="0000FF"/>
                </a:solidFill>
              </a:rPr>
              <a:t>zi</a:t>
            </a:r>
            <a:r>
              <a:rPr lang="en-US" altLang="zh-CN" dirty="0" smtClean="0">
                <a:solidFill>
                  <a:srgbClr val="0000FF"/>
                </a:solidFill>
              </a:rPr>
              <a:t>),</a:t>
            </a:r>
          </a:p>
          <a:p>
            <a:r>
              <a:rPr lang="en-US" altLang="zh-CN" dirty="0" smtClean="0">
                <a:solidFill>
                  <a:srgbClr val="0000FF"/>
                </a:solidFill>
              </a:rPr>
              <a:t>        prior(normal(0,1), class = b),</a:t>
            </a:r>
          </a:p>
          <a:p>
            <a:r>
              <a:rPr lang="en-US" altLang="zh-CN" dirty="0" smtClean="0">
                <a:solidFill>
                  <a:srgbClr val="0000FF"/>
                </a:solidFill>
              </a:rPr>
              <a:t>        prior(exponential(1), class = </a:t>
            </a:r>
            <a:r>
              <a:rPr lang="en-US" altLang="zh-CN" dirty="0" err="1" smtClean="0">
                <a:solidFill>
                  <a:srgbClr val="0000FF"/>
                </a:solidFill>
              </a:rPr>
              <a:t>sd</a:t>
            </a:r>
            <a:r>
              <a:rPr lang="en-US" altLang="zh-CN" dirty="0" smtClean="0">
                <a:solidFill>
                  <a:srgbClr val="0000FF"/>
                </a:solidFill>
              </a:rPr>
              <a:t>))</a:t>
            </a:r>
            <a:endParaRPr lang="zh-CN" altLang="en-US" dirty="0">
              <a:solidFill>
                <a:srgbClr val="0000FF"/>
              </a:solidFill>
            </a:endParaRPr>
          </a:p>
        </p:txBody>
      </p:sp>
      <p:sp>
        <p:nvSpPr>
          <p:cNvPr id="5" name="矩形 4"/>
          <p:cNvSpPr/>
          <p:nvPr/>
        </p:nvSpPr>
        <p:spPr>
          <a:xfrm>
            <a:off x="5771407" y="2406407"/>
            <a:ext cx="6222670" cy="2554545"/>
          </a:xfrm>
          <a:prstGeom prst="rect">
            <a:avLst/>
          </a:prstGeom>
        </p:spPr>
        <p:txBody>
          <a:bodyPr wrap="square">
            <a:spAutoFit/>
          </a:bodyPr>
          <a:lstStyle/>
          <a:p>
            <a:r>
              <a:rPr lang="en-US" altLang="zh-CN" sz="1600" dirty="0" err="1" smtClean="0">
                <a:solidFill>
                  <a:srgbClr val="0000FF"/>
                </a:solidFill>
              </a:rPr>
              <a:t>Jne_zi_fragSize</a:t>
            </a:r>
            <a:r>
              <a:rPr lang="en-US" altLang="zh-CN" sz="1600" dirty="0" smtClean="0">
                <a:solidFill>
                  <a:srgbClr val="0000FF"/>
                </a:solidFill>
              </a:rPr>
              <a:t> &lt;- </a:t>
            </a:r>
            <a:r>
              <a:rPr lang="en-US" altLang="zh-CN" sz="1600" dirty="0" err="1" smtClean="0">
                <a:solidFill>
                  <a:srgbClr val="0000FF"/>
                </a:solidFill>
              </a:rPr>
              <a:t>brm</a:t>
            </a:r>
            <a:r>
              <a:rPr lang="en-US" altLang="zh-CN" sz="1600" dirty="0" smtClean="0">
                <a:solidFill>
                  <a:srgbClr val="0000FF"/>
                </a:solidFill>
              </a:rPr>
              <a:t>(bf(rich ~ cl10ra + </a:t>
            </a:r>
          </a:p>
          <a:p>
            <a:r>
              <a:rPr lang="en-US" altLang="zh-CN" sz="1600" dirty="0" smtClean="0">
                <a:solidFill>
                  <a:srgbClr val="0000FF"/>
                </a:solidFill>
              </a:rPr>
              <a:t>                             (cl10ra | </a:t>
            </a:r>
            <a:r>
              <a:rPr lang="en-US" altLang="zh-CN" sz="1600" dirty="0" err="1" smtClean="0">
                <a:solidFill>
                  <a:srgbClr val="0000FF"/>
                </a:solidFill>
              </a:rPr>
              <a:t>dataset_label</a:t>
            </a:r>
            <a:r>
              <a:rPr lang="en-US" altLang="zh-CN" sz="1600" dirty="0" smtClean="0">
                <a:solidFill>
                  <a:srgbClr val="0000FF"/>
                </a:solidFill>
              </a:rPr>
              <a:t>), </a:t>
            </a:r>
          </a:p>
          <a:p>
            <a:r>
              <a:rPr lang="en-US" altLang="zh-CN" sz="1600" dirty="0" smtClean="0">
                <a:solidFill>
                  <a:srgbClr val="0000FF"/>
                </a:solidFill>
              </a:rPr>
              <a:t>                           </a:t>
            </a:r>
            <a:r>
              <a:rPr lang="en-US" altLang="zh-CN" sz="1600" dirty="0" err="1" smtClean="0">
                <a:solidFill>
                  <a:srgbClr val="FF0000"/>
                </a:solidFill>
              </a:rPr>
              <a:t>zi</a:t>
            </a:r>
            <a:r>
              <a:rPr lang="en-US" altLang="zh-CN" sz="1600" dirty="0" smtClean="0">
                <a:solidFill>
                  <a:srgbClr val="FF0000"/>
                </a:solidFill>
              </a:rPr>
              <a:t> ~ cl10ra + </a:t>
            </a:r>
          </a:p>
          <a:p>
            <a:r>
              <a:rPr lang="en-US" altLang="zh-CN" sz="1600" dirty="0" smtClean="0">
                <a:solidFill>
                  <a:srgbClr val="FF0000"/>
                </a:solidFill>
              </a:rPr>
              <a:t>                             (cl10ra | </a:t>
            </a:r>
            <a:r>
              <a:rPr lang="en-US" altLang="zh-CN" sz="1600" dirty="0" err="1" smtClean="0">
                <a:solidFill>
                  <a:srgbClr val="FF0000"/>
                </a:solidFill>
              </a:rPr>
              <a:t>dataset_label</a:t>
            </a:r>
            <a:r>
              <a:rPr lang="en-US" altLang="zh-CN" sz="1600" dirty="0" smtClean="0">
                <a:solidFill>
                  <a:srgbClr val="FF0000"/>
                </a:solidFill>
              </a:rPr>
              <a:t>)</a:t>
            </a:r>
            <a:r>
              <a:rPr lang="en-US" altLang="zh-CN" sz="1600" dirty="0" smtClean="0">
                <a:solidFill>
                  <a:srgbClr val="0000FF"/>
                </a:solidFill>
              </a:rPr>
              <a:t>,</a:t>
            </a:r>
          </a:p>
          <a:p>
            <a:r>
              <a:rPr lang="en-US" altLang="zh-CN" sz="1600" dirty="0" smtClean="0">
                <a:solidFill>
                  <a:srgbClr val="0000FF"/>
                </a:solidFill>
              </a:rPr>
              <a:t>                           family = </a:t>
            </a:r>
            <a:r>
              <a:rPr lang="en-US" altLang="zh-CN" sz="1600" dirty="0" err="1" smtClean="0">
                <a:solidFill>
                  <a:srgbClr val="FF0000"/>
                </a:solidFill>
              </a:rPr>
              <a:t>zero_inflated_beta</a:t>
            </a:r>
            <a:r>
              <a:rPr lang="en-US" altLang="zh-CN" sz="1600" dirty="0" smtClean="0">
                <a:solidFill>
                  <a:srgbClr val="0000FF"/>
                </a:solidFill>
              </a:rPr>
              <a:t>()),</a:t>
            </a:r>
          </a:p>
          <a:p>
            <a:r>
              <a:rPr lang="en-US" altLang="zh-CN" sz="1600" dirty="0" smtClean="0">
                <a:solidFill>
                  <a:srgbClr val="0000FF"/>
                </a:solidFill>
              </a:rPr>
              <a:t>         data = </a:t>
            </a:r>
            <a:r>
              <a:rPr lang="en-US" altLang="zh-CN" sz="1600" dirty="0" err="1" smtClean="0">
                <a:solidFill>
                  <a:srgbClr val="0000FF"/>
                </a:solidFill>
              </a:rPr>
              <a:t>frag_beta</a:t>
            </a:r>
            <a:r>
              <a:rPr lang="en-US" altLang="zh-CN" sz="1600" dirty="0" smtClean="0">
                <a:solidFill>
                  <a:srgbClr val="0000FF"/>
                </a:solidFill>
              </a:rPr>
              <a:t> %&gt;% filter(method=='</a:t>
            </a:r>
            <a:r>
              <a:rPr lang="en-US" altLang="zh-CN" sz="1600" dirty="0" err="1" smtClean="0">
                <a:solidFill>
                  <a:srgbClr val="0000FF"/>
                </a:solidFill>
              </a:rPr>
              <a:t>Baselga</a:t>
            </a:r>
            <a:r>
              <a:rPr lang="en-US" altLang="zh-CN" sz="1600" dirty="0" smtClean="0">
                <a:solidFill>
                  <a:srgbClr val="0000FF"/>
                </a:solidFill>
              </a:rPr>
              <a:t> family, </a:t>
            </a:r>
            <a:r>
              <a:rPr lang="en-US" altLang="zh-CN" sz="1600" dirty="0" err="1" smtClean="0">
                <a:solidFill>
                  <a:srgbClr val="0000FF"/>
                </a:solidFill>
              </a:rPr>
              <a:t>Jaccard</a:t>
            </a:r>
            <a:r>
              <a:rPr lang="en-US" altLang="zh-CN" sz="1600" dirty="0" smtClean="0">
                <a:solidFill>
                  <a:srgbClr val="0000FF"/>
                </a:solidFill>
              </a:rPr>
              <a:t>'),</a:t>
            </a:r>
          </a:p>
          <a:p>
            <a:r>
              <a:rPr lang="en-US" altLang="zh-CN" sz="1600" dirty="0" smtClean="0">
                <a:solidFill>
                  <a:srgbClr val="0000FF"/>
                </a:solidFill>
              </a:rPr>
              <a:t>                        prior = </a:t>
            </a:r>
            <a:r>
              <a:rPr lang="en-US" altLang="zh-CN" sz="1600" dirty="0" err="1" smtClean="0">
                <a:solidFill>
                  <a:srgbClr val="0000FF"/>
                </a:solidFill>
              </a:rPr>
              <a:t>rp</a:t>
            </a:r>
            <a:r>
              <a:rPr lang="en-US" altLang="zh-CN" sz="1600" dirty="0" smtClean="0">
                <a:solidFill>
                  <a:srgbClr val="0000FF"/>
                </a:solidFill>
              </a:rPr>
              <a:t>,</a:t>
            </a:r>
          </a:p>
          <a:p>
            <a:r>
              <a:rPr lang="en-US" altLang="zh-CN" sz="1600" dirty="0" smtClean="0">
                <a:solidFill>
                  <a:srgbClr val="0000FF"/>
                </a:solidFill>
              </a:rPr>
              <a:t>                        cores = 4, chains = 4, </a:t>
            </a:r>
          </a:p>
          <a:p>
            <a:r>
              <a:rPr lang="en-US" altLang="zh-CN" sz="1600" dirty="0" smtClean="0">
                <a:solidFill>
                  <a:srgbClr val="0000FF"/>
                </a:solidFill>
              </a:rPr>
              <a:t>                       </a:t>
            </a:r>
            <a:r>
              <a:rPr lang="en-US" altLang="zh-CN" sz="1600" dirty="0" err="1" smtClean="0">
                <a:solidFill>
                  <a:srgbClr val="0000FF"/>
                </a:solidFill>
              </a:rPr>
              <a:t>iter</a:t>
            </a:r>
            <a:r>
              <a:rPr lang="en-US" altLang="zh-CN" sz="1600" dirty="0" smtClean="0">
                <a:solidFill>
                  <a:srgbClr val="0000FF"/>
                </a:solidFill>
              </a:rPr>
              <a:t> = 4000,</a:t>
            </a:r>
          </a:p>
          <a:p>
            <a:r>
              <a:rPr lang="en-US" altLang="zh-CN" sz="1600" dirty="0" smtClean="0">
                <a:solidFill>
                  <a:srgbClr val="0000FF"/>
                </a:solidFill>
              </a:rPr>
              <a:t>                       thin = 2)</a:t>
            </a:r>
            <a:endParaRPr lang="zh-CN" altLang="en-US" sz="1600" dirty="0">
              <a:solidFill>
                <a:srgbClr val="0000FF"/>
              </a:solidFill>
            </a:endParaRPr>
          </a:p>
        </p:txBody>
      </p:sp>
      <p:sp>
        <p:nvSpPr>
          <p:cNvPr id="6" name="矩形 5"/>
          <p:cNvSpPr/>
          <p:nvPr/>
        </p:nvSpPr>
        <p:spPr>
          <a:xfrm>
            <a:off x="2232561" y="5999546"/>
            <a:ext cx="10066317" cy="646331"/>
          </a:xfrm>
          <a:prstGeom prst="rect">
            <a:avLst/>
          </a:prstGeom>
        </p:spPr>
        <p:txBody>
          <a:bodyPr wrap="square">
            <a:spAutoFit/>
          </a:bodyPr>
          <a:lstStyle/>
          <a:p>
            <a:r>
              <a:rPr lang="en-US" altLang="zh-CN" dirty="0">
                <a:solidFill>
                  <a:srgbClr val="FF0000"/>
                </a:solidFill>
                <a:latin typeface="等线" panose="02010600030101010101" pitchFamily="2" charset="-122"/>
                <a:cs typeface="Times New Roman" panose="02020603050405020304" pitchFamily="18" charset="0"/>
              </a:rPr>
              <a:t>Chase, J. M., </a:t>
            </a:r>
            <a:r>
              <a:rPr lang="en-US" altLang="zh-CN" dirty="0" err="1">
                <a:solidFill>
                  <a:srgbClr val="FF0000"/>
                </a:solidFill>
                <a:latin typeface="等线" panose="02010600030101010101" pitchFamily="2" charset="-122"/>
                <a:cs typeface="Times New Roman" panose="02020603050405020304" pitchFamily="18" charset="0"/>
              </a:rPr>
              <a:t>Blowes</a:t>
            </a:r>
            <a:r>
              <a:rPr lang="en-US" altLang="zh-CN" dirty="0">
                <a:solidFill>
                  <a:srgbClr val="FF0000"/>
                </a:solidFill>
                <a:latin typeface="等线" panose="02010600030101010101" pitchFamily="2" charset="-122"/>
                <a:cs typeface="Times New Roman" panose="02020603050405020304" pitchFamily="18" charset="0"/>
              </a:rPr>
              <a:t>, S. A., Knight, T. M., Gerstner, K. &amp; May, F. Ecosystem decay exacerbates biodiversity loss with habitat loss. </a:t>
            </a:r>
            <a:r>
              <a:rPr lang="en-US" altLang="zh-CN" i="1" dirty="0">
                <a:solidFill>
                  <a:srgbClr val="FF0000"/>
                </a:solidFill>
                <a:latin typeface="等线" panose="02010600030101010101" pitchFamily="2" charset="-122"/>
                <a:cs typeface="Times New Roman" panose="02020603050405020304" pitchFamily="18" charset="0"/>
              </a:rPr>
              <a:t>Nature</a:t>
            </a:r>
            <a:r>
              <a:rPr lang="en-US" altLang="zh-CN" dirty="0">
                <a:solidFill>
                  <a:srgbClr val="FF0000"/>
                </a:solidFill>
                <a:latin typeface="等线" panose="02010600030101010101" pitchFamily="2" charset="-122"/>
                <a:cs typeface="Times New Roman" panose="02020603050405020304" pitchFamily="18" charset="0"/>
              </a:rPr>
              <a:t> </a:t>
            </a:r>
            <a:r>
              <a:rPr lang="en-US" altLang="zh-CN" b="1" dirty="0">
                <a:solidFill>
                  <a:srgbClr val="FF0000"/>
                </a:solidFill>
                <a:latin typeface="等线" panose="02010600030101010101" pitchFamily="2" charset="-122"/>
                <a:cs typeface="Times New Roman" panose="02020603050405020304" pitchFamily="18" charset="0"/>
              </a:rPr>
              <a:t>584</a:t>
            </a:r>
            <a:r>
              <a:rPr lang="en-US" altLang="zh-CN" dirty="0">
                <a:solidFill>
                  <a:srgbClr val="FF0000"/>
                </a:solidFill>
                <a:latin typeface="等线" panose="02010600030101010101" pitchFamily="2" charset="-122"/>
                <a:cs typeface="Times New Roman" panose="02020603050405020304" pitchFamily="18" charset="0"/>
              </a:rPr>
              <a:t>, 238-243, doi:10.1038/s41586-020-2531-2 (2020).</a:t>
            </a:r>
            <a:endParaRPr lang="zh-CN" altLang="en-US" dirty="0">
              <a:solidFill>
                <a:srgbClr val="FF0000"/>
              </a:solidFill>
            </a:endParaRPr>
          </a:p>
        </p:txBody>
      </p:sp>
      <p:pic>
        <p:nvPicPr>
          <p:cNvPr id="7" name="图片 6"/>
          <p:cNvPicPr>
            <a:picLocks noChangeAspect="1"/>
          </p:cNvPicPr>
          <p:nvPr/>
        </p:nvPicPr>
        <p:blipFill rotWithShape="1">
          <a:blip r:embed="rId2"/>
          <a:srcRect t="351"/>
          <a:stretch/>
        </p:blipFill>
        <p:spPr>
          <a:xfrm>
            <a:off x="676894" y="1800736"/>
            <a:ext cx="4752395" cy="2450003"/>
          </a:xfrm>
          <a:prstGeom prst="rect">
            <a:avLst/>
          </a:prstGeom>
        </p:spPr>
      </p:pic>
    </p:spTree>
    <p:extLst>
      <p:ext uri="{BB962C8B-B14F-4D97-AF65-F5344CB8AC3E}">
        <p14:creationId xmlns:p14="http://schemas.microsoft.com/office/powerpoint/2010/main" val="30933476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950" y="645827"/>
            <a:ext cx="10515600" cy="941161"/>
          </a:xfrm>
        </p:spPr>
        <p:txBody>
          <a:bodyPr/>
          <a:lstStyle/>
          <a:p>
            <a:pPr algn="ctr"/>
            <a:r>
              <a:rPr lang="en-US" altLang="zh-CN" dirty="0" err="1">
                <a:solidFill>
                  <a:srgbClr val="0000FF"/>
                </a:solidFill>
              </a:rPr>
              <a:t>glmm</a:t>
            </a:r>
            <a:r>
              <a:rPr lang="en-US" altLang="zh-CN" dirty="0">
                <a:solidFill>
                  <a:srgbClr val="0000FF"/>
                </a:solidFill>
              </a:rPr>
              <a:t> </a:t>
            </a:r>
            <a:r>
              <a:rPr lang="en-US" altLang="zh-CN" dirty="0" smtClean="0">
                <a:solidFill>
                  <a:srgbClr val="0000FF"/>
                </a:solidFill>
              </a:rPr>
              <a:t>zero-one </a:t>
            </a:r>
            <a:r>
              <a:rPr lang="en-US" altLang="zh-CN" dirty="0">
                <a:solidFill>
                  <a:srgbClr val="0000FF"/>
                </a:solidFill>
              </a:rPr>
              <a:t>inflated </a:t>
            </a:r>
            <a:r>
              <a:rPr lang="en-US" altLang="zh-CN" dirty="0" smtClean="0">
                <a:solidFill>
                  <a:srgbClr val="0000FF"/>
                </a:solidFill>
              </a:rPr>
              <a:t>beta model</a:t>
            </a:r>
            <a:endParaRPr lang="zh-CN" altLang="en-US" dirty="0">
              <a:solidFill>
                <a:srgbClr val="0000FF"/>
              </a:solidFill>
            </a:endParaRPr>
          </a:p>
        </p:txBody>
      </p:sp>
      <p:sp>
        <p:nvSpPr>
          <p:cNvPr id="4" name="矩形 3"/>
          <p:cNvSpPr/>
          <p:nvPr/>
        </p:nvSpPr>
        <p:spPr>
          <a:xfrm>
            <a:off x="4914013" y="2376657"/>
            <a:ext cx="8305800" cy="2800767"/>
          </a:xfrm>
          <a:prstGeom prst="rect">
            <a:avLst/>
          </a:prstGeom>
        </p:spPr>
        <p:txBody>
          <a:bodyPr wrap="square">
            <a:spAutoFit/>
          </a:bodyPr>
          <a:lstStyle/>
          <a:p>
            <a:r>
              <a:rPr lang="zh-CN" altLang="en-US" sz="1600" dirty="0" smtClean="0"/>
              <a:t>Jtu_z1i_fragSize &lt;- brm(bf(repl ~ cl10ra + </a:t>
            </a:r>
          </a:p>
          <a:p>
            <a:r>
              <a:rPr lang="zh-CN" altLang="en-US" sz="1600" dirty="0" smtClean="0"/>
              <a:t>                          (cl10ra | dataset_label), </a:t>
            </a:r>
          </a:p>
          <a:p>
            <a:r>
              <a:rPr lang="zh-CN" altLang="en-US" sz="1600" dirty="0" smtClean="0"/>
              <a:t>                        zoi ~ cl10ra + </a:t>
            </a:r>
          </a:p>
          <a:p>
            <a:r>
              <a:rPr lang="zh-CN" altLang="en-US" sz="1600" dirty="0" smtClean="0"/>
              <a:t>                          (cl10ra | dataset_label), </a:t>
            </a:r>
          </a:p>
          <a:p>
            <a:r>
              <a:rPr lang="zh-CN" altLang="en-US" sz="1600" dirty="0" smtClean="0"/>
              <a:t>                        coi ~ cl10ra + </a:t>
            </a:r>
          </a:p>
          <a:p>
            <a:r>
              <a:rPr lang="zh-CN" altLang="en-US" sz="1600" dirty="0" smtClean="0"/>
              <a:t>                          (cl10ra | dataset_label),</a:t>
            </a:r>
          </a:p>
          <a:p>
            <a:r>
              <a:rPr lang="zh-CN" altLang="en-US" sz="1600" dirty="0" smtClean="0"/>
              <a:t>                        family = </a:t>
            </a:r>
            <a:r>
              <a:rPr lang="zh-CN" altLang="en-US" sz="1600" dirty="0" smtClean="0">
                <a:solidFill>
                  <a:srgbClr val="FF0000"/>
                </a:solidFill>
              </a:rPr>
              <a:t>zero_one_inflated_beta</a:t>
            </a:r>
            <a:r>
              <a:rPr lang="zh-CN" altLang="en-US" sz="1600" dirty="0" smtClean="0"/>
              <a:t>()),</a:t>
            </a:r>
          </a:p>
          <a:p>
            <a:r>
              <a:rPr lang="zh-CN" altLang="en-US" sz="1600" dirty="0" smtClean="0"/>
              <a:t>                        # fit to data with variation in frag_size_num</a:t>
            </a:r>
          </a:p>
          <a:p>
            <a:r>
              <a:rPr lang="zh-CN" altLang="en-US" sz="1600" dirty="0" smtClean="0"/>
              <a:t>                        data = frag_beta %&gt;% filter(method=='Baselga family, Jaccard'),</a:t>
            </a:r>
          </a:p>
          <a:p>
            <a:r>
              <a:rPr lang="zh-CN" altLang="en-US" sz="1600" dirty="0" smtClean="0"/>
              <a:t>                        cores = 4, chains = 4,</a:t>
            </a:r>
          </a:p>
          <a:p>
            <a:r>
              <a:rPr lang="zh-CN" altLang="en-US" sz="1600" dirty="0" smtClean="0"/>
              <a:t>                        iter = 4000, thin = 2)</a:t>
            </a:r>
            <a:endParaRPr lang="zh-CN" altLang="en-US" sz="1600" dirty="0"/>
          </a:p>
        </p:txBody>
      </p:sp>
      <p:sp>
        <p:nvSpPr>
          <p:cNvPr id="5" name="矩形 4"/>
          <p:cNvSpPr/>
          <p:nvPr/>
        </p:nvSpPr>
        <p:spPr>
          <a:xfrm>
            <a:off x="2446318" y="5967093"/>
            <a:ext cx="10249941" cy="646331"/>
          </a:xfrm>
          <a:prstGeom prst="rect">
            <a:avLst/>
          </a:prstGeom>
        </p:spPr>
        <p:txBody>
          <a:bodyPr wrap="square">
            <a:spAutoFit/>
          </a:bodyPr>
          <a:lstStyle/>
          <a:p>
            <a:r>
              <a:rPr lang="en-US" altLang="zh-CN" dirty="0">
                <a:latin typeface="等线" panose="02010600030101010101" pitchFamily="2" charset="-122"/>
                <a:cs typeface="Times New Roman" panose="02020603050405020304" pitchFamily="18" charset="0"/>
              </a:rPr>
              <a:t>Chase, J. M., </a:t>
            </a:r>
            <a:r>
              <a:rPr lang="en-US" altLang="zh-CN" dirty="0" err="1">
                <a:latin typeface="等线" panose="02010600030101010101" pitchFamily="2" charset="-122"/>
                <a:cs typeface="Times New Roman" panose="02020603050405020304" pitchFamily="18" charset="0"/>
              </a:rPr>
              <a:t>Blowes</a:t>
            </a:r>
            <a:r>
              <a:rPr lang="en-US" altLang="zh-CN" dirty="0">
                <a:latin typeface="等线" panose="02010600030101010101" pitchFamily="2" charset="-122"/>
                <a:cs typeface="Times New Roman" panose="02020603050405020304" pitchFamily="18" charset="0"/>
              </a:rPr>
              <a:t>, S. A., Knight, T. M., Gerstner, K. &amp; May, F. Ecosystem decay exacerbates biodiversity loss with habitat loss. </a:t>
            </a:r>
            <a:r>
              <a:rPr lang="en-US" altLang="zh-CN" b="1" i="1" dirty="0">
                <a:solidFill>
                  <a:srgbClr val="0000FF"/>
                </a:solidFill>
                <a:latin typeface="等线" panose="02010600030101010101" pitchFamily="2" charset="-122"/>
                <a:cs typeface="Times New Roman" panose="02020603050405020304" pitchFamily="18" charset="0"/>
              </a:rPr>
              <a:t>Nature</a:t>
            </a:r>
            <a:r>
              <a:rPr lang="en-US" altLang="zh-CN" dirty="0">
                <a:latin typeface="等线" panose="02010600030101010101" pitchFamily="2" charset="-122"/>
                <a:cs typeface="Times New Roman" panose="02020603050405020304" pitchFamily="18" charset="0"/>
              </a:rPr>
              <a:t> </a:t>
            </a:r>
            <a:r>
              <a:rPr lang="en-US" altLang="zh-CN" b="1" dirty="0">
                <a:latin typeface="等线" panose="02010600030101010101" pitchFamily="2" charset="-122"/>
                <a:cs typeface="Times New Roman" panose="02020603050405020304" pitchFamily="18" charset="0"/>
              </a:rPr>
              <a:t>584</a:t>
            </a:r>
            <a:r>
              <a:rPr lang="en-US" altLang="zh-CN" dirty="0">
                <a:latin typeface="等线" panose="02010600030101010101" pitchFamily="2" charset="-122"/>
                <a:cs typeface="Times New Roman" panose="02020603050405020304" pitchFamily="18" charset="0"/>
              </a:rPr>
              <a:t>, 238-243, doi:10.1038/s41586-020-2531-2 (2020).</a:t>
            </a:r>
            <a:endParaRPr lang="zh-CN" altLang="en-US" dirty="0"/>
          </a:p>
        </p:txBody>
      </p:sp>
      <p:pic>
        <p:nvPicPr>
          <p:cNvPr id="6" name="图片 5"/>
          <p:cNvPicPr>
            <a:picLocks noChangeAspect="1"/>
          </p:cNvPicPr>
          <p:nvPr/>
        </p:nvPicPr>
        <p:blipFill>
          <a:blip r:embed="rId2"/>
          <a:stretch>
            <a:fillRect/>
          </a:stretch>
        </p:blipFill>
        <p:spPr>
          <a:xfrm>
            <a:off x="1027364" y="1825625"/>
            <a:ext cx="3213117" cy="3778665"/>
          </a:xfrm>
          <a:prstGeom prst="rect">
            <a:avLst/>
          </a:prstGeom>
        </p:spPr>
      </p:pic>
    </p:spTree>
    <p:extLst>
      <p:ext uri="{BB962C8B-B14F-4D97-AF65-F5344CB8AC3E}">
        <p14:creationId xmlns:p14="http://schemas.microsoft.com/office/powerpoint/2010/main" val="1514427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7165340" y="3809557"/>
                <a:ext cx="3469219" cy="672748"/>
              </a:xfrm>
              <a:prstGeom prst="rect">
                <a:avLst/>
              </a:prstGeom>
              <a:noFill/>
            </p:spPr>
            <p:txBody>
              <a:bodyPr wrap="none" rtlCol="0">
                <a:spAutoFit/>
              </a:bodyPr>
              <a:lstStyle/>
              <a:p>
                <a:r>
                  <a:rPr lang="en-US" altLang="zh-CN" sz="2400" i="1" dirty="0" smtClean="0"/>
                  <a:t>P</a:t>
                </a:r>
                <a:r>
                  <a:rPr lang="en-US" altLang="zh-CN" sz="2400" dirty="0" smtClean="0"/>
                  <a:t>=   </a:t>
                </a:r>
                <a14:m>
                  <m:oMath xmlns:m="http://schemas.openxmlformats.org/officeDocument/2006/math">
                    <m:f>
                      <m:fPr>
                        <m:ctrlPr>
                          <a:rPr lang="en-US" altLang="zh-CN" sz="2400" i="1" smtClean="0">
                            <a:latin typeface="Cambria Math" panose="02040503050406030204" pitchFamily="18" charset="0"/>
                          </a:rPr>
                        </m:ctrlPr>
                      </m:fPr>
                      <m:num>
                        <m:r>
                          <m:rPr>
                            <m:nor/>
                          </m:rPr>
                          <a:rPr lang="en-US" altLang="zh-CN" sz="2400" dirty="0"/>
                          <m:t>0.4∗0.1</m:t>
                        </m:r>
                      </m:num>
                      <m:den>
                        <m:r>
                          <m:rPr>
                            <m:nor/>
                          </m:rPr>
                          <a:rPr lang="en-US" altLang="zh-CN" sz="2400" dirty="0"/>
                          <m:t>0.4∗0.1+0.6∗0.8</m:t>
                        </m:r>
                      </m:den>
                    </m:f>
                  </m:oMath>
                </a14:m>
                <a:r>
                  <a:rPr lang="en-US" altLang="zh-CN" sz="2400" dirty="0" smtClean="0"/>
                  <a:t>=7.7%</a:t>
                </a:r>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7165340" y="3809557"/>
                <a:ext cx="3469219" cy="672748"/>
              </a:xfrm>
              <a:prstGeom prst="rect">
                <a:avLst/>
              </a:prstGeom>
              <a:blipFill>
                <a:blip r:embed="rId2"/>
                <a:stretch>
                  <a:fillRect l="-2632" r="-1754" b="-9091"/>
                </a:stretch>
              </a:blipFill>
            </p:spPr>
            <p:txBody>
              <a:bodyPr/>
              <a:lstStyle/>
              <a:p>
                <a:r>
                  <a:rPr lang="zh-CN" altLang="en-US">
                    <a:noFill/>
                  </a:rPr>
                  <a:t> </a:t>
                </a:r>
              </a:p>
            </p:txBody>
          </p:sp>
        </mc:Fallback>
      </mc:AlternateContent>
      <p:pic>
        <p:nvPicPr>
          <p:cNvPr id="1026" name="Picture 2" descr="Image result for boy head long hair carto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014" y="2932237"/>
            <a:ext cx="751353" cy="91941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Image result for boy head long hair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4"/>
          <a:stretch>
            <a:fillRect/>
          </a:stretch>
        </p:blipFill>
        <p:spPr>
          <a:xfrm flipH="1">
            <a:off x="2403771" y="3043020"/>
            <a:ext cx="596280" cy="797900"/>
          </a:xfrm>
          <a:prstGeom prst="rect">
            <a:avLst/>
          </a:prstGeom>
        </p:spPr>
      </p:pic>
      <p:sp>
        <p:nvSpPr>
          <p:cNvPr id="9" name="文本框 8"/>
          <p:cNvSpPr txBox="1"/>
          <p:nvPr/>
        </p:nvSpPr>
        <p:spPr>
          <a:xfrm>
            <a:off x="1480353" y="1729606"/>
            <a:ext cx="1195954" cy="1384995"/>
          </a:xfrm>
          <a:prstGeom prst="rect">
            <a:avLst/>
          </a:prstGeom>
          <a:noFill/>
        </p:spPr>
        <p:txBody>
          <a:bodyPr wrap="square" rtlCol="0">
            <a:spAutoFit/>
          </a:bodyPr>
          <a:lstStyle/>
          <a:p>
            <a:pPr algn="ctr"/>
            <a:r>
              <a:rPr lang="en-US" altLang="zh-CN" sz="2800" b="1" dirty="0" smtClean="0"/>
              <a:t>4</a:t>
            </a:r>
          </a:p>
          <a:p>
            <a:pPr algn="ctr"/>
            <a:r>
              <a:rPr lang="en-US" altLang="zh-CN" sz="2800" b="1" dirty="0" smtClean="0"/>
              <a:t>Male</a:t>
            </a:r>
          </a:p>
          <a:p>
            <a:endParaRPr lang="zh-CN" altLang="en-US" sz="2800" b="1" dirty="0"/>
          </a:p>
        </p:txBody>
      </p:sp>
      <p:pic>
        <p:nvPicPr>
          <p:cNvPr id="12" name="图片 11"/>
          <p:cNvPicPr>
            <a:picLocks noChangeAspect="1"/>
          </p:cNvPicPr>
          <p:nvPr/>
        </p:nvPicPr>
        <p:blipFill>
          <a:blip r:embed="rId5"/>
          <a:stretch>
            <a:fillRect/>
          </a:stretch>
        </p:blipFill>
        <p:spPr>
          <a:xfrm>
            <a:off x="3879273" y="3112910"/>
            <a:ext cx="591455" cy="643167"/>
          </a:xfrm>
          <a:prstGeom prst="rect">
            <a:avLst/>
          </a:prstGeom>
        </p:spPr>
      </p:pic>
      <p:pic>
        <p:nvPicPr>
          <p:cNvPr id="13" name="图片 12"/>
          <p:cNvPicPr>
            <a:picLocks noChangeAspect="1"/>
          </p:cNvPicPr>
          <p:nvPr/>
        </p:nvPicPr>
        <p:blipFill rotWithShape="1">
          <a:blip r:embed="rId6"/>
          <a:srcRect b="10160"/>
          <a:stretch/>
        </p:blipFill>
        <p:spPr>
          <a:xfrm>
            <a:off x="4943687" y="2852937"/>
            <a:ext cx="1025735" cy="986627"/>
          </a:xfrm>
          <a:prstGeom prst="rect">
            <a:avLst/>
          </a:prstGeom>
        </p:spPr>
      </p:pic>
      <p:sp>
        <p:nvSpPr>
          <p:cNvPr id="15" name="文本框 14"/>
          <p:cNvSpPr txBox="1"/>
          <p:nvPr/>
        </p:nvSpPr>
        <p:spPr>
          <a:xfrm>
            <a:off x="4175001" y="1729607"/>
            <a:ext cx="1195954" cy="1384995"/>
          </a:xfrm>
          <a:prstGeom prst="rect">
            <a:avLst/>
          </a:prstGeom>
          <a:noFill/>
        </p:spPr>
        <p:txBody>
          <a:bodyPr wrap="square" rtlCol="0">
            <a:spAutoFit/>
          </a:bodyPr>
          <a:lstStyle/>
          <a:p>
            <a:pPr algn="ctr"/>
            <a:r>
              <a:rPr lang="en-US" altLang="zh-CN" sz="2800" b="1" dirty="0" smtClean="0"/>
              <a:t>6</a:t>
            </a:r>
          </a:p>
          <a:p>
            <a:pPr algn="ctr"/>
            <a:r>
              <a:rPr lang="en-US" altLang="zh-CN" sz="2800" b="1" dirty="0" smtClean="0"/>
              <a:t>Male</a:t>
            </a:r>
          </a:p>
          <a:p>
            <a:endParaRPr lang="zh-CN" altLang="en-US" sz="2800" b="1" dirty="0"/>
          </a:p>
        </p:txBody>
      </p:sp>
      <p:cxnSp>
        <p:nvCxnSpPr>
          <p:cNvPr id="16" name="直接连接符 15"/>
          <p:cNvCxnSpPr/>
          <p:nvPr/>
        </p:nvCxnSpPr>
        <p:spPr>
          <a:xfrm flipH="1">
            <a:off x="1392072" y="2597550"/>
            <a:ext cx="686258" cy="356436"/>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2075923" y="2597550"/>
            <a:ext cx="625988" cy="403325"/>
          </a:xfrm>
          <a:prstGeom prst="line">
            <a:avLst/>
          </a:prstGeom>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1111846" y="2550661"/>
            <a:ext cx="628433" cy="369332"/>
          </a:xfrm>
          <a:prstGeom prst="rect">
            <a:avLst/>
          </a:prstGeom>
          <a:noFill/>
        </p:spPr>
        <p:txBody>
          <a:bodyPr wrap="square" rtlCol="0">
            <a:spAutoFit/>
          </a:bodyPr>
          <a:lstStyle/>
          <a:p>
            <a:r>
              <a:rPr lang="en-US" altLang="zh-CN" dirty="0" smtClean="0"/>
              <a:t>0.1</a:t>
            </a:r>
            <a:endParaRPr lang="zh-CN" altLang="en-US" dirty="0"/>
          </a:p>
        </p:txBody>
      </p:sp>
      <p:cxnSp>
        <p:nvCxnSpPr>
          <p:cNvPr id="22" name="直接连接符 21"/>
          <p:cNvCxnSpPr/>
          <p:nvPr/>
        </p:nvCxnSpPr>
        <p:spPr>
          <a:xfrm flipH="1">
            <a:off x="4175001" y="2597550"/>
            <a:ext cx="638856" cy="445470"/>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811450" y="2597550"/>
            <a:ext cx="625988" cy="403325"/>
          </a:xfrm>
          <a:prstGeom prst="line">
            <a:avLst/>
          </a:prstGeom>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3847373" y="2550661"/>
            <a:ext cx="628433" cy="369332"/>
          </a:xfrm>
          <a:prstGeom prst="rect">
            <a:avLst/>
          </a:prstGeom>
          <a:noFill/>
        </p:spPr>
        <p:txBody>
          <a:bodyPr wrap="square" rtlCol="0">
            <a:spAutoFit/>
          </a:bodyPr>
          <a:lstStyle/>
          <a:p>
            <a:r>
              <a:rPr lang="en-US" altLang="zh-CN" dirty="0" smtClean="0"/>
              <a:t>0.8</a:t>
            </a:r>
            <a:endParaRPr lang="zh-CN" altLang="en-US" dirty="0"/>
          </a:p>
        </p:txBody>
      </p:sp>
      <p:pic>
        <p:nvPicPr>
          <p:cNvPr id="1032" name="Picture 8" descr="See the sourc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3155" y="4193747"/>
            <a:ext cx="610791" cy="1184564"/>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2729148" y="4562396"/>
            <a:ext cx="2236450" cy="369332"/>
          </a:xfrm>
          <a:prstGeom prst="rect">
            <a:avLst/>
          </a:prstGeom>
          <a:noFill/>
        </p:spPr>
        <p:txBody>
          <a:bodyPr wrap="square" rtlCol="0">
            <a:spAutoFit/>
          </a:bodyPr>
          <a:lstStyle/>
          <a:p>
            <a:r>
              <a:rPr lang="en-US" altLang="zh-CN" dirty="0" smtClean="0"/>
              <a:t>Probability of a boy?</a:t>
            </a:r>
            <a:endParaRPr lang="zh-CN" altLang="en-US" dirty="0"/>
          </a:p>
        </p:txBody>
      </p:sp>
      <p:sp>
        <p:nvSpPr>
          <p:cNvPr id="27" name="矩形 26"/>
          <p:cNvSpPr/>
          <p:nvPr/>
        </p:nvSpPr>
        <p:spPr>
          <a:xfrm>
            <a:off x="7191761" y="1597339"/>
            <a:ext cx="2842445" cy="461665"/>
          </a:xfrm>
          <a:prstGeom prst="rect">
            <a:avLst/>
          </a:prstGeom>
        </p:spPr>
        <p:txBody>
          <a:bodyPr wrap="none">
            <a:spAutoFit/>
          </a:bodyPr>
          <a:lstStyle/>
          <a:p>
            <a:r>
              <a:rPr lang="en-US" altLang="zh-CN" sz="2400" dirty="0"/>
              <a:t>P(A|B) = P(A∩B)/P(B)</a:t>
            </a:r>
            <a:endParaRPr lang="zh-CN" altLang="en-US" sz="2400" dirty="0"/>
          </a:p>
        </p:txBody>
      </p:sp>
      <p:sp>
        <p:nvSpPr>
          <p:cNvPr id="28" name="矩形 27"/>
          <p:cNvSpPr/>
          <p:nvPr/>
        </p:nvSpPr>
        <p:spPr>
          <a:xfrm>
            <a:off x="7146861" y="2783967"/>
            <a:ext cx="3001143" cy="830997"/>
          </a:xfrm>
          <a:prstGeom prst="rect">
            <a:avLst/>
          </a:prstGeom>
        </p:spPr>
        <p:txBody>
          <a:bodyPr wrap="none">
            <a:spAutoFit/>
          </a:bodyPr>
          <a:lstStyle/>
          <a:p>
            <a:r>
              <a:rPr lang="en-US" altLang="zh-CN" sz="2400" dirty="0" smtClean="0"/>
              <a:t>P(A</a:t>
            </a:r>
            <a:r>
              <a:rPr lang="en-US" altLang="zh-CN" sz="2400" dirty="0"/>
              <a:t>∩B</a:t>
            </a:r>
            <a:r>
              <a:rPr lang="en-US" altLang="zh-CN" sz="2400" dirty="0" smtClean="0"/>
              <a:t>) = 0.4*0.1</a:t>
            </a:r>
          </a:p>
          <a:p>
            <a:r>
              <a:rPr lang="en-US" altLang="zh-CN" sz="2400" dirty="0" smtClean="0"/>
              <a:t>P(B) = 0.4*0.1+0.6*0.8</a:t>
            </a:r>
            <a:endParaRPr lang="zh-CN" altLang="en-US" sz="2400" dirty="0"/>
          </a:p>
        </p:txBody>
      </p:sp>
      <p:sp>
        <p:nvSpPr>
          <p:cNvPr id="31" name="文本框 30"/>
          <p:cNvSpPr txBox="1"/>
          <p:nvPr/>
        </p:nvSpPr>
        <p:spPr>
          <a:xfrm>
            <a:off x="7165340" y="2115189"/>
            <a:ext cx="3187649" cy="461665"/>
          </a:xfrm>
          <a:prstGeom prst="rect">
            <a:avLst/>
          </a:prstGeom>
          <a:noFill/>
        </p:spPr>
        <p:txBody>
          <a:bodyPr wrap="square" rtlCol="0">
            <a:spAutoFit/>
          </a:bodyPr>
          <a:lstStyle/>
          <a:p>
            <a:r>
              <a:rPr lang="en-US" altLang="zh-CN" sz="2400" dirty="0" smtClean="0"/>
              <a:t>A: boy; B: long hair</a:t>
            </a:r>
            <a:endParaRPr lang="zh-CN" altLang="en-US" sz="2400" dirty="0"/>
          </a:p>
        </p:txBody>
      </p:sp>
    </p:spTree>
    <p:extLst>
      <p:ext uri="{BB962C8B-B14F-4D97-AF65-F5344CB8AC3E}">
        <p14:creationId xmlns:p14="http://schemas.microsoft.com/office/powerpoint/2010/main" val="44008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701" y="324898"/>
            <a:ext cx="10515600" cy="1325563"/>
          </a:xfrm>
        </p:spPr>
        <p:txBody>
          <a:bodyPr/>
          <a:lstStyle/>
          <a:p>
            <a:pPr algn="ctr"/>
            <a:r>
              <a:rPr lang="en-US" altLang="zh-CN" dirty="0" err="1"/>
              <a:t>g</a:t>
            </a:r>
            <a:r>
              <a:rPr lang="en-US" altLang="zh-CN" dirty="0" err="1" smtClean="0"/>
              <a:t>lmm</a:t>
            </a:r>
            <a:r>
              <a:rPr lang="en-US" altLang="zh-CN" dirty="0" smtClean="0"/>
              <a:t>-hurdle gamma model</a:t>
            </a:r>
            <a:br>
              <a:rPr lang="en-US" altLang="zh-CN" dirty="0" smtClean="0"/>
            </a:br>
            <a:r>
              <a:rPr lang="zh-CN" altLang="en-US" dirty="0" smtClean="0"/>
              <a:t>（即</a:t>
            </a:r>
            <a:r>
              <a:rPr lang="en-US" altLang="zh-CN" dirty="0" smtClean="0"/>
              <a:t>zero-inflated gamma model</a:t>
            </a:r>
            <a:r>
              <a:rPr lang="zh-CN" altLang="en-US" dirty="0" smtClean="0"/>
              <a:t>）</a:t>
            </a:r>
            <a:endParaRPr lang="zh-CN" altLang="en-US" dirty="0"/>
          </a:p>
        </p:txBody>
      </p:sp>
      <p:sp>
        <p:nvSpPr>
          <p:cNvPr id="4" name="矩形 3"/>
          <p:cNvSpPr/>
          <p:nvPr/>
        </p:nvSpPr>
        <p:spPr>
          <a:xfrm>
            <a:off x="530430" y="1871491"/>
            <a:ext cx="8411689" cy="3416320"/>
          </a:xfrm>
          <a:prstGeom prst="rect">
            <a:avLst/>
          </a:prstGeom>
        </p:spPr>
        <p:txBody>
          <a:bodyPr wrap="square">
            <a:spAutoFit/>
          </a:bodyPr>
          <a:lstStyle/>
          <a:p>
            <a:r>
              <a:rPr lang="en-US" altLang="zh-CN" dirty="0" err="1" smtClean="0">
                <a:solidFill>
                  <a:srgbClr val="0000FF"/>
                </a:solidFill>
              </a:rPr>
              <a:t>mod.ir.hgamm.soil</a:t>
            </a:r>
            <a:r>
              <a:rPr lang="en-US" altLang="zh-CN" dirty="0" smtClean="0">
                <a:solidFill>
                  <a:srgbClr val="0000FF"/>
                </a:solidFill>
              </a:rPr>
              <a:t> &lt;- </a:t>
            </a:r>
            <a:r>
              <a:rPr lang="en-US" altLang="zh-CN" dirty="0" err="1" smtClean="0">
                <a:solidFill>
                  <a:srgbClr val="0000FF"/>
                </a:solidFill>
              </a:rPr>
              <a:t>brm</a:t>
            </a:r>
            <a:r>
              <a:rPr lang="en-US" altLang="zh-CN" dirty="0" smtClean="0">
                <a:solidFill>
                  <a:srgbClr val="0000FF"/>
                </a:solidFill>
              </a:rPr>
              <a:t>(formula = biomass ~ pH + CN + </a:t>
            </a:r>
            <a:r>
              <a:rPr lang="en-US" altLang="zh-CN" dirty="0" err="1" smtClean="0">
                <a:solidFill>
                  <a:srgbClr val="0000FF"/>
                </a:solidFill>
              </a:rPr>
              <a:t>totalP</a:t>
            </a:r>
            <a:r>
              <a:rPr lang="en-US" altLang="zh-CN" dirty="0" smtClean="0">
                <a:solidFill>
                  <a:srgbClr val="0000FF"/>
                </a:solidFill>
              </a:rPr>
              <a:t> + </a:t>
            </a:r>
            <a:r>
              <a:rPr lang="en-US" altLang="zh-CN" dirty="0" err="1" smtClean="0">
                <a:solidFill>
                  <a:srgbClr val="0000FF"/>
                </a:solidFill>
              </a:rPr>
              <a:t>BrayP</a:t>
            </a:r>
            <a:r>
              <a:rPr lang="en-US" altLang="zh-CN" dirty="0" smtClean="0">
                <a:solidFill>
                  <a:srgbClr val="0000FF"/>
                </a:solidFill>
              </a:rPr>
              <a:t> + ECEC + BS + (1|block),</a:t>
            </a:r>
          </a:p>
          <a:p>
            <a:r>
              <a:rPr lang="en-US" altLang="zh-CN" dirty="0" smtClean="0">
                <a:solidFill>
                  <a:srgbClr val="0000FF"/>
                </a:solidFill>
              </a:rPr>
              <a:t>                           data = </a:t>
            </a:r>
            <a:r>
              <a:rPr lang="en-US" altLang="zh-CN" dirty="0" err="1" smtClean="0">
                <a:solidFill>
                  <a:srgbClr val="0000FF"/>
                </a:solidFill>
              </a:rPr>
              <a:t>soil_w_ir_hgamm</a:t>
            </a:r>
            <a:r>
              <a:rPr lang="en-US" altLang="zh-CN" dirty="0" smtClean="0">
                <a:solidFill>
                  <a:srgbClr val="0000FF"/>
                </a:solidFill>
              </a:rPr>
              <a:t>, family = </a:t>
            </a:r>
            <a:r>
              <a:rPr lang="en-US" altLang="zh-CN" dirty="0" err="1" smtClean="0">
                <a:solidFill>
                  <a:srgbClr val="0000FF"/>
                </a:solidFill>
              </a:rPr>
              <a:t>hurdle_gamma</a:t>
            </a:r>
            <a:r>
              <a:rPr lang="en-US" altLang="zh-CN" dirty="0" smtClean="0">
                <a:solidFill>
                  <a:srgbClr val="0000FF"/>
                </a:solidFill>
              </a:rPr>
              <a:t>(link = "log", </a:t>
            </a:r>
            <a:r>
              <a:rPr lang="en-US" altLang="zh-CN" dirty="0" err="1" smtClean="0">
                <a:solidFill>
                  <a:srgbClr val="0000FF"/>
                </a:solidFill>
              </a:rPr>
              <a:t>link_shape</a:t>
            </a:r>
            <a:r>
              <a:rPr lang="en-US" altLang="zh-CN" dirty="0" smtClean="0">
                <a:solidFill>
                  <a:srgbClr val="0000FF"/>
                </a:solidFill>
              </a:rPr>
              <a:t> = "log", </a:t>
            </a:r>
            <a:r>
              <a:rPr lang="en-US" altLang="zh-CN" dirty="0" err="1" smtClean="0">
                <a:solidFill>
                  <a:srgbClr val="0000FF"/>
                </a:solidFill>
              </a:rPr>
              <a:t>link_hu</a:t>
            </a:r>
            <a:r>
              <a:rPr lang="en-US" altLang="zh-CN" dirty="0" smtClean="0">
                <a:solidFill>
                  <a:srgbClr val="0000FF"/>
                </a:solidFill>
              </a:rPr>
              <a:t> = "logit"),</a:t>
            </a:r>
          </a:p>
          <a:p>
            <a:r>
              <a:rPr lang="en-US" altLang="zh-CN" dirty="0" smtClean="0">
                <a:solidFill>
                  <a:srgbClr val="0000FF"/>
                </a:solidFill>
              </a:rPr>
              <a:t>                           warmup = 1000, </a:t>
            </a:r>
            <a:r>
              <a:rPr lang="en-US" altLang="zh-CN" dirty="0" err="1" smtClean="0">
                <a:solidFill>
                  <a:srgbClr val="0000FF"/>
                </a:solidFill>
              </a:rPr>
              <a:t>iter</a:t>
            </a:r>
            <a:r>
              <a:rPr lang="en-US" altLang="zh-CN" dirty="0" smtClean="0">
                <a:solidFill>
                  <a:srgbClr val="0000FF"/>
                </a:solidFill>
              </a:rPr>
              <a:t> = 10000, chains = 4, thin = 10,</a:t>
            </a:r>
          </a:p>
          <a:p>
            <a:r>
              <a:rPr lang="en-US" altLang="zh-CN" dirty="0" smtClean="0">
                <a:solidFill>
                  <a:srgbClr val="0000FF"/>
                </a:solidFill>
              </a:rPr>
              <a:t>                           control = list(</a:t>
            </a:r>
            <a:r>
              <a:rPr lang="en-US" altLang="zh-CN" dirty="0" err="1" smtClean="0">
                <a:solidFill>
                  <a:srgbClr val="0000FF"/>
                </a:solidFill>
              </a:rPr>
              <a:t>adapt_delta</a:t>
            </a:r>
            <a:r>
              <a:rPr lang="en-US" altLang="zh-CN" dirty="0" smtClean="0">
                <a:solidFill>
                  <a:srgbClr val="0000FF"/>
                </a:solidFill>
              </a:rPr>
              <a:t> = 0.95))</a:t>
            </a:r>
          </a:p>
          <a:p>
            <a:r>
              <a:rPr lang="en-US" altLang="zh-CN" dirty="0" smtClean="0">
                <a:solidFill>
                  <a:srgbClr val="0000FF"/>
                </a:solidFill>
              </a:rPr>
              <a:t>mod.ir.hgamm.soil.1 &lt;- update(</a:t>
            </a:r>
            <a:r>
              <a:rPr lang="en-US" altLang="zh-CN" dirty="0" err="1" smtClean="0">
                <a:solidFill>
                  <a:srgbClr val="0000FF"/>
                </a:solidFill>
              </a:rPr>
              <a:t>mod.ir.hgamm.soil</a:t>
            </a:r>
            <a:r>
              <a:rPr lang="en-US" altLang="zh-CN" dirty="0" smtClean="0">
                <a:solidFill>
                  <a:srgbClr val="0000FF"/>
                </a:solidFill>
              </a:rPr>
              <a:t>, </a:t>
            </a:r>
            <a:r>
              <a:rPr lang="en-US" altLang="zh-CN" dirty="0" err="1" smtClean="0">
                <a:solidFill>
                  <a:srgbClr val="0000FF"/>
                </a:solidFill>
              </a:rPr>
              <a:t>iter</a:t>
            </a:r>
            <a:r>
              <a:rPr lang="en-US" altLang="zh-CN" dirty="0" smtClean="0">
                <a:solidFill>
                  <a:srgbClr val="0000FF"/>
                </a:solidFill>
              </a:rPr>
              <a:t> = 50000) </a:t>
            </a:r>
          </a:p>
          <a:p>
            <a:r>
              <a:rPr lang="en-US" altLang="zh-CN" dirty="0" smtClean="0">
                <a:solidFill>
                  <a:srgbClr val="0000FF"/>
                </a:solidFill>
              </a:rPr>
              <a:t>summary(mod.ir.hgamm.soil.1, </a:t>
            </a:r>
            <a:r>
              <a:rPr lang="en-US" altLang="zh-CN" dirty="0" err="1" smtClean="0">
                <a:solidFill>
                  <a:srgbClr val="0000FF"/>
                </a:solidFill>
              </a:rPr>
              <a:t>prob</a:t>
            </a:r>
            <a:r>
              <a:rPr lang="en-US" altLang="zh-CN" dirty="0" smtClean="0">
                <a:solidFill>
                  <a:srgbClr val="0000FF"/>
                </a:solidFill>
              </a:rPr>
              <a:t> = 0.90, </a:t>
            </a:r>
            <a:r>
              <a:rPr lang="en-US" altLang="zh-CN" dirty="0" err="1" smtClean="0">
                <a:solidFill>
                  <a:srgbClr val="0000FF"/>
                </a:solidFill>
              </a:rPr>
              <a:t>mc_se</a:t>
            </a:r>
            <a:r>
              <a:rPr lang="en-US" altLang="zh-CN" dirty="0" smtClean="0">
                <a:solidFill>
                  <a:srgbClr val="0000FF"/>
                </a:solidFill>
              </a:rPr>
              <a:t> = TRUE, priors = TRUE)</a:t>
            </a:r>
          </a:p>
          <a:p>
            <a:endParaRPr lang="en-US" altLang="zh-CN" dirty="0" smtClean="0">
              <a:solidFill>
                <a:srgbClr val="0000FF"/>
              </a:solidFill>
            </a:endParaRPr>
          </a:p>
          <a:p>
            <a:r>
              <a:rPr lang="en-US" altLang="zh-CN" dirty="0" smtClean="0">
                <a:solidFill>
                  <a:srgbClr val="0000FF"/>
                </a:solidFill>
              </a:rPr>
              <a:t>## Plot the marginal effects</a:t>
            </a:r>
          </a:p>
          <a:p>
            <a:r>
              <a:rPr lang="en-US" altLang="zh-CN" dirty="0" smtClean="0">
                <a:solidFill>
                  <a:srgbClr val="0000FF"/>
                </a:solidFill>
              </a:rPr>
              <a:t>fit.hgamm.soil.gg &lt;- plot(</a:t>
            </a:r>
            <a:r>
              <a:rPr lang="en-US" altLang="zh-CN" dirty="0" err="1" smtClean="0">
                <a:solidFill>
                  <a:srgbClr val="0000FF"/>
                </a:solidFill>
              </a:rPr>
              <a:t>marginal_effects</a:t>
            </a:r>
            <a:r>
              <a:rPr lang="en-US" altLang="zh-CN" dirty="0" smtClean="0">
                <a:solidFill>
                  <a:srgbClr val="0000FF"/>
                </a:solidFill>
              </a:rPr>
              <a:t>(mod.ir.hgamm.soil.1),points=T, </a:t>
            </a:r>
            <a:r>
              <a:rPr lang="en-US" altLang="zh-CN" dirty="0" err="1" smtClean="0">
                <a:solidFill>
                  <a:srgbClr val="0000FF"/>
                </a:solidFill>
              </a:rPr>
              <a:t>prob</a:t>
            </a:r>
            <a:r>
              <a:rPr lang="en-US" altLang="zh-CN" dirty="0" smtClean="0">
                <a:solidFill>
                  <a:srgbClr val="0000FF"/>
                </a:solidFill>
              </a:rPr>
              <a:t> = 0.90, plot = FALSE)</a:t>
            </a:r>
            <a:endParaRPr lang="en-US" altLang="zh-CN" dirty="0">
              <a:solidFill>
                <a:srgbClr val="0000FF"/>
              </a:solidFill>
            </a:endParaRPr>
          </a:p>
        </p:txBody>
      </p:sp>
      <p:sp>
        <p:nvSpPr>
          <p:cNvPr id="5" name="矩形 4"/>
          <p:cNvSpPr/>
          <p:nvPr/>
        </p:nvSpPr>
        <p:spPr>
          <a:xfrm>
            <a:off x="3986150" y="5729871"/>
            <a:ext cx="7901049" cy="923330"/>
          </a:xfrm>
          <a:prstGeom prst="rect">
            <a:avLst/>
          </a:prstGeom>
        </p:spPr>
        <p:txBody>
          <a:bodyPr wrap="square">
            <a:spAutoFit/>
          </a:bodyPr>
          <a:lstStyle/>
          <a:p>
            <a:pPr marL="457200" indent="-457200" algn="just">
              <a:spcAft>
                <a:spcPts val="0"/>
              </a:spcAft>
            </a:pPr>
            <a:r>
              <a:rPr lang="en-US" altLang="zh-CN" kern="100" dirty="0" err="1">
                <a:latin typeface="等线" panose="02010600030101010101" pitchFamily="2" charset="-122"/>
                <a:cs typeface="Times New Roman" panose="02020603050405020304" pitchFamily="18" charset="0"/>
              </a:rPr>
              <a:t>Carteron</a:t>
            </a:r>
            <a:r>
              <a:rPr lang="en-US" altLang="zh-CN" kern="100" dirty="0">
                <a:latin typeface="等线" panose="02010600030101010101" pitchFamily="2" charset="-122"/>
                <a:cs typeface="Times New Roman" panose="02020603050405020304" pitchFamily="18" charset="0"/>
              </a:rPr>
              <a:t>, A.</a:t>
            </a:r>
            <a:r>
              <a:rPr lang="en-US" altLang="zh-CN" i="1" kern="100" dirty="0">
                <a:latin typeface="等线" panose="02010600030101010101" pitchFamily="2" charset="-122"/>
                <a:cs typeface="Times New Roman" panose="02020603050405020304" pitchFamily="18" charset="0"/>
              </a:rPr>
              <a:t> et al.</a:t>
            </a:r>
            <a:r>
              <a:rPr lang="en-US" altLang="zh-CN" kern="100" dirty="0">
                <a:latin typeface="等线" panose="02010600030101010101" pitchFamily="2" charset="-122"/>
                <a:cs typeface="Times New Roman" panose="02020603050405020304" pitchFamily="18" charset="0"/>
              </a:rPr>
              <a:t> Soil abiotic and biotic properties constrain the establishment of a dominant temperate tree into boreal forests. </a:t>
            </a:r>
            <a:r>
              <a:rPr lang="en-US" altLang="zh-CN" i="1" kern="100" dirty="0">
                <a:latin typeface="等线" panose="02010600030101010101" pitchFamily="2" charset="-122"/>
                <a:cs typeface="Times New Roman" panose="02020603050405020304" pitchFamily="18" charset="0"/>
              </a:rPr>
              <a:t>J. Ecol.</a:t>
            </a:r>
            <a:r>
              <a:rPr lang="en-US" altLang="zh-CN" kern="100" dirty="0">
                <a:latin typeface="等线" panose="02010600030101010101" pitchFamily="2" charset="-122"/>
                <a:cs typeface="Times New Roman" panose="02020603050405020304" pitchFamily="18" charset="0"/>
              </a:rPr>
              <a:t> </a:t>
            </a:r>
            <a:r>
              <a:rPr lang="en-US" altLang="zh-CN" b="1" kern="100" dirty="0">
                <a:latin typeface="等线" panose="02010600030101010101" pitchFamily="2" charset="-122"/>
                <a:cs typeface="Times New Roman" panose="02020603050405020304" pitchFamily="18" charset="0"/>
              </a:rPr>
              <a:t>108</a:t>
            </a:r>
            <a:r>
              <a:rPr lang="en-US" altLang="zh-CN" kern="100" dirty="0">
                <a:latin typeface="等线" panose="02010600030101010101" pitchFamily="2" charset="-122"/>
                <a:cs typeface="Times New Roman" panose="02020603050405020304" pitchFamily="18" charset="0"/>
              </a:rPr>
              <a:t>, 931-944, </a:t>
            </a:r>
            <a:r>
              <a:rPr lang="en-US" altLang="zh-CN" kern="100" dirty="0" err="1">
                <a:latin typeface="等线" panose="02010600030101010101" pitchFamily="2" charset="-122"/>
                <a:cs typeface="Times New Roman" panose="02020603050405020304" pitchFamily="18" charset="0"/>
              </a:rPr>
              <a:t>doi:</a:t>
            </a:r>
            <a:r>
              <a:rPr lang="en-US" altLang="zh-CN" u="sng" kern="100" dirty="0" err="1">
                <a:solidFill>
                  <a:srgbClr val="0563C1"/>
                </a:solidFill>
                <a:latin typeface="等线" panose="02010600030101010101" pitchFamily="2" charset="-122"/>
                <a:cs typeface="Times New Roman" panose="02020603050405020304" pitchFamily="18" charset="0"/>
                <a:hlinkClick r:id="rId2"/>
              </a:rPr>
              <a:t>https</a:t>
            </a:r>
            <a:r>
              <a:rPr lang="en-US" altLang="zh-CN" u="sng" kern="100" dirty="0">
                <a:solidFill>
                  <a:srgbClr val="0563C1"/>
                </a:solidFill>
                <a:latin typeface="等线" panose="02010600030101010101" pitchFamily="2" charset="-122"/>
                <a:cs typeface="Times New Roman" panose="02020603050405020304" pitchFamily="18" charset="0"/>
                <a:hlinkClick r:id="rId2"/>
              </a:rPr>
              <a:t>://doi.org/10.1111/1365-2745.13326</a:t>
            </a:r>
            <a:r>
              <a:rPr lang="en-US" altLang="zh-CN" kern="100" dirty="0">
                <a:latin typeface="等线" panose="02010600030101010101" pitchFamily="2" charset="-122"/>
                <a:cs typeface="Times New Roman" panose="02020603050405020304" pitchFamily="18" charset="0"/>
              </a:rPr>
              <a:t> (2020).</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98423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1871"/>
            <a:ext cx="10515600" cy="366395"/>
          </a:xfrm>
        </p:spPr>
        <p:txBody>
          <a:bodyPr>
            <a:normAutofit fontScale="90000"/>
          </a:bodyPr>
          <a:lstStyle/>
          <a:p>
            <a:pPr algn="ctr"/>
            <a:r>
              <a:rPr lang="zh-CN" altLang="en-US" dirty="0">
                <a:solidFill>
                  <a:srgbClr val="0000FF"/>
                </a:solidFill>
              </a:rPr>
              <a:t>非线性模型：广义可加模型</a:t>
            </a:r>
            <a:endParaRPr lang="zh-CN" altLang="en-US" dirty="0"/>
          </a:p>
        </p:txBody>
      </p:sp>
      <p:sp>
        <p:nvSpPr>
          <p:cNvPr id="3" name="内容占位符 2"/>
          <p:cNvSpPr>
            <a:spLocks noGrp="1"/>
          </p:cNvSpPr>
          <p:nvPr>
            <p:ph idx="1"/>
          </p:nvPr>
        </p:nvSpPr>
        <p:spPr>
          <a:xfrm>
            <a:off x="337686" y="901600"/>
            <a:ext cx="10515600" cy="965701"/>
          </a:xfrm>
        </p:spPr>
        <p:txBody>
          <a:bodyPr>
            <a:normAutofit/>
          </a:bodyPr>
          <a:lstStyle/>
          <a:p>
            <a:pPr marL="0" indent="0">
              <a:buNone/>
            </a:pPr>
            <a:r>
              <a:rPr lang="en-US" altLang="zh-CN" sz="1800" dirty="0">
                <a:solidFill>
                  <a:srgbClr val="0000FF"/>
                </a:solidFill>
              </a:rPr>
              <a:t>data(</a:t>
            </a:r>
            <a:r>
              <a:rPr lang="en-US" altLang="zh-CN" sz="1800" dirty="0" err="1">
                <a:solidFill>
                  <a:srgbClr val="0000FF"/>
                </a:solidFill>
              </a:rPr>
              <a:t>mcycle</a:t>
            </a:r>
            <a:r>
              <a:rPr lang="en-US" altLang="zh-CN" sz="1800" dirty="0">
                <a:solidFill>
                  <a:srgbClr val="0000FF"/>
                </a:solidFill>
              </a:rPr>
              <a:t>, package = 'MASS</a:t>
            </a:r>
            <a:r>
              <a:rPr lang="en-US" altLang="zh-CN" sz="1800" dirty="0" smtClean="0">
                <a:solidFill>
                  <a:srgbClr val="0000FF"/>
                </a:solidFill>
              </a:rPr>
              <a:t>')</a:t>
            </a:r>
          </a:p>
          <a:p>
            <a:pPr marL="0" indent="0">
              <a:buNone/>
            </a:pPr>
            <a:r>
              <a:rPr lang="en-US" altLang="zh-CN" sz="1800" dirty="0" err="1" smtClean="0">
                <a:solidFill>
                  <a:srgbClr val="0000FF"/>
                </a:solidFill>
              </a:rPr>
              <a:t>ggplot</a:t>
            </a:r>
            <a:r>
              <a:rPr lang="en-US" altLang="zh-CN" sz="1800" dirty="0" smtClean="0">
                <a:solidFill>
                  <a:srgbClr val="0000FF"/>
                </a:solidFill>
              </a:rPr>
              <a:t>(</a:t>
            </a:r>
            <a:r>
              <a:rPr lang="en-US" altLang="zh-CN" sz="1800" dirty="0" err="1" smtClean="0">
                <a:solidFill>
                  <a:srgbClr val="0000FF"/>
                </a:solidFill>
              </a:rPr>
              <a:t>mcycle</a:t>
            </a:r>
            <a:r>
              <a:rPr lang="en-US" altLang="zh-CN" sz="1800" dirty="0">
                <a:solidFill>
                  <a:srgbClr val="0000FF"/>
                </a:solidFill>
              </a:rPr>
              <a:t>, </a:t>
            </a:r>
            <a:r>
              <a:rPr lang="en-US" altLang="zh-CN" sz="1800" dirty="0" err="1">
                <a:solidFill>
                  <a:srgbClr val="0000FF"/>
                </a:solidFill>
              </a:rPr>
              <a:t>aes</a:t>
            </a:r>
            <a:r>
              <a:rPr lang="en-US" altLang="zh-CN" sz="1800" dirty="0">
                <a:solidFill>
                  <a:srgbClr val="0000FF"/>
                </a:solidFill>
              </a:rPr>
              <a:t>(x = times, y = </a:t>
            </a:r>
            <a:r>
              <a:rPr lang="en-US" altLang="zh-CN" sz="1800" dirty="0" err="1">
                <a:solidFill>
                  <a:srgbClr val="0000FF"/>
                </a:solidFill>
              </a:rPr>
              <a:t>accel</a:t>
            </a:r>
            <a:r>
              <a:rPr lang="en-US" altLang="zh-CN" sz="1800" dirty="0">
                <a:solidFill>
                  <a:srgbClr val="0000FF"/>
                </a:solidFill>
              </a:rPr>
              <a:t>)) </a:t>
            </a:r>
            <a:r>
              <a:rPr lang="en-US" altLang="zh-CN" sz="1800" dirty="0" smtClean="0">
                <a:solidFill>
                  <a:srgbClr val="0000FF"/>
                </a:solidFill>
              </a:rPr>
              <a:t>+ </a:t>
            </a:r>
            <a:r>
              <a:rPr lang="en-US" altLang="zh-CN" sz="1800" dirty="0" err="1" smtClean="0">
                <a:solidFill>
                  <a:srgbClr val="0000FF"/>
                </a:solidFill>
              </a:rPr>
              <a:t>geom_point</a:t>
            </a:r>
            <a:r>
              <a:rPr lang="en-US" altLang="zh-CN" sz="1800" dirty="0" smtClean="0">
                <a:solidFill>
                  <a:srgbClr val="0000FF"/>
                </a:solidFill>
              </a:rPr>
              <a:t>() + </a:t>
            </a:r>
            <a:r>
              <a:rPr lang="en-US" altLang="zh-CN" sz="1800" dirty="0">
                <a:solidFill>
                  <a:srgbClr val="0000FF"/>
                </a:solidFill>
              </a:rPr>
              <a:t>labs(x = "</a:t>
            </a:r>
            <a:r>
              <a:rPr lang="en-US" altLang="zh-CN" sz="1800" dirty="0" err="1">
                <a:solidFill>
                  <a:srgbClr val="0000FF"/>
                </a:solidFill>
              </a:rPr>
              <a:t>Miliseconds</a:t>
            </a:r>
            <a:r>
              <a:rPr lang="en-US" altLang="zh-CN" sz="1800" dirty="0">
                <a:solidFill>
                  <a:srgbClr val="0000FF"/>
                </a:solidFill>
              </a:rPr>
              <a:t> post impact", y = "Acceleration (g</a:t>
            </a:r>
            <a:r>
              <a:rPr lang="en-US" altLang="zh-CN" sz="1800" dirty="0" smtClean="0">
                <a:solidFill>
                  <a:srgbClr val="0000FF"/>
                </a:solidFill>
              </a:rPr>
              <a:t>)", title </a:t>
            </a:r>
            <a:r>
              <a:rPr lang="en-US" altLang="zh-CN" sz="1800" dirty="0">
                <a:solidFill>
                  <a:srgbClr val="0000FF"/>
                </a:solidFill>
              </a:rPr>
              <a:t>= "Simulated Motorcycle Accident</a:t>
            </a:r>
            <a:r>
              <a:rPr lang="en-US" altLang="zh-CN" sz="1800" dirty="0" smtClean="0">
                <a:solidFill>
                  <a:srgbClr val="0000FF"/>
                </a:solidFill>
              </a:rPr>
              <a:t>", subtitle </a:t>
            </a:r>
            <a:r>
              <a:rPr lang="en-US" altLang="zh-CN" sz="1800" dirty="0">
                <a:solidFill>
                  <a:srgbClr val="0000FF"/>
                </a:solidFill>
              </a:rPr>
              <a:t>= "Measurements of head acceleration")</a:t>
            </a:r>
            <a:endParaRPr lang="zh-CN" altLang="en-US" sz="1800" dirty="0">
              <a:solidFill>
                <a:srgbClr val="0000FF"/>
              </a:solidFill>
            </a:endParaRPr>
          </a:p>
        </p:txBody>
      </p:sp>
      <p:pic>
        <p:nvPicPr>
          <p:cNvPr id="4" name="图片 3"/>
          <p:cNvPicPr>
            <a:picLocks noChangeAspect="1"/>
          </p:cNvPicPr>
          <p:nvPr/>
        </p:nvPicPr>
        <p:blipFill>
          <a:blip r:embed="rId2"/>
          <a:stretch>
            <a:fillRect/>
          </a:stretch>
        </p:blipFill>
        <p:spPr>
          <a:xfrm>
            <a:off x="3200932" y="2210635"/>
            <a:ext cx="6424331" cy="4564657"/>
          </a:xfrm>
          <a:prstGeom prst="rect">
            <a:avLst/>
          </a:prstGeom>
        </p:spPr>
      </p:pic>
    </p:spTree>
    <p:extLst>
      <p:ext uri="{BB962C8B-B14F-4D97-AF65-F5344CB8AC3E}">
        <p14:creationId xmlns:p14="http://schemas.microsoft.com/office/powerpoint/2010/main" val="125585627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528" y="220747"/>
            <a:ext cx="10515600" cy="433772"/>
          </a:xfrm>
        </p:spPr>
        <p:txBody>
          <a:bodyPr>
            <a:normAutofit fontScale="90000"/>
          </a:bodyPr>
          <a:lstStyle/>
          <a:p>
            <a:pPr algn="ctr"/>
            <a:r>
              <a:rPr lang="zh-CN" altLang="en-US" dirty="0" smtClean="0">
                <a:solidFill>
                  <a:srgbClr val="0000FF"/>
                </a:solidFill>
              </a:rPr>
              <a:t>非线性模型：广义可加模型</a:t>
            </a:r>
            <a:endParaRPr lang="zh-CN" altLang="en-US" dirty="0">
              <a:solidFill>
                <a:srgbClr val="0000FF"/>
              </a:solidFill>
            </a:endParaRPr>
          </a:p>
        </p:txBody>
      </p:sp>
      <p:pic>
        <p:nvPicPr>
          <p:cNvPr id="4" name="内容占位符 3"/>
          <p:cNvPicPr>
            <a:picLocks noGrp="1" noChangeAspect="1"/>
          </p:cNvPicPr>
          <p:nvPr>
            <p:ph idx="1"/>
          </p:nvPr>
        </p:nvPicPr>
        <p:blipFill>
          <a:blip r:embed="rId2"/>
          <a:stretch>
            <a:fillRect/>
          </a:stretch>
        </p:blipFill>
        <p:spPr>
          <a:xfrm>
            <a:off x="3076870" y="2492658"/>
            <a:ext cx="5990128" cy="4341402"/>
          </a:xfrm>
          <a:prstGeom prst="rect">
            <a:avLst/>
          </a:prstGeom>
        </p:spPr>
      </p:pic>
      <p:sp>
        <p:nvSpPr>
          <p:cNvPr id="5" name="矩形 4"/>
          <p:cNvSpPr/>
          <p:nvPr/>
        </p:nvSpPr>
        <p:spPr>
          <a:xfrm>
            <a:off x="340088" y="750286"/>
            <a:ext cx="10700089" cy="1384995"/>
          </a:xfrm>
          <a:prstGeom prst="rect">
            <a:avLst/>
          </a:prstGeom>
        </p:spPr>
        <p:txBody>
          <a:bodyPr wrap="square">
            <a:spAutoFit/>
          </a:bodyPr>
          <a:lstStyle/>
          <a:p>
            <a:r>
              <a:rPr lang="en-US" altLang="zh-CN" sz="2800" dirty="0" smtClean="0">
                <a:solidFill>
                  <a:srgbClr val="0000FF"/>
                </a:solidFill>
              </a:rPr>
              <a:t>bm21 </a:t>
            </a:r>
            <a:r>
              <a:rPr lang="en-US" altLang="zh-CN" sz="2800" dirty="0">
                <a:solidFill>
                  <a:srgbClr val="0000FF"/>
                </a:solidFill>
              </a:rPr>
              <a:t>&lt;- </a:t>
            </a:r>
            <a:r>
              <a:rPr lang="en-US" altLang="zh-CN" sz="2800" dirty="0" err="1">
                <a:solidFill>
                  <a:srgbClr val="0000FF"/>
                </a:solidFill>
              </a:rPr>
              <a:t>brm</a:t>
            </a:r>
            <a:r>
              <a:rPr lang="en-US" altLang="zh-CN" sz="2800" dirty="0">
                <a:solidFill>
                  <a:srgbClr val="0000FF"/>
                </a:solidFill>
              </a:rPr>
              <a:t>(bf(</a:t>
            </a:r>
            <a:r>
              <a:rPr lang="en-US" altLang="zh-CN" sz="2800" dirty="0" err="1">
                <a:solidFill>
                  <a:srgbClr val="0000FF"/>
                </a:solidFill>
              </a:rPr>
              <a:t>accel</a:t>
            </a:r>
            <a:r>
              <a:rPr lang="en-US" altLang="zh-CN" sz="2800" dirty="0">
                <a:solidFill>
                  <a:srgbClr val="0000FF"/>
                </a:solidFill>
              </a:rPr>
              <a:t> ~ </a:t>
            </a:r>
            <a:r>
              <a:rPr lang="en-US" altLang="zh-CN" sz="2800" b="1" dirty="0">
                <a:solidFill>
                  <a:srgbClr val="FF0000"/>
                </a:solidFill>
              </a:rPr>
              <a:t>s</a:t>
            </a:r>
            <a:r>
              <a:rPr lang="en-US" altLang="zh-CN" sz="2800" b="1" dirty="0">
                <a:solidFill>
                  <a:srgbClr val="0000FF"/>
                </a:solidFill>
              </a:rPr>
              <a:t>(times</a:t>
            </a:r>
            <a:r>
              <a:rPr lang="en-US" altLang="zh-CN" sz="2800" b="1" dirty="0" smtClean="0">
                <a:solidFill>
                  <a:srgbClr val="0000FF"/>
                </a:solidFill>
              </a:rPr>
              <a:t>))</a:t>
            </a:r>
            <a:r>
              <a:rPr lang="en-US" altLang="zh-CN" sz="2800" dirty="0" smtClean="0">
                <a:solidFill>
                  <a:srgbClr val="0000FF"/>
                </a:solidFill>
              </a:rPr>
              <a:t>, data </a:t>
            </a:r>
            <a:r>
              <a:rPr lang="en-US" altLang="zh-CN" sz="2800" dirty="0">
                <a:solidFill>
                  <a:srgbClr val="0000FF"/>
                </a:solidFill>
              </a:rPr>
              <a:t>= </a:t>
            </a:r>
            <a:r>
              <a:rPr lang="en-US" altLang="zh-CN" sz="2800" dirty="0" err="1">
                <a:solidFill>
                  <a:srgbClr val="0000FF"/>
                </a:solidFill>
              </a:rPr>
              <a:t>mcycle</a:t>
            </a:r>
            <a:r>
              <a:rPr lang="en-US" altLang="zh-CN" sz="2800" dirty="0">
                <a:solidFill>
                  <a:srgbClr val="0000FF"/>
                </a:solidFill>
              </a:rPr>
              <a:t>, cores = 4, seed = 17,</a:t>
            </a:r>
          </a:p>
          <a:p>
            <a:r>
              <a:rPr lang="en-US" altLang="zh-CN" sz="2800" dirty="0">
                <a:solidFill>
                  <a:srgbClr val="0000FF"/>
                </a:solidFill>
              </a:rPr>
              <a:t>          family=</a:t>
            </a:r>
            <a:r>
              <a:rPr lang="en-US" altLang="zh-CN" sz="2800" dirty="0" err="1">
                <a:solidFill>
                  <a:srgbClr val="0000FF"/>
                </a:solidFill>
              </a:rPr>
              <a:t>gaussian</a:t>
            </a:r>
            <a:r>
              <a:rPr lang="en-US" altLang="zh-CN" sz="2800" dirty="0" smtClean="0">
                <a:solidFill>
                  <a:srgbClr val="0000FF"/>
                </a:solidFill>
              </a:rPr>
              <a:t>, </a:t>
            </a:r>
            <a:r>
              <a:rPr lang="en-US" altLang="zh-CN" sz="2800" dirty="0" err="1">
                <a:solidFill>
                  <a:srgbClr val="0000FF"/>
                </a:solidFill>
              </a:rPr>
              <a:t>iter</a:t>
            </a:r>
            <a:r>
              <a:rPr lang="en-US" altLang="zh-CN" sz="2800" dirty="0">
                <a:solidFill>
                  <a:srgbClr val="0000FF"/>
                </a:solidFill>
              </a:rPr>
              <a:t> = 4000, warmup = 1000, </a:t>
            </a:r>
          </a:p>
          <a:p>
            <a:r>
              <a:rPr lang="en-US" altLang="zh-CN" sz="2800" dirty="0">
                <a:solidFill>
                  <a:srgbClr val="0000FF"/>
                </a:solidFill>
              </a:rPr>
              <a:t>          control = list(</a:t>
            </a:r>
            <a:r>
              <a:rPr lang="en-US" altLang="zh-CN" sz="2800" dirty="0" err="1">
                <a:solidFill>
                  <a:srgbClr val="0000FF"/>
                </a:solidFill>
              </a:rPr>
              <a:t>adapt_delta</a:t>
            </a:r>
            <a:r>
              <a:rPr lang="en-US" altLang="zh-CN" sz="2800" dirty="0">
                <a:solidFill>
                  <a:srgbClr val="0000FF"/>
                </a:solidFill>
              </a:rPr>
              <a:t> = 0.99))</a:t>
            </a:r>
          </a:p>
        </p:txBody>
      </p:sp>
      <p:sp>
        <p:nvSpPr>
          <p:cNvPr id="6" name="矩形 5"/>
          <p:cNvSpPr/>
          <p:nvPr/>
        </p:nvSpPr>
        <p:spPr>
          <a:xfrm>
            <a:off x="340088" y="1969438"/>
            <a:ext cx="8276881" cy="523220"/>
          </a:xfrm>
          <a:prstGeom prst="rect">
            <a:avLst/>
          </a:prstGeom>
        </p:spPr>
        <p:txBody>
          <a:bodyPr wrap="none">
            <a:spAutoFit/>
          </a:bodyPr>
          <a:lstStyle/>
          <a:p>
            <a:r>
              <a:rPr lang="en-US" altLang="zh-CN" sz="2800" dirty="0" smtClean="0">
                <a:solidFill>
                  <a:srgbClr val="0000FF"/>
                </a:solidFill>
              </a:rPr>
              <a:t>plot(</a:t>
            </a:r>
            <a:r>
              <a:rPr lang="en-US" altLang="zh-CN" sz="2800" dirty="0" err="1" smtClean="0">
                <a:solidFill>
                  <a:srgbClr val="0000FF"/>
                </a:solidFill>
              </a:rPr>
              <a:t>marginal_effects</a:t>
            </a:r>
            <a:r>
              <a:rPr lang="en-US" altLang="zh-CN" sz="2800" dirty="0" smtClean="0">
                <a:solidFill>
                  <a:srgbClr val="0000FF"/>
                </a:solidFill>
              </a:rPr>
              <a:t>(bm21,resolution </a:t>
            </a:r>
            <a:r>
              <a:rPr lang="en-US" altLang="zh-CN" sz="2800" dirty="0">
                <a:solidFill>
                  <a:srgbClr val="0000FF"/>
                </a:solidFill>
              </a:rPr>
              <a:t>= 100),points=T)</a:t>
            </a:r>
            <a:endParaRPr lang="zh-CN" altLang="en-US" sz="2800" dirty="0">
              <a:solidFill>
                <a:srgbClr val="0000FF"/>
              </a:solidFill>
            </a:endParaRPr>
          </a:p>
        </p:txBody>
      </p:sp>
    </p:spTree>
    <p:extLst>
      <p:ext uri="{BB962C8B-B14F-4D97-AF65-F5344CB8AC3E}">
        <p14:creationId xmlns:p14="http://schemas.microsoft.com/office/powerpoint/2010/main" val="14716841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745"/>
            <a:ext cx="10515600" cy="1325563"/>
          </a:xfrm>
        </p:spPr>
        <p:txBody>
          <a:bodyPr/>
          <a:lstStyle/>
          <a:p>
            <a:pPr algn="ctr"/>
            <a:r>
              <a:rPr lang="zh-CN" altLang="en-US" dirty="0"/>
              <a:t>广义可加混合模型 </a:t>
            </a:r>
            <a:r>
              <a:rPr lang="en-US" altLang="zh-CN" dirty="0" smtClean="0"/>
              <a:t/>
            </a:r>
            <a:br>
              <a:rPr lang="en-US" altLang="zh-CN" dirty="0" smtClean="0"/>
            </a:br>
            <a:r>
              <a:rPr lang="en-US" altLang="zh-CN" dirty="0" smtClean="0"/>
              <a:t>generalized </a:t>
            </a:r>
            <a:r>
              <a:rPr lang="en-US" altLang="zh-CN" dirty="0"/>
              <a:t>additive mixed effect model </a:t>
            </a:r>
            <a:endParaRPr lang="zh-CN" altLang="en-US" dirty="0"/>
          </a:p>
        </p:txBody>
      </p:sp>
      <p:sp>
        <p:nvSpPr>
          <p:cNvPr id="3" name="内容占位符 2"/>
          <p:cNvSpPr>
            <a:spLocks noGrp="1"/>
          </p:cNvSpPr>
          <p:nvPr>
            <p:ph idx="1"/>
          </p:nvPr>
        </p:nvSpPr>
        <p:spPr>
          <a:xfrm>
            <a:off x="356135" y="1748441"/>
            <a:ext cx="11835865" cy="4351338"/>
          </a:xfrm>
        </p:spPr>
        <p:txBody>
          <a:bodyPr>
            <a:normAutofit/>
          </a:bodyPr>
          <a:lstStyle/>
          <a:p>
            <a:pPr marL="0" indent="0">
              <a:buNone/>
            </a:pPr>
            <a:r>
              <a:rPr lang="en-US" altLang="zh-CN" sz="2000" dirty="0" smtClean="0">
                <a:solidFill>
                  <a:srgbClr val="0000FF"/>
                </a:solidFill>
              </a:rPr>
              <a:t>###</a:t>
            </a:r>
            <a:r>
              <a:rPr lang="en-US" altLang="zh-CN" sz="2000" dirty="0" smtClean="0">
                <a:solidFill>
                  <a:srgbClr val="FF0000"/>
                </a:solidFill>
              </a:rPr>
              <a:t>bf</a:t>
            </a:r>
            <a:r>
              <a:rPr lang="zh-CN" altLang="en-US" sz="2000" dirty="0" smtClean="0">
                <a:solidFill>
                  <a:srgbClr val="FF0000"/>
                </a:solidFill>
              </a:rPr>
              <a:t>功能</a:t>
            </a:r>
            <a:r>
              <a:rPr lang="zh-CN" altLang="en-US" sz="2000" dirty="0" smtClean="0">
                <a:solidFill>
                  <a:srgbClr val="0000FF"/>
                </a:solidFill>
              </a:rPr>
              <a:t>，可同时设置</a:t>
            </a:r>
            <a:r>
              <a:rPr lang="en-US" altLang="zh-CN" sz="2000" dirty="0" smtClean="0">
                <a:solidFill>
                  <a:srgbClr val="0000FF"/>
                </a:solidFill>
              </a:rPr>
              <a:t>y</a:t>
            </a:r>
            <a:r>
              <a:rPr lang="zh-CN" altLang="en-US" sz="2000" dirty="0" smtClean="0">
                <a:solidFill>
                  <a:srgbClr val="0000FF"/>
                </a:solidFill>
              </a:rPr>
              <a:t>的残差随自变量的变化，即可处理方差异质问题</a:t>
            </a:r>
            <a:endParaRPr lang="en-US" altLang="zh-CN" sz="2000" dirty="0" smtClean="0">
              <a:solidFill>
                <a:srgbClr val="0000FF"/>
              </a:solidFill>
            </a:endParaRPr>
          </a:p>
          <a:p>
            <a:pPr marL="0" indent="0">
              <a:buNone/>
            </a:pPr>
            <a:r>
              <a:rPr lang="en-US" altLang="zh-CN" sz="2000" dirty="0" smtClean="0">
                <a:solidFill>
                  <a:srgbClr val="0000FF"/>
                </a:solidFill>
              </a:rPr>
              <a:t>bm22 </a:t>
            </a:r>
            <a:r>
              <a:rPr lang="en-US" altLang="zh-CN" sz="2000" dirty="0">
                <a:solidFill>
                  <a:srgbClr val="0000FF"/>
                </a:solidFill>
              </a:rPr>
              <a:t>&lt;- </a:t>
            </a:r>
            <a:r>
              <a:rPr lang="en-US" altLang="zh-CN" sz="2000" dirty="0" err="1" smtClean="0">
                <a:solidFill>
                  <a:srgbClr val="0000FF"/>
                </a:solidFill>
              </a:rPr>
              <a:t>brm</a:t>
            </a:r>
            <a:r>
              <a:rPr lang="en-US" altLang="zh-CN" sz="2000" dirty="0" smtClean="0">
                <a:solidFill>
                  <a:srgbClr val="0000FF"/>
                </a:solidFill>
              </a:rPr>
              <a:t>(</a:t>
            </a:r>
            <a:r>
              <a:rPr lang="en-US" altLang="zh-CN" sz="2000" dirty="0" smtClean="0">
                <a:solidFill>
                  <a:srgbClr val="FF0000"/>
                </a:solidFill>
              </a:rPr>
              <a:t>bf</a:t>
            </a:r>
            <a:r>
              <a:rPr lang="en-US" altLang="zh-CN" sz="2000" dirty="0" smtClean="0">
                <a:solidFill>
                  <a:srgbClr val="0000FF"/>
                </a:solidFill>
              </a:rPr>
              <a:t>(y </a:t>
            </a:r>
            <a:r>
              <a:rPr lang="en-US" altLang="zh-CN" sz="2000" dirty="0">
                <a:solidFill>
                  <a:srgbClr val="0000FF"/>
                </a:solidFill>
              </a:rPr>
              <a:t>~ s(x1) + s(x2) + (1|fac), </a:t>
            </a:r>
            <a:r>
              <a:rPr lang="en-US" altLang="zh-CN" sz="2000" dirty="0">
                <a:solidFill>
                  <a:srgbClr val="FF0000"/>
                </a:solidFill>
              </a:rPr>
              <a:t>sigma ~ s(x0) </a:t>
            </a:r>
            <a:r>
              <a:rPr lang="en-US" altLang="zh-CN" sz="2000" dirty="0">
                <a:solidFill>
                  <a:srgbClr val="0000FF"/>
                </a:solidFill>
              </a:rPr>
              <a:t>+ </a:t>
            </a:r>
            <a:r>
              <a:rPr lang="en-US" altLang="zh-CN" sz="2000" dirty="0">
                <a:solidFill>
                  <a:srgbClr val="FF0000"/>
                </a:solidFill>
              </a:rPr>
              <a:t>(1|fac</a:t>
            </a:r>
            <a:r>
              <a:rPr lang="en-US" altLang="zh-CN" sz="2000" dirty="0" smtClean="0">
                <a:solidFill>
                  <a:srgbClr val="FF0000"/>
                </a:solidFill>
              </a:rPr>
              <a:t>)</a:t>
            </a:r>
            <a:r>
              <a:rPr lang="en-US" altLang="zh-CN" sz="2000" dirty="0" smtClean="0">
                <a:solidFill>
                  <a:srgbClr val="0000FF"/>
                </a:solidFill>
              </a:rPr>
              <a:t>), data </a:t>
            </a:r>
            <a:r>
              <a:rPr lang="en-US" altLang="zh-CN" sz="2000" dirty="0">
                <a:solidFill>
                  <a:srgbClr val="0000FF"/>
                </a:solidFill>
              </a:rPr>
              <a:t>= </a:t>
            </a:r>
            <a:r>
              <a:rPr lang="en-US" altLang="zh-CN" sz="2000" dirty="0" err="1">
                <a:solidFill>
                  <a:srgbClr val="0000FF"/>
                </a:solidFill>
              </a:rPr>
              <a:t>dat_smooth</a:t>
            </a:r>
            <a:r>
              <a:rPr lang="en-US" altLang="zh-CN" sz="2000" dirty="0">
                <a:solidFill>
                  <a:srgbClr val="0000FF"/>
                </a:solidFill>
              </a:rPr>
              <a:t>, </a:t>
            </a:r>
            <a:endParaRPr lang="en-US" altLang="zh-CN" sz="2000" dirty="0" smtClean="0">
              <a:solidFill>
                <a:srgbClr val="0000FF"/>
              </a:solidFill>
            </a:endParaRPr>
          </a:p>
          <a:p>
            <a:pPr marL="0" indent="0">
              <a:buNone/>
            </a:pPr>
            <a:r>
              <a:rPr lang="en-US" altLang="zh-CN" sz="2000" dirty="0" smtClean="0">
                <a:solidFill>
                  <a:srgbClr val="0000FF"/>
                </a:solidFill>
              </a:rPr>
              <a:t>family </a:t>
            </a:r>
            <a:r>
              <a:rPr lang="en-US" altLang="zh-CN" sz="2000" dirty="0">
                <a:solidFill>
                  <a:srgbClr val="0000FF"/>
                </a:solidFill>
              </a:rPr>
              <a:t>= </a:t>
            </a:r>
            <a:r>
              <a:rPr lang="en-US" altLang="zh-CN" sz="2000" dirty="0" err="1">
                <a:solidFill>
                  <a:srgbClr val="0000FF"/>
                </a:solidFill>
              </a:rPr>
              <a:t>gaussian</a:t>
            </a:r>
            <a:r>
              <a:rPr lang="en-US" altLang="zh-CN" sz="2000" dirty="0" smtClean="0">
                <a:solidFill>
                  <a:srgbClr val="0000FF"/>
                </a:solidFill>
              </a:rPr>
              <a:t>(), </a:t>
            </a:r>
            <a:r>
              <a:rPr lang="en-US" altLang="zh-CN" sz="2000" dirty="0">
                <a:solidFill>
                  <a:srgbClr val="0000FF"/>
                </a:solidFill>
              </a:rPr>
              <a:t>chains = 2, control = list(</a:t>
            </a:r>
            <a:r>
              <a:rPr lang="en-US" altLang="zh-CN" sz="2000" dirty="0" err="1">
                <a:solidFill>
                  <a:srgbClr val="0000FF"/>
                </a:solidFill>
              </a:rPr>
              <a:t>adapt_delta</a:t>
            </a:r>
            <a:r>
              <a:rPr lang="en-US" altLang="zh-CN" sz="2000" dirty="0">
                <a:solidFill>
                  <a:srgbClr val="0000FF"/>
                </a:solidFill>
              </a:rPr>
              <a:t> = 0.95</a:t>
            </a:r>
            <a:r>
              <a:rPr lang="en-US" altLang="zh-CN" sz="2000" dirty="0" smtClean="0">
                <a:solidFill>
                  <a:srgbClr val="0000FF"/>
                </a:solidFill>
              </a:rPr>
              <a:t>))</a:t>
            </a:r>
            <a:endParaRPr lang="en-US" altLang="zh-CN" sz="2000" dirty="0">
              <a:solidFill>
                <a:srgbClr val="0000FF"/>
              </a:solidFill>
            </a:endParaRPr>
          </a:p>
          <a:p>
            <a:pPr marL="0" indent="0">
              <a:buNone/>
            </a:pPr>
            <a:r>
              <a:rPr lang="en-US" altLang="zh-CN" sz="2000" dirty="0" smtClean="0">
                <a:solidFill>
                  <a:srgbClr val="0000FF"/>
                </a:solidFill>
              </a:rPr>
              <a:t>plot(</a:t>
            </a:r>
            <a:r>
              <a:rPr lang="en-US" altLang="zh-CN" sz="2000" dirty="0" err="1" smtClean="0">
                <a:solidFill>
                  <a:srgbClr val="0000FF"/>
                </a:solidFill>
              </a:rPr>
              <a:t>marginal_effects</a:t>
            </a:r>
            <a:r>
              <a:rPr lang="en-US" altLang="zh-CN" sz="2000" dirty="0" smtClean="0">
                <a:solidFill>
                  <a:srgbClr val="0000FF"/>
                </a:solidFill>
              </a:rPr>
              <a:t>(bm22,resolution </a:t>
            </a:r>
            <a:r>
              <a:rPr lang="en-US" altLang="zh-CN" sz="2000" dirty="0">
                <a:solidFill>
                  <a:srgbClr val="0000FF"/>
                </a:solidFill>
              </a:rPr>
              <a:t>= 500),points=T)</a:t>
            </a:r>
            <a:endParaRPr lang="zh-CN" altLang="en-US" sz="2000" dirty="0">
              <a:solidFill>
                <a:srgbClr val="0000FF"/>
              </a:solidFill>
            </a:endParaRPr>
          </a:p>
        </p:txBody>
      </p:sp>
      <p:pic>
        <p:nvPicPr>
          <p:cNvPr id="4" name="图片 3"/>
          <p:cNvPicPr>
            <a:picLocks noChangeAspect="1"/>
          </p:cNvPicPr>
          <p:nvPr/>
        </p:nvPicPr>
        <p:blipFill>
          <a:blip r:embed="rId2"/>
          <a:stretch>
            <a:fillRect/>
          </a:stretch>
        </p:blipFill>
        <p:spPr>
          <a:xfrm>
            <a:off x="154005" y="3644977"/>
            <a:ext cx="3638349" cy="2656433"/>
          </a:xfrm>
          <a:prstGeom prst="rect">
            <a:avLst/>
          </a:prstGeom>
        </p:spPr>
      </p:pic>
      <p:pic>
        <p:nvPicPr>
          <p:cNvPr id="5" name="图片 4"/>
          <p:cNvPicPr>
            <a:picLocks noChangeAspect="1"/>
          </p:cNvPicPr>
          <p:nvPr/>
        </p:nvPicPr>
        <p:blipFill>
          <a:blip r:embed="rId3"/>
          <a:stretch>
            <a:fillRect/>
          </a:stretch>
        </p:blipFill>
        <p:spPr>
          <a:xfrm>
            <a:off x="4082449" y="3645084"/>
            <a:ext cx="3646371" cy="2656326"/>
          </a:xfrm>
          <a:prstGeom prst="rect">
            <a:avLst/>
          </a:prstGeom>
        </p:spPr>
      </p:pic>
      <p:pic>
        <p:nvPicPr>
          <p:cNvPr id="6" name="图片 5"/>
          <p:cNvPicPr>
            <a:picLocks noChangeAspect="1"/>
          </p:cNvPicPr>
          <p:nvPr/>
        </p:nvPicPr>
        <p:blipFill>
          <a:blip r:embed="rId4"/>
          <a:stretch>
            <a:fillRect/>
          </a:stretch>
        </p:blipFill>
        <p:spPr>
          <a:xfrm>
            <a:off x="7855287" y="3644977"/>
            <a:ext cx="3669895" cy="2656432"/>
          </a:xfrm>
          <a:prstGeom prst="rect">
            <a:avLst/>
          </a:prstGeom>
        </p:spPr>
      </p:pic>
    </p:spTree>
    <p:extLst>
      <p:ext uri="{BB962C8B-B14F-4D97-AF65-F5344CB8AC3E}">
        <p14:creationId xmlns:p14="http://schemas.microsoft.com/office/powerpoint/2010/main" val="13520586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err="1" smtClean="0"/>
              <a:t>glmm</a:t>
            </a:r>
            <a:r>
              <a:rPr lang="en-US" altLang="zh-CN" dirty="0" smtClean="0"/>
              <a:t>+</a:t>
            </a:r>
            <a:r>
              <a:rPr lang="zh-CN" altLang="en-US" dirty="0" smtClean="0"/>
              <a:t>线性</a:t>
            </a:r>
            <a:r>
              <a:rPr lang="en-US" altLang="zh-CN" dirty="0" smtClean="0"/>
              <a:t>+</a:t>
            </a:r>
            <a:r>
              <a:rPr lang="zh-CN" altLang="en-US" dirty="0" smtClean="0"/>
              <a:t>非线性</a:t>
            </a:r>
            <a:r>
              <a:rPr lang="en-US" altLang="zh-CN" dirty="0" smtClean="0"/>
              <a:t>+</a:t>
            </a:r>
            <a:r>
              <a:rPr lang="zh-CN" altLang="en-US" dirty="0" smtClean="0"/>
              <a:t>系统发育</a:t>
            </a:r>
            <a:endParaRPr lang="zh-CN" altLang="en-US" dirty="0"/>
          </a:p>
        </p:txBody>
      </p:sp>
      <p:sp>
        <p:nvSpPr>
          <p:cNvPr id="4" name="矩形 3"/>
          <p:cNvSpPr/>
          <p:nvPr/>
        </p:nvSpPr>
        <p:spPr>
          <a:xfrm>
            <a:off x="1710046" y="2238876"/>
            <a:ext cx="9286503" cy="1754326"/>
          </a:xfrm>
          <a:prstGeom prst="rect">
            <a:avLst/>
          </a:prstGeom>
        </p:spPr>
        <p:txBody>
          <a:bodyPr wrap="square">
            <a:spAutoFit/>
          </a:bodyPr>
          <a:lstStyle/>
          <a:p>
            <a:r>
              <a:rPr lang="zh-CN" altLang="en-US" dirty="0" smtClean="0">
                <a:solidFill>
                  <a:srgbClr val="0000FF"/>
                </a:solidFill>
              </a:rPr>
              <a:t>model &lt;- brm(ordinal_scale ~ mutation + sex + </a:t>
            </a:r>
            <a:r>
              <a:rPr lang="zh-CN" altLang="en-US" dirty="0" smtClean="0">
                <a:solidFill>
                  <a:srgbClr val="FF0000"/>
                </a:solidFill>
              </a:rPr>
              <a:t>s(age1, k = 30) </a:t>
            </a:r>
            <a:r>
              <a:rPr lang="zh-CN" altLang="en-US" dirty="0" smtClean="0">
                <a:solidFill>
                  <a:srgbClr val="0000FF"/>
                </a:solidFill>
              </a:rPr>
              <a:t>+ </a:t>
            </a:r>
            <a:r>
              <a:rPr lang="zh-CN" altLang="en-US" dirty="0" smtClean="0">
                <a:solidFill>
                  <a:srgbClr val="FF0000"/>
                </a:solidFill>
              </a:rPr>
              <a:t>s(dayssincefirstrecord, k = 30) </a:t>
            </a:r>
          </a:p>
          <a:p>
            <a:r>
              <a:rPr lang="zh-CN" altLang="en-US" dirty="0" smtClean="0">
                <a:solidFill>
                  <a:srgbClr val="0000FF"/>
                </a:solidFill>
              </a:rPr>
              <a:t>             + (1|cluster) + (1|</a:t>
            </a:r>
            <a:r>
              <a:rPr lang="zh-CN" altLang="en-US" dirty="0" smtClean="0">
                <a:solidFill>
                  <a:srgbClr val="FF0000"/>
                </a:solidFill>
              </a:rPr>
              <a:t>gr(cog_tree_identifier, cov = A)</a:t>
            </a:r>
            <a:r>
              <a:rPr lang="zh-CN" altLang="en-US" dirty="0" smtClean="0">
                <a:solidFill>
                  <a:srgbClr val="0000FF"/>
                </a:solidFill>
              </a:rPr>
              <a:t>), </a:t>
            </a:r>
            <a:endParaRPr lang="en-US" altLang="zh-CN" dirty="0" smtClean="0">
              <a:solidFill>
                <a:srgbClr val="0000FF"/>
              </a:solidFill>
            </a:endParaRPr>
          </a:p>
          <a:p>
            <a:r>
              <a:rPr lang="en-US" altLang="zh-CN" dirty="0">
                <a:solidFill>
                  <a:srgbClr val="0000FF"/>
                </a:solidFill>
              </a:rPr>
              <a:t> </a:t>
            </a:r>
            <a:r>
              <a:rPr lang="en-US" altLang="zh-CN" dirty="0" smtClean="0">
                <a:solidFill>
                  <a:srgbClr val="0000FF"/>
                </a:solidFill>
              </a:rPr>
              <a:t>             </a:t>
            </a:r>
            <a:r>
              <a:rPr lang="zh-CN" altLang="en-US" dirty="0" smtClean="0">
                <a:solidFill>
                  <a:srgbClr val="0000FF"/>
                </a:solidFill>
              </a:rPr>
              <a:t>family = </a:t>
            </a:r>
            <a:r>
              <a:rPr lang="zh-CN" altLang="en-US" dirty="0" smtClean="0">
                <a:solidFill>
                  <a:srgbClr val="FF0000"/>
                </a:solidFill>
              </a:rPr>
              <a:t>cumulative</a:t>
            </a:r>
            <a:r>
              <a:rPr lang="zh-CN" altLang="en-US" dirty="0" smtClean="0">
                <a:solidFill>
                  <a:srgbClr val="0000FF"/>
                </a:solidFill>
              </a:rPr>
              <a:t>(link = logit), </a:t>
            </a:r>
          </a:p>
          <a:p>
            <a:r>
              <a:rPr lang="zh-CN" altLang="en-US" dirty="0" smtClean="0">
                <a:solidFill>
                  <a:srgbClr val="0000FF"/>
                </a:solidFill>
              </a:rPr>
              <a:t>             data = data, data2 = list(</a:t>
            </a:r>
            <a:r>
              <a:rPr lang="zh-CN" altLang="en-US" dirty="0" smtClean="0">
                <a:solidFill>
                  <a:srgbClr val="FF0000"/>
                </a:solidFill>
              </a:rPr>
              <a:t>A = A</a:t>
            </a:r>
            <a:r>
              <a:rPr lang="zh-CN" altLang="en-US" dirty="0" smtClean="0">
                <a:solidFill>
                  <a:srgbClr val="0000FF"/>
                </a:solidFill>
              </a:rPr>
              <a:t>), iter = 4000, warmup =    1500, </a:t>
            </a:r>
            <a:endParaRPr lang="en-US" altLang="zh-CN" dirty="0" smtClean="0">
              <a:solidFill>
                <a:srgbClr val="0000FF"/>
              </a:solidFill>
            </a:endParaRPr>
          </a:p>
          <a:p>
            <a:r>
              <a:rPr lang="zh-CN" altLang="en-US" dirty="0" smtClean="0">
                <a:solidFill>
                  <a:srgbClr val="0000FF"/>
                </a:solidFill>
              </a:rPr>
              <a:t>             control = list(adapt_delta = </a:t>
            </a:r>
            <a:r>
              <a:rPr lang="zh-CN" altLang="en-US" dirty="0" smtClean="0">
                <a:solidFill>
                  <a:srgbClr val="FF0000"/>
                </a:solidFill>
              </a:rPr>
              <a:t>0.99999</a:t>
            </a:r>
            <a:r>
              <a:rPr lang="zh-CN" altLang="en-US" dirty="0" smtClean="0">
                <a:solidFill>
                  <a:srgbClr val="0000FF"/>
                </a:solidFill>
              </a:rPr>
              <a:t>), </a:t>
            </a:r>
          </a:p>
          <a:p>
            <a:r>
              <a:rPr lang="zh-CN" altLang="en-US" dirty="0" smtClean="0">
                <a:solidFill>
                  <a:srgbClr val="0000FF"/>
                </a:solidFill>
              </a:rPr>
              <a:t>             chains = 4, prior = bprior, </a:t>
            </a:r>
            <a:r>
              <a:rPr lang="zh-CN" altLang="en-US" dirty="0" smtClean="0">
                <a:solidFill>
                  <a:srgbClr val="FF0000"/>
                </a:solidFill>
              </a:rPr>
              <a:t>refresh = 5</a:t>
            </a:r>
            <a:r>
              <a:rPr lang="zh-CN" altLang="en-US" dirty="0" smtClean="0">
                <a:solidFill>
                  <a:srgbClr val="0000FF"/>
                </a:solidFill>
              </a:rPr>
              <a:t>)</a:t>
            </a:r>
            <a:endParaRPr lang="zh-CN" altLang="en-US" dirty="0">
              <a:solidFill>
                <a:srgbClr val="0000FF"/>
              </a:solidFill>
            </a:endParaRPr>
          </a:p>
        </p:txBody>
      </p:sp>
      <p:sp>
        <p:nvSpPr>
          <p:cNvPr id="5" name="矩形 4"/>
          <p:cNvSpPr/>
          <p:nvPr/>
        </p:nvSpPr>
        <p:spPr>
          <a:xfrm>
            <a:off x="3720935" y="4735263"/>
            <a:ext cx="8031679" cy="923330"/>
          </a:xfrm>
          <a:prstGeom prst="rect">
            <a:avLst/>
          </a:prstGeom>
        </p:spPr>
        <p:txBody>
          <a:bodyPr wrap="square">
            <a:spAutoFit/>
          </a:bodyPr>
          <a:lstStyle/>
          <a:p>
            <a:pPr marL="457200" indent="-457200" algn="just">
              <a:spcAft>
                <a:spcPts val="0"/>
              </a:spcAft>
            </a:pPr>
            <a:r>
              <a:rPr lang="en-US" altLang="zh-CN" kern="100" dirty="0" smtClean="0">
                <a:solidFill>
                  <a:srgbClr val="0000FF"/>
                </a:solidFill>
                <a:latin typeface="等线" panose="02010600030101010101" pitchFamily="2" charset="-122"/>
                <a:cs typeface="Times New Roman" panose="02020603050405020304" pitchFamily="18" charset="0"/>
              </a:rPr>
              <a:t>Thomson</a:t>
            </a:r>
            <a:r>
              <a:rPr lang="en-US" altLang="zh-CN" kern="100" dirty="0">
                <a:solidFill>
                  <a:srgbClr val="0000FF"/>
                </a:solidFill>
                <a:latin typeface="等线" panose="02010600030101010101" pitchFamily="2" charset="-122"/>
                <a:cs typeface="Times New Roman" panose="02020603050405020304" pitchFamily="18" charset="0"/>
              </a:rPr>
              <a:t>, E. C.</a:t>
            </a:r>
            <a:r>
              <a:rPr lang="en-US" altLang="zh-CN" i="1" kern="100" dirty="0">
                <a:solidFill>
                  <a:srgbClr val="0000FF"/>
                </a:solidFill>
                <a:latin typeface="等线" panose="02010600030101010101" pitchFamily="2" charset="-122"/>
                <a:cs typeface="Times New Roman" panose="02020603050405020304" pitchFamily="18" charset="0"/>
              </a:rPr>
              <a:t> et al.</a:t>
            </a:r>
            <a:r>
              <a:rPr lang="en-US" altLang="zh-CN" kern="100" dirty="0">
                <a:solidFill>
                  <a:srgbClr val="0000FF"/>
                </a:solidFill>
                <a:latin typeface="等线" panose="02010600030101010101" pitchFamily="2" charset="-122"/>
                <a:cs typeface="Times New Roman" panose="02020603050405020304" pitchFamily="18" charset="0"/>
              </a:rPr>
              <a:t> Circulating SARS-CoV-2 spike N439K variants maintain fitness while evading antibody-mediated immunity. </a:t>
            </a:r>
            <a:r>
              <a:rPr lang="en-US" altLang="zh-CN" b="1" i="1" kern="100" dirty="0">
                <a:solidFill>
                  <a:srgbClr val="0000FF"/>
                </a:solidFill>
                <a:latin typeface="等线" panose="02010600030101010101" pitchFamily="2" charset="-122"/>
                <a:cs typeface="Times New Roman" panose="02020603050405020304" pitchFamily="18" charset="0"/>
              </a:rPr>
              <a:t>Cell</a:t>
            </a:r>
            <a:r>
              <a:rPr lang="en-US" altLang="zh-CN" kern="100" dirty="0">
                <a:solidFill>
                  <a:srgbClr val="0000FF"/>
                </a:solidFill>
                <a:latin typeface="等线" panose="02010600030101010101" pitchFamily="2" charset="-122"/>
                <a:cs typeface="Times New Roman" panose="02020603050405020304" pitchFamily="18" charset="0"/>
              </a:rPr>
              <a:t> </a:t>
            </a:r>
            <a:r>
              <a:rPr lang="en-US" altLang="zh-CN" b="1" kern="100" dirty="0">
                <a:solidFill>
                  <a:srgbClr val="0000FF"/>
                </a:solidFill>
                <a:latin typeface="等线" panose="02010600030101010101" pitchFamily="2" charset="-122"/>
                <a:cs typeface="Times New Roman" panose="02020603050405020304" pitchFamily="18" charset="0"/>
              </a:rPr>
              <a:t>184</a:t>
            </a:r>
            <a:r>
              <a:rPr lang="en-US" altLang="zh-CN" kern="100" dirty="0">
                <a:solidFill>
                  <a:srgbClr val="0000FF"/>
                </a:solidFill>
                <a:latin typeface="等线" panose="02010600030101010101" pitchFamily="2" charset="-122"/>
                <a:cs typeface="Times New Roman" panose="02020603050405020304" pitchFamily="18" charset="0"/>
              </a:rPr>
              <a:t>, 1171-1187.e1120, </a:t>
            </a:r>
            <a:r>
              <a:rPr lang="en-US" altLang="zh-CN" kern="100" dirty="0" err="1">
                <a:solidFill>
                  <a:srgbClr val="0000FF"/>
                </a:solidFill>
                <a:latin typeface="等线" panose="02010600030101010101" pitchFamily="2" charset="-122"/>
                <a:cs typeface="Times New Roman" panose="02020603050405020304" pitchFamily="18" charset="0"/>
              </a:rPr>
              <a:t>doi:</a:t>
            </a:r>
            <a:r>
              <a:rPr lang="en-US" altLang="zh-CN" u="sng" kern="100" dirty="0" err="1">
                <a:solidFill>
                  <a:srgbClr val="0000FF"/>
                </a:solidFill>
                <a:latin typeface="等线" panose="02010600030101010101" pitchFamily="2" charset="-122"/>
                <a:cs typeface="Times New Roman" panose="02020603050405020304" pitchFamily="18" charset="0"/>
                <a:hlinkClick r:id="rId2"/>
              </a:rPr>
              <a:t>https</a:t>
            </a:r>
            <a:r>
              <a:rPr lang="en-US" altLang="zh-CN" u="sng" kern="100" dirty="0">
                <a:solidFill>
                  <a:srgbClr val="0000FF"/>
                </a:solidFill>
                <a:latin typeface="等线" panose="02010600030101010101" pitchFamily="2" charset="-122"/>
                <a:cs typeface="Times New Roman" panose="02020603050405020304" pitchFamily="18" charset="0"/>
                <a:hlinkClick r:id="rId2"/>
              </a:rPr>
              <a:t>://doi.org/10.1016/j.cell.2021.01.037</a:t>
            </a:r>
            <a:r>
              <a:rPr lang="en-US" altLang="zh-CN" kern="100" dirty="0">
                <a:solidFill>
                  <a:srgbClr val="0000FF"/>
                </a:solidFill>
                <a:latin typeface="等线" panose="02010600030101010101" pitchFamily="2" charset="-122"/>
                <a:cs typeface="Times New Roman" panose="02020603050405020304" pitchFamily="18" charset="0"/>
              </a:rPr>
              <a:t> (2021).</a:t>
            </a:r>
            <a:endParaRPr lang="zh-CN" altLang="zh-CN" kern="100" dirty="0">
              <a:solidFill>
                <a:srgbClr val="0000FF"/>
              </a:solidFill>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53984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46475"/>
            <a:ext cx="6909155" cy="1501824"/>
          </a:xfrm>
          <a:prstGeom prst="rect">
            <a:avLst/>
          </a:prstGeom>
        </p:spPr>
      </p:pic>
      <p:sp>
        <p:nvSpPr>
          <p:cNvPr id="2" name="标题 1"/>
          <p:cNvSpPr>
            <a:spLocks noGrp="1"/>
          </p:cNvSpPr>
          <p:nvPr>
            <p:ph type="title"/>
          </p:nvPr>
        </p:nvSpPr>
        <p:spPr>
          <a:xfrm>
            <a:off x="956954" y="739553"/>
            <a:ext cx="10515600" cy="211756"/>
          </a:xfrm>
        </p:spPr>
        <p:txBody>
          <a:bodyPr>
            <a:normAutofit fontScale="90000"/>
          </a:bodyPr>
          <a:lstStyle/>
          <a:p>
            <a:pPr algn="ctr"/>
            <a:r>
              <a:rPr lang="en-US" altLang="zh-CN" b="1" dirty="0" err="1" smtClean="0">
                <a:solidFill>
                  <a:srgbClr val="0000FF"/>
                </a:solidFill>
              </a:rPr>
              <a:t>brms</a:t>
            </a:r>
            <a:r>
              <a:rPr lang="en-US" altLang="zh-CN" b="1" dirty="0" smtClean="0">
                <a:solidFill>
                  <a:srgbClr val="0000FF"/>
                </a:solidFill>
              </a:rPr>
              <a:t>---Y</a:t>
            </a:r>
            <a:r>
              <a:rPr lang="zh-CN" altLang="en-US" b="1" dirty="0" smtClean="0">
                <a:solidFill>
                  <a:srgbClr val="0000FF"/>
                </a:solidFill>
              </a:rPr>
              <a:t>还可以是分类变量</a:t>
            </a:r>
            <a:r>
              <a:rPr lang="en-US" altLang="zh-CN" b="1" dirty="0" smtClean="0">
                <a:solidFill>
                  <a:srgbClr val="0000FF"/>
                </a:solidFill>
              </a:rPr>
              <a:t/>
            </a:r>
            <a:br>
              <a:rPr lang="en-US" altLang="zh-CN" b="1" dirty="0" smtClean="0">
                <a:solidFill>
                  <a:srgbClr val="0000FF"/>
                </a:solidFill>
              </a:rPr>
            </a:br>
            <a:r>
              <a:rPr lang="en-US" altLang="zh-CN" dirty="0" smtClean="0">
                <a:solidFill>
                  <a:srgbClr val="0000FF"/>
                </a:solidFill>
              </a:rPr>
              <a:t>Bayesian </a:t>
            </a:r>
            <a:r>
              <a:rPr lang="en-US" altLang="zh-CN" dirty="0">
                <a:solidFill>
                  <a:srgbClr val="0000FF"/>
                </a:solidFill>
              </a:rPr>
              <a:t>multinomial regression </a:t>
            </a:r>
            <a:br>
              <a:rPr lang="en-US" altLang="zh-CN" dirty="0">
                <a:solidFill>
                  <a:srgbClr val="0000FF"/>
                </a:solidFill>
              </a:rPr>
            </a:br>
            <a:endParaRPr lang="zh-CN" altLang="en-US" b="1" dirty="0">
              <a:solidFill>
                <a:srgbClr val="0000FF"/>
              </a:solidFill>
            </a:endParaRPr>
          </a:p>
        </p:txBody>
      </p:sp>
      <p:sp>
        <p:nvSpPr>
          <p:cNvPr id="3" name="内容占位符 2"/>
          <p:cNvSpPr>
            <a:spLocks noGrp="1"/>
          </p:cNvSpPr>
          <p:nvPr>
            <p:ph idx="1"/>
          </p:nvPr>
        </p:nvSpPr>
        <p:spPr>
          <a:xfrm>
            <a:off x="260684" y="1832429"/>
            <a:ext cx="11462886" cy="4067857"/>
          </a:xfrm>
        </p:spPr>
        <p:txBody>
          <a:bodyPr>
            <a:normAutofit fontScale="70000" lnSpcReduction="20000"/>
          </a:bodyPr>
          <a:lstStyle/>
          <a:p>
            <a:pPr marL="0" indent="0">
              <a:lnSpc>
                <a:spcPct val="120000"/>
              </a:lnSpc>
              <a:buNone/>
            </a:pPr>
            <a:r>
              <a:rPr lang="en-US" altLang="zh-CN" b="1" dirty="0">
                <a:solidFill>
                  <a:srgbClr val="0000FF"/>
                </a:solidFill>
              </a:rPr>
              <a:t>mod = </a:t>
            </a:r>
            <a:r>
              <a:rPr lang="en-US" altLang="zh-CN" b="1" dirty="0" err="1">
                <a:solidFill>
                  <a:srgbClr val="0000FF"/>
                </a:solidFill>
              </a:rPr>
              <a:t>brm</a:t>
            </a:r>
            <a:r>
              <a:rPr lang="en-US" altLang="zh-CN" b="1" dirty="0">
                <a:solidFill>
                  <a:srgbClr val="0000FF"/>
                </a:solidFill>
              </a:rPr>
              <a:t>(type ~ any + (1 | name) + (1 | Species.name),</a:t>
            </a:r>
            <a:endParaRPr lang="zh-CN" altLang="zh-CN" dirty="0">
              <a:solidFill>
                <a:srgbClr val="0000FF"/>
              </a:solidFill>
            </a:endParaRPr>
          </a:p>
          <a:p>
            <a:pPr marL="0" indent="0">
              <a:lnSpc>
                <a:spcPct val="120000"/>
              </a:lnSpc>
              <a:buNone/>
            </a:pPr>
            <a:r>
              <a:rPr lang="en-US" altLang="zh-CN" b="1" dirty="0">
                <a:solidFill>
                  <a:srgbClr val="0000FF"/>
                </a:solidFill>
              </a:rPr>
              <a:t>                        algorithm = "</a:t>
            </a:r>
            <a:r>
              <a:rPr lang="en-US" altLang="zh-CN" b="1" dirty="0" err="1">
                <a:solidFill>
                  <a:srgbClr val="0000FF"/>
                </a:solidFill>
              </a:rPr>
              <a:t>meanfield</a:t>
            </a:r>
            <a:r>
              <a:rPr lang="en-US" altLang="zh-CN" b="1" dirty="0">
                <a:solidFill>
                  <a:srgbClr val="0000FF"/>
                </a:solidFill>
              </a:rPr>
              <a:t>", </a:t>
            </a:r>
            <a:r>
              <a:rPr lang="en-US" altLang="zh-CN" b="1" dirty="0" err="1" smtClean="0">
                <a:solidFill>
                  <a:srgbClr val="0000FF"/>
                </a:solidFill>
              </a:rPr>
              <a:t>save_ranef</a:t>
            </a:r>
            <a:r>
              <a:rPr lang="en-US" altLang="zh-CN" b="1" dirty="0" smtClean="0">
                <a:solidFill>
                  <a:srgbClr val="0000FF"/>
                </a:solidFill>
              </a:rPr>
              <a:t> </a:t>
            </a:r>
            <a:r>
              <a:rPr lang="en-US" altLang="zh-CN" b="1" dirty="0">
                <a:solidFill>
                  <a:srgbClr val="0000FF"/>
                </a:solidFill>
              </a:rPr>
              <a:t>= FALSE, </a:t>
            </a:r>
            <a:r>
              <a:rPr lang="en-US" altLang="zh-CN" b="1" dirty="0" err="1">
                <a:solidFill>
                  <a:srgbClr val="0000FF"/>
                </a:solidFill>
              </a:rPr>
              <a:t>save_dso</a:t>
            </a:r>
            <a:r>
              <a:rPr lang="en-US" altLang="zh-CN" b="1" dirty="0">
                <a:solidFill>
                  <a:srgbClr val="0000FF"/>
                </a:solidFill>
              </a:rPr>
              <a:t> = FALSE, </a:t>
            </a:r>
            <a:r>
              <a:rPr lang="en-US" altLang="zh-CN" b="1" dirty="0" err="1">
                <a:solidFill>
                  <a:srgbClr val="0000FF"/>
                </a:solidFill>
              </a:rPr>
              <a:t>elbo_samples</a:t>
            </a:r>
            <a:r>
              <a:rPr lang="en-US" altLang="zh-CN" b="1" dirty="0">
                <a:solidFill>
                  <a:srgbClr val="0000FF"/>
                </a:solidFill>
              </a:rPr>
              <a:t> = 2500, </a:t>
            </a:r>
            <a:r>
              <a:rPr lang="en-US" altLang="zh-CN" b="1" dirty="0" err="1">
                <a:solidFill>
                  <a:srgbClr val="0000FF"/>
                </a:solidFill>
              </a:rPr>
              <a:t>tol_rel_obj</a:t>
            </a:r>
            <a:r>
              <a:rPr lang="en-US" altLang="zh-CN" b="1" dirty="0">
                <a:solidFill>
                  <a:srgbClr val="0000FF"/>
                </a:solidFill>
              </a:rPr>
              <a:t>=0.001, </a:t>
            </a:r>
            <a:r>
              <a:rPr lang="en-US" altLang="zh-CN" b="1" dirty="0" err="1">
                <a:solidFill>
                  <a:srgbClr val="0000FF"/>
                </a:solidFill>
              </a:rPr>
              <a:t>adapt_iter</a:t>
            </a:r>
            <a:r>
              <a:rPr lang="en-US" altLang="zh-CN" b="1" dirty="0">
                <a:solidFill>
                  <a:srgbClr val="0000FF"/>
                </a:solidFill>
              </a:rPr>
              <a:t>=500, </a:t>
            </a:r>
            <a:r>
              <a:rPr lang="en-US" altLang="zh-CN" b="1" dirty="0" err="1">
                <a:solidFill>
                  <a:srgbClr val="0000FF"/>
                </a:solidFill>
              </a:rPr>
              <a:t>grad_samples</a:t>
            </a:r>
            <a:r>
              <a:rPr lang="en-US" altLang="zh-CN" b="1" dirty="0">
                <a:solidFill>
                  <a:srgbClr val="0000FF"/>
                </a:solidFill>
              </a:rPr>
              <a:t>=5, seed=1,</a:t>
            </a:r>
            <a:endParaRPr lang="zh-CN" altLang="zh-CN" dirty="0">
              <a:solidFill>
                <a:srgbClr val="0000FF"/>
              </a:solidFill>
            </a:endParaRPr>
          </a:p>
          <a:p>
            <a:pPr marL="0" indent="0">
              <a:lnSpc>
                <a:spcPct val="120000"/>
              </a:lnSpc>
              <a:buNone/>
            </a:pPr>
            <a:r>
              <a:rPr lang="en-US" altLang="zh-CN" b="1" dirty="0">
                <a:solidFill>
                  <a:srgbClr val="0000FF"/>
                </a:solidFill>
              </a:rPr>
              <a:t>                       </a:t>
            </a:r>
            <a:r>
              <a:rPr lang="en-US" altLang="zh-CN" b="1" dirty="0" smtClean="0">
                <a:solidFill>
                  <a:srgbClr val="0000FF"/>
                </a:solidFill>
              </a:rPr>
              <a:t>          </a:t>
            </a:r>
            <a:r>
              <a:rPr lang="en-US" altLang="zh-CN" b="1" dirty="0">
                <a:solidFill>
                  <a:srgbClr val="0000FF"/>
                </a:solidFill>
              </a:rPr>
              <a:t>prior = prior(normal(0,5), class = Intercept) + </a:t>
            </a:r>
            <a:endParaRPr lang="zh-CN" altLang="zh-CN" dirty="0">
              <a:solidFill>
                <a:srgbClr val="0000FF"/>
              </a:solidFill>
            </a:endParaRPr>
          </a:p>
          <a:p>
            <a:pPr marL="0" indent="0">
              <a:lnSpc>
                <a:spcPct val="120000"/>
              </a:lnSpc>
              <a:buNone/>
            </a:pPr>
            <a:r>
              <a:rPr lang="en-US" altLang="zh-CN" b="1" dirty="0">
                <a:solidFill>
                  <a:srgbClr val="0000FF"/>
                </a:solidFill>
              </a:rPr>
              <a:t>                                prior(normal(0,5), class = b) +</a:t>
            </a:r>
            <a:endParaRPr lang="zh-CN" altLang="zh-CN" dirty="0">
              <a:solidFill>
                <a:srgbClr val="0000FF"/>
              </a:solidFill>
            </a:endParaRPr>
          </a:p>
          <a:p>
            <a:pPr marL="0" indent="0">
              <a:lnSpc>
                <a:spcPct val="120000"/>
              </a:lnSpc>
              <a:buNone/>
            </a:pPr>
            <a:r>
              <a:rPr lang="en-US" altLang="zh-CN" b="1" dirty="0">
                <a:solidFill>
                  <a:srgbClr val="0000FF"/>
                </a:solidFill>
              </a:rPr>
              <a:t>                                prior(normal(0,1), class = </a:t>
            </a:r>
            <a:r>
              <a:rPr lang="en-US" altLang="zh-CN" b="1" dirty="0" err="1">
                <a:solidFill>
                  <a:srgbClr val="0000FF"/>
                </a:solidFill>
              </a:rPr>
              <a:t>sd</a:t>
            </a:r>
            <a:r>
              <a:rPr lang="en-US" altLang="zh-CN" b="1" dirty="0">
                <a:solidFill>
                  <a:srgbClr val="0000FF"/>
                </a:solidFill>
              </a:rPr>
              <a:t>, </a:t>
            </a:r>
            <a:r>
              <a:rPr lang="en-US" altLang="zh-CN" b="1" dirty="0" err="1">
                <a:solidFill>
                  <a:srgbClr val="FF0000"/>
                </a:solidFill>
              </a:rPr>
              <a:t>dpar</a:t>
            </a:r>
            <a:r>
              <a:rPr lang="en-US" altLang="zh-CN" b="1" dirty="0">
                <a:solidFill>
                  <a:srgbClr val="FF0000"/>
                </a:solidFill>
              </a:rPr>
              <a:t>="</a:t>
            </a:r>
            <a:r>
              <a:rPr lang="en-US" altLang="zh-CN" b="1" dirty="0" err="1">
                <a:solidFill>
                  <a:srgbClr val="FF0000"/>
                </a:solidFill>
              </a:rPr>
              <a:t>muGeneralist</a:t>
            </a:r>
            <a:r>
              <a:rPr lang="en-US" altLang="zh-CN" b="1" dirty="0">
                <a:solidFill>
                  <a:srgbClr val="FF0000"/>
                </a:solidFill>
              </a:rPr>
              <a:t>")</a:t>
            </a:r>
            <a:r>
              <a:rPr lang="en-US" altLang="zh-CN" b="1" dirty="0">
                <a:solidFill>
                  <a:srgbClr val="0000FF"/>
                </a:solidFill>
              </a:rPr>
              <a:t> +</a:t>
            </a:r>
            <a:endParaRPr lang="zh-CN" altLang="zh-CN" dirty="0">
              <a:solidFill>
                <a:srgbClr val="0000FF"/>
              </a:solidFill>
            </a:endParaRPr>
          </a:p>
          <a:p>
            <a:pPr marL="0" indent="0">
              <a:lnSpc>
                <a:spcPct val="120000"/>
              </a:lnSpc>
              <a:buNone/>
            </a:pPr>
            <a:r>
              <a:rPr lang="en-US" altLang="zh-CN" b="1" dirty="0">
                <a:solidFill>
                  <a:srgbClr val="0000FF"/>
                </a:solidFill>
              </a:rPr>
              <a:t>                                prior(normal(0,1), class = </a:t>
            </a:r>
            <a:r>
              <a:rPr lang="en-US" altLang="zh-CN" b="1" dirty="0" err="1">
                <a:solidFill>
                  <a:srgbClr val="0000FF"/>
                </a:solidFill>
              </a:rPr>
              <a:t>sd</a:t>
            </a:r>
            <a:r>
              <a:rPr lang="en-US" altLang="zh-CN" b="1" dirty="0">
                <a:solidFill>
                  <a:srgbClr val="0000FF"/>
                </a:solidFill>
              </a:rPr>
              <a:t>, </a:t>
            </a:r>
            <a:r>
              <a:rPr lang="en-US" altLang="zh-CN" b="1" dirty="0" err="1">
                <a:solidFill>
                  <a:srgbClr val="FF0000"/>
                </a:solidFill>
              </a:rPr>
              <a:t>dpar</a:t>
            </a:r>
            <a:r>
              <a:rPr lang="en-US" altLang="zh-CN" b="1" dirty="0">
                <a:solidFill>
                  <a:srgbClr val="FF0000"/>
                </a:solidFill>
              </a:rPr>
              <a:t>="</a:t>
            </a:r>
            <a:r>
              <a:rPr lang="en-US" altLang="zh-CN" b="1" dirty="0" err="1">
                <a:solidFill>
                  <a:srgbClr val="FF0000"/>
                </a:solidFill>
              </a:rPr>
              <a:t>muMatrix</a:t>
            </a:r>
            <a:r>
              <a:rPr lang="en-US" altLang="zh-CN" b="1" dirty="0">
                <a:solidFill>
                  <a:srgbClr val="FF0000"/>
                </a:solidFill>
              </a:rPr>
              <a:t>"</a:t>
            </a:r>
            <a:r>
              <a:rPr lang="en-US" altLang="zh-CN" b="1" dirty="0">
                <a:solidFill>
                  <a:srgbClr val="0000FF"/>
                </a:solidFill>
              </a:rPr>
              <a:t>),                        </a:t>
            </a:r>
            <a:endParaRPr lang="zh-CN" altLang="zh-CN" dirty="0">
              <a:solidFill>
                <a:srgbClr val="0000FF"/>
              </a:solidFill>
            </a:endParaRPr>
          </a:p>
          <a:p>
            <a:pPr marL="0" indent="0">
              <a:lnSpc>
                <a:spcPct val="120000"/>
              </a:lnSpc>
              <a:buNone/>
            </a:pPr>
            <a:r>
              <a:rPr lang="en-US" altLang="zh-CN" b="1" dirty="0">
                <a:solidFill>
                  <a:srgbClr val="0000FF"/>
                </a:solidFill>
              </a:rPr>
              <a:t>                        data = </a:t>
            </a:r>
            <a:r>
              <a:rPr lang="en-US" altLang="zh-CN" b="1" dirty="0" err="1">
                <a:solidFill>
                  <a:srgbClr val="0000FF"/>
                </a:solidFill>
              </a:rPr>
              <a:t>df</a:t>
            </a:r>
            <a:r>
              <a:rPr lang="en-US" altLang="zh-CN" b="1" dirty="0">
                <a:solidFill>
                  <a:srgbClr val="0000FF"/>
                </a:solidFill>
              </a:rPr>
              <a:t>,</a:t>
            </a:r>
            <a:endParaRPr lang="zh-CN" altLang="zh-CN" dirty="0">
              <a:solidFill>
                <a:srgbClr val="0000FF"/>
              </a:solidFill>
            </a:endParaRPr>
          </a:p>
          <a:p>
            <a:pPr marL="0" indent="0">
              <a:lnSpc>
                <a:spcPct val="120000"/>
              </a:lnSpc>
              <a:buNone/>
            </a:pPr>
            <a:r>
              <a:rPr lang="en-US" altLang="zh-CN" b="1" dirty="0">
                <a:solidFill>
                  <a:srgbClr val="0000FF"/>
                </a:solidFill>
              </a:rPr>
              <a:t>                        family = categorical())</a:t>
            </a:r>
            <a:endParaRPr lang="zh-CN" altLang="zh-CN" dirty="0">
              <a:solidFill>
                <a:srgbClr val="0000FF"/>
              </a:solidFill>
            </a:endParaRPr>
          </a:p>
          <a:p>
            <a:pPr marL="0" indent="0">
              <a:buNone/>
            </a:pPr>
            <a:r>
              <a:rPr lang="zh-CN" altLang="en-US" dirty="0" smtClean="0">
                <a:solidFill>
                  <a:srgbClr val="FF0000"/>
                </a:solidFill>
              </a:rPr>
              <a:t>原理：</a:t>
            </a:r>
            <a:r>
              <a:rPr lang="zh-CN" altLang="zh-CN" dirty="0" smtClean="0">
                <a:solidFill>
                  <a:srgbClr val="FF0000"/>
                </a:solidFill>
              </a:rPr>
              <a:t>把</a:t>
            </a:r>
            <a:r>
              <a:rPr lang="en-US" altLang="zh-CN" dirty="0">
                <a:solidFill>
                  <a:srgbClr val="FF0000"/>
                </a:solidFill>
              </a:rPr>
              <a:t>y</a:t>
            </a:r>
            <a:r>
              <a:rPr lang="zh-CN" altLang="zh-CN" dirty="0">
                <a:solidFill>
                  <a:srgbClr val="FF0000"/>
                </a:solidFill>
              </a:rPr>
              <a:t>的某一个水平作为基准，解释变量</a:t>
            </a:r>
            <a:r>
              <a:rPr lang="en-US" altLang="zh-CN" dirty="0">
                <a:solidFill>
                  <a:srgbClr val="FF0000"/>
                </a:solidFill>
              </a:rPr>
              <a:t>x</a:t>
            </a:r>
            <a:r>
              <a:rPr lang="zh-CN" altLang="zh-CN" dirty="0" smtClean="0">
                <a:solidFill>
                  <a:srgbClr val="FF0000"/>
                </a:solidFill>
              </a:rPr>
              <a:t>变</a:t>
            </a:r>
            <a:r>
              <a:rPr lang="zh-CN" altLang="en-US" dirty="0" smtClean="0">
                <a:solidFill>
                  <a:srgbClr val="FF0000"/>
                </a:solidFill>
              </a:rPr>
              <a:t>的</a:t>
            </a:r>
            <a:r>
              <a:rPr lang="zh-CN" altLang="zh-CN" dirty="0" smtClean="0">
                <a:solidFill>
                  <a:srgbClr val="FF0000"/>
                </a:solidFill>
              </a:rPr>
              <a:t>时候</a:t>
            </a:r>
            <a:r>
              <a:rPr lang="zh-CN" altLang="zh-CN" dirty="0">
                <a:solidFill>
                  <a:srgbClr val="FF0000"/>
                </a:solidFill>
              </a:rPr>
              <a:t>，</a:t>
            </a:r>
            <a:r>
              <a:rPr lang="en-US" altLang="zh-CN" dirty="0">
                <a:solidFill>
                  <a:srgbClr val="FF0000"/>
                </a:solidFill>
              </a:rPr>
              <a:t>y</a:t>
            </a:r>
            <a:r>
              <a:rPr lang="zh-CN" altLang="zh-CN" dirty="0">
                <a:solidFill>
                  <a:srgbClr val="FF0000"/>
                </a:solidFill>
              </a:rPr>
              <a:t>变</a:t>
            </a:r>
            <a:r>
              <a:rPr lang="zh-CN" altLang="zh-CN" dirty="0" smtClean="0">
                <a:solidFill>
                  <a:srgbClr val="FF0000"/>
                </a:solidFill>
              </a:rPr>
              <a:t>向</a:t>
            </a:r>
            <a:r>
              <a:rPr lang="zh-CN" altLang="en-US" dirty="0">
                <a:solidFill>
                  <a:srgbClr val="FF0000"/>
                </a:solidFill>
              </a:rPr>
              <a:t>其他</a:t>
            </a:r>
            <a:r>
              <a:rPr lang="zh-CN" altLang="zh-CN" dirty="0" smtClean="0">
                <a:solidFill>
                  <a:srgbClr val="FF0000"/>
                </a:solidFill>
              </a:rPr>
              <a:t>水平</a:t>
            </a:r>
            <a:r>
              <a:rPr lang="zh-CN" altLang="zh-CN" dirty="0">
                <a:solidFill>
                  <a:srgbClr val="FF0000"/>
                </a:solidFill>
              </a:rPr>
              <a:t>的概率。</a:t>
            </a:r>
          </a:p>
          <a:p>
            <a:pPr marL="0" indent="0">
              <a:buNone/>
            </a:pPr>
            <a:endParaRPr lang="zh-CN" altLang="en-US" dirty="0">
              <a:solidFill>
                <a:srgbClr val="FF0000"/>
              </a:solidFill>
            </a:endParaRPr>
          </a:p>
        </p:txBody>
      </p:sp>
      <p:pic>
        <p:nvPicPr>
          <p:cNvPr id="5" name="图片 4"/>
          <p:cNvPicPr>
            <a:picLocks noChangeAspect="1"/>
          </p:cNvPicPr>
          <p:nvPr/>
        </p:nvPicPr>
        <p:blipFill>
          <a:blip r:embed="rId3"/>
          <a:stretch>
            <a:fillRect/>
          </a:stretch>
        </p:blipFill>
        <p:spPr>
          <a:xfrm>
            <a:off x="4869213" y="6093948"/>
            <a:ext cx="6921734" cy="695490"/>
          </a:xfrm>
          <a:prstGeom prst="rect">
            <a:avLst/>
          </a:prstGeom>
        </p:spPr>
      </p:pic>
      <p:sp>
        <p:nvSpPr>
          <p:cNvPr id="6" name="矩形 5"/>
          <p:cNvSpPr/>
          <p:nvPr/>
        </p:nvSpPr>
        <p:spPr>
          <a:xfrm>
            <a:off x="6763352" y="1315601"/>
            <a:ext cx="6096000" cy="646331"/>
          </a:xfrm>
          <a:prstGeom prst="rect">
            <a:avLst/>
          </a:prstGeom>
        </p:spPr>
        <p:txBody>
          <a:bodyPr>
            <a:spAutoFit/>
          </a:bodyPr>
          <a:lstStyle/>
          <a:p>
            <a:r>
              <a:rPr lang="en-US" altLang="zh-CN" b="1" dirty="0">
                <a:solidFill>
                  <a:srgbClr val="FF0000"/>
                </a:solidFill>
                <a:latin typeface="Times New Roman" panose="02020603050405020304" pitchFamily="18" charset="0"/>
                <a:ea typeface="等线" panose="02010600030101010101" pitchFamily="2" charset="-122"/>
              </a:rPr>
              <a:t>Because of their complexity, we fit the models using </a:t>
            </a:r>
            <a:r>
              <a:rPr lang="en-US" altLang="zh-CN" b="1" dirty="0" err="1">
                <a:solidFill>
                  <a:srgbClr val="FF0000"/>
                </a:solidFill>
                <a:latin typeface="Times New Roman" panose="02020603050405020304" pitchFamily="18" charset="0"/>
                <a:ea typeface="等线" panose="02010600030101010101" pitchFamily="2" charset="-122"/>
              </a:rPr>
              <a:t>variational</a:t>
            </a:r>
            <a:r>
              <a:rPr lang="en-US" altLang="zh-CN" b="1" dirty="0">
                <a:solidFill>
                  <a:srgbClr val="FF0000"/>
                </a:solidFill>
                <a:latin typeface="Times New Roman" panose="02020603050405020304" pitchFamily="18" charset="0"/>
                <a:ea typeface="等线" panose="02010600030101010101" pitchFamily="2" charset="-122"/>
              </a:rPr>
              <a:t> Bayes with the mean field approximation. </a:t>
            </a:r>
            <a:endParaRPr lang="zh-CN" altLang="en-US" b="1" dirty="0">
              <a:solidFill>
                <a:srgbClr val="FF0000"/>
              </a:solidFill>
            </a:endParaRPr>
          </a:p>
        </p:txBody>
      </p:sp>
      <p:cxnSp>
        <p:nvCxnSpPr>
          <p:cNvPr id="8" name="直接箭头连接符 7"/>
          <p:cNvCxnSpPr/>
          <p:nvPr/>
        </p:nvCxnSpPr>
        <p:spPr>
          <a:xfrm flipH="1">
            <a:off x="4186990" y="1941961"/>
            <a:ext cx="2576362" cy="4451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4574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solidFill>
                  <a:srgbClr val="0000FF"/>
                </a:solidFill>
              </a:rPr>
              <a:t>贝叶斯</a:t>
            </a:r>
            <a:r>
              <a:rPr lang="en-US" altLang="zh-CN" dirty="0" smtClean="0">
                <a:solidFill>
                  <a:srgbClr val="0000FF"/>
                </a:solidFill>
              </a:rPr>
              <a:t>meta</a:t>
            </a:r>
            <a:r>
              <a:rPr lang="zh-CN" altLang="en-US" dirty="0" smtClean="0">
                <a:solidFill>
                  <a:srgbClr val="0000FF"/>
                </a:solidFill>
              </a:rPr>
              <a:t>分析</a:t>
            </a:r>
            <a:r>
              <a:rPr lang="en-US" altLang="zh-CN" dirty="0" smtClean="0">
                <a:solidFill>
                  <a:srgbClr val="0000FF"/>
                </a:solidFill>
              </a:rPr>
              <a:t/>
            </a:r>
            <a:br>
              <a:rPr lang="en-US" altLang="zh-CN" dirty="0" smtClean="0">
                <a:solidFill>
                  <a:srgbClr val="0000FF"/>
                </a:solidFill>
              </a:rPr>
            </a:br>
            <a:r>
              <a:rPr lang="zh-CN" altLang="en-US" dirty="0" smtClean="0">
                <a:solidFill>
                  <a:srgbClr val="0000FF"/>
                </a:solidFill>
              </a:rPr>
              <a:t>首先计算</a:t>
            </a:r>
            <a:r>
              <a:rPr lang="en-US" altLang="zh-CN" dirty="0" err="1" smtClean="0">
                <a:solidFill>
                  <a:srgbClr val="0000FF"/>
                </a:solidFill>
              </a:rPr>
              <a:t>yi</a:t>
            </a:r>
            <a:r>
              <a:rPr lang="en-US" altLang="zh-CN" dirty="0" smtClean="0">
                <a:solidFill>
                  <a:srgbClr val="0000FF"/>
                </a:solidFill>
              </a:rPr>
              <a:t>, vi</a:t>
            </a:r>
            <a:endParaRPr lang="zh-CN" altLang="en-US" dirty="0">
              <a:solidFill>
                <a:srgbClr val="0000FF"/>
              </a:solidFill>
            </a:endParaRPr>
          </a:p>
        </p:txBody>
      </p:sp>
      <p:sp>
        <p:nvSpPr>
          <p:cNvPr id="3" name="内容占位符 2"/>
          <p:cNvSpPr>
            <a:spLocks noGrp="1"/>
          </p:cNvSpPr>
          <p:nvPr>
            <p:ph idx="1"/>
          </p:nvPr>
        </p:nvSpPr>
        <p:spPr/>
        <p:txBody>
          <a:bodyPr/>
          <a:lstStyle/>
          <a:p>
            <a:pPr marL="0" indent="0">
              <a:buNone/>
            </a:pPr>
            <a:r>
              <a:rPr lang="en-US" altLang="zh-CN" dirty="0"/>
              <a:t>library(</a:t>
            </a:r>
            <a:r>
              <a:rPr lang="en-US" altLang="zh-CN" dirty="0" err="1"/>
              <a:t>metafor</a:t>
            </a:r>
            <a:r>
              <a:rPr lang="en-US" altLang="zh-CN" dirty="0"/>
              <a:t>)</a:t>
            </a:r>
          </a:p>
          <a:p>
            <a:pPr marL="0" indent="0">
              <a:buNone/>
            </a:pPr>
            <a:r>
              <a:rPr lang="en-US" altLang="zh-CN" dirty="0"/>
              <a:t>library(</a:t>
            </a:r>
            <a:r>
              <a:rPr lang="en-US" altLang="zh-CN" dirty="0" err="1"/>
              <a:t>brms</a:t>
            </a:r>
            <a:r>
              <a:rPr lang="en-US" altLang="zh-CN" dirty="0"/>
              <a:t>)</a:t>
            </a:r>
          </a:p>
          <a:p>
            <a:pPr marL="0" indent="0">
              <a:buNone/>
            </a:pPr>
            <a:r>
              <a:rPr lang="en-US" altLang="zh-CN" dirty="0"/>
              <a:t>library(</a:t>
            </a:r>
            <a:r>
              <a:rPr lang="en-US" altLang="zh-CN" dirty="0" err="1"/>
              <a:t>readr</a:t>
            </a:r>
            <a:r>
              <a:rPr lang="en-US" altLang="zh-CN" dirty="0" smtClean="0"/>
              <a:t>)</a:t>
            </a:r>
          </a:p>
          <a:p>
            <a:pPr marL="0" indent="0">
              <a:buNone/>
            </a:pPr>
            <a:r>
              <a:rPr lang="en-US" altLang="zh-CN" dirty="0"/>
              <a:t>d1 &lt;- </a:t>
            </a:r>
            <a:r>
              <a:rPr lang="en-US" altLang="zh-CN" dirty="0" err="1"/>
              <a:t>read_csv</a:t>
            </a:r>
            <a:r>
              <a:rPr lang="en-US" altLang="zh-CN" dirty="0"/>
              <a:t>("meta_sampledata.csv")</a:t>
            </a:r>
          </a:p>
          <a:p>
            <a:pPr marL="0" indent="0">
              <a:buNone/>
            </a:pPr>
            <a:r>
              <a:rPr lang="en-US" altLang="zh-CN" dirty="0"/>
              <a:t>d2&lt;-</a:t>
            </a:r>
            <a:r>
              <a:rPr lang="en-US" altLang="zh-CN" dirty="0" err="1"/>
              <a:t>escalc</a:t>
            </a:r>
            <a:r>
              <a:rPr lang="en-US" altLang="zh-CN" dirty="0"/>
              <a:t>(data=d1,measure="ROM", m1i=</a:t>
            </a:r>
            <a:r>
              <a:rPr lang="en-US" altLang="zh-CN" dirty="0" err="1"/>
              <a:t>treatment_mean</a:t>
            </a:r>
            <a:r>
              <a:rPr lang="en-US" altLang="zh-CN" dirty="0"/>
              <a:t>, sd1i=</a:t>
            </a:r>
            <a:r>
              <a:rPr lang="en-US" altLang="zh-CN" dirty="0" err="1"/>
              <a:t>treatment_sd</a:t>
            </a:r>
            <a:r>
              <a:rPr lang="en-US" altLang="zh-CN" dirty="0"/>
              <a:t>, </a:t>
            </a:r>
            <a:r>
              <a:rPr lang="en-US" altLang="zh-CN" dirty="0" smtClean="0"/>
              <a:t>n1i=</a:t>
            </a:r>
            <a:r>
              <a:rPr lang="en-US" altLang="zh-CN" dirty="0" err="1" smtClean="0"/>
              <a:t>treatment_n</a:t>
            </a:r>
            <a:r>
              <a:rPr lang="en-US" altLang="zh-CN" dirty="0"/>
              <a:t>, m2i=control_mean,sd2i=</a:t>
            </a:r>
            <a:r>
              <a:rPr lang="en-US" altLang="zh-CN" dirty="0" err="1"/>
              <a:t>control_sd</a:t>
            </a:r>
            <a:r>
              <a:rPr lang="en-US" altLang="zh-CN" dirty="0"/>
              <a:t>, n2i=</a:t>
            </a:r>
            <a:r>
              <a:rPr lang="en-US" altLang="zh-CN" dirty="0" err="1"/>
              <a:t>control_n</a:t>
            </a:r>
            <a:r>
              <a:rPr lang="en-US" altLang="zh-CN" dirty="0" smtClean="0"/>
              <a:t>)</a:t>
            </a:r>
          </a:p>
          <a:p>
            <a:pPr marL="0" indent="0">
              <a:buNone/>
            </a:pPr>
            <a:r>
              <a:rPr lang="en-US" altLang="zh-CN" dirty="0" smtClean="0"/>
              <a:t>####</a:t>
            </a:r>
            <a:r>
              <a:rPr lang="zh-CN" altLang="en-US" dirty="0" smtClean="0"/>
              <a:t>一定要把</a:t>
            </a:r>
            <a:r>
              <a:rPr lang="en-US" altLang="zh-CN" dirty="0" smtClean="0"/>
              <a:t>vi</a:t>
            </a:r>
            <a:r>
              <a:rPr lang="zh-CN" altLang="en-US" dirty="0" smtClean="0"/>
              <a:t>转化为</a:t>
            </a:r>
            <a:r>
              <a:rPr lang="en-US" altLang="zh-CN" dirty="0" smtClean="0"/>
              <a:t>se</a:t>
            </a:r>
          </a:p>
          <a:p>
            <a:pPr marL="0" indent="0">
              <a:buNone/>
            </a:pPr>
            <a:r>
              <a:rPr lang="en-US" altLang="zh-CN" dirty="0"/>
              <a:t>d2$se&lt;-</a:t>
            </a:r>
            <a:r>
              <a:rPr lang="en-US" altLang="zh-CN" dirty="0" err="1"/>
              <a:t>sqrt</a:t>
            </a:r>
            <a:r>
              <a:rPr lang="en-US" altLang="zh-CN" dirty="0"/>
              <a:t>(d2$vi)</a:t>
            </a:r>
          </a:p>
          <a:p>
            <a:pPr marL="0" indent="0">
              <a:buNone/>
            </a:pPr>
            <a:endParaRPr lang="zh-CN" altLang="en-US" dirty="0"/>
          </a:p>
        </p:txBody>
      </p:sp>
    </p:spTree>
    <p:extLst>
      <p:ext uri="{BB962C8B-B14F-4D97-AF65-F5344CB8AC3E}">
        <p14:creationId xmlns:p14="http://schemas.microsoft.com/office/powerpoint/2010/main" val="1045277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贝叶斯</a:t>
            </a:r>
            <a:r>
              <a:rPr lang="en-US" altLang="zh-CN" dirty="0" smtClean="0"/>
              <a:t>meta</a:t>
            </a:r>
            <a:r>
              <a:rPr lang="zh-CN" altLang="en-US" dirty="0" smtClean="0"/>
              <a:t>分析</a:t>
            </a:r>
            <a:r>
              <a:rPr lang="en-US" altLang="zh-CN" dirty="0" smtClean="0"/>
              <a:t>—</a:t>
            </a:r>
            <a:r>
              <a:rPr lang="zh-CN" altLang="en-US" dirty="0" smtClean="0"/>
              <a:t>模型拟合</a:t>
            </a:r>
            <a:endParaRPr lang="zh-CN" altLang="en-US" dirty="0"/>
          </a:p>
        </p:txBody>
      </p:sp>
      <p:sp>
        <p:nvSpPr>
          <p:cNvPr id="3" name="内容占位符 2"/>
          <p:cNvSpPr>
            <a:spLocks noGrp="1"/>
          </p:cNvSpPr>
          <p:nvPr>
            <p:ph idx="1"/>
          </p:nvPr>
        </p:nvSpPr>
        <p:spPr>
          <a:xfrm>
            <a:off x="519764" y="1825625"/>
            <a:ext cx="11672236" cy="4351338"/>
          </a:xfrm>
        </p:spPr>
        <p:txBody>
          <a:bodyPr/>
          <a:lstStyle/>
          <a:p>
            <a:pPr marL="0" indent="0">
              <a:buNone/>
            </a:pPr>
            <a:r>
              <a:rPr lang="en-US" altLang="zh-CN" sz="1800" dirty="0">
                <a:solidFill>
                  <a:srgbClr val="0000FF"/>
                </a:solidFill>
              </a:rPr>
              <a:t>bayesian2&lt;-</a:t>
            </a:r>
            <a:r>
              <a:rPr lang="en-US" altLang="zh-CN" sz="1800" dirty="0" err="1">
                <a:solidFill>
                  <a:srgbClr val="0000FF"/>
                </a:solidFill>
              </a:rPr>
              <a:t>brm</a:t>
            </a:r>
            <a:r>
              <a:rPr lang="en-US" altLang="zh-CN" sz="1800" dirty="0">
                <a:solidFill>
                  <a:srgbClr val="0000FF"/>
                </a:solidFill>
              </a:rPr>
              <a:t>(</a:t>
            </a:r>
            <a:r>
              <a:rPr lang="en-US" altLang="zh-CN" sz="1800" dirty="0" err="1">
                <a:solidFill>
                  <a:srgbClr val="0000FF"/>
                </a:solidFill>
              </a:rPr>
              <a:t>yi|se</a:t>
            </a:r>
            <a:r>
              <a:rPr lang="en-US" altLang="zh-CN" sz="1800" dirty="0">
                <a:solidFill>
                  <a:srgbClr val="0000FF"/>
                </a:solidFill>
              </a:rPr>
              <a:t>(se)~log(distance)+(1|reference)+(1|species),chains=4,data=subset(d2, group=="Birds</a:t>
            </a:r>
            <a:r>
              <a:rPr lang="en-US" altLang="zh-CN" sz="1800" dirty="0" smtClean="0">
                <a:solidFill>
                  <a:srgbClr val="0000FF"/>
                </a:solidFill>
              </a:rPr>
              <a:t>"))</a:t>
            </a:r>
            <a:endParaRPr lang="en-US" altLang="zh-CN" sz="1800" dirty="0">
              <a:solidFill>
                <a:srgbClr val="0000FF"/>
              </a:solidFill>
            </a:endParaRPr>
          </a:p>
          <a:p>
            <a:pPr marL="0" indent="0">
              <a:buNone/>
            </a:pPr>
            <a:r>
              <a:rPr lang="en-US" altLang="zh-CN" sz="1800" dirty="0">
                <a:solidFill>
                  <a:srgbClr val="0000FF"/>
                </a:solidFill>
              </a:rPr>
              <a:t>plot(</a:t>
            </a:r>
            <a:r>
              <a:rPr lang="en-US" altLang="zh-CN" sz="1800" dirty="0" err="1">
                <a:solidFill>
                  <a:srgbClr val="0000FF"/>
                </a:solidFill>
              </a:rPr>
              <a:t>marginal_effects</a:t>
            </a:r>
            <a:r>
              <a:rPr lang="en-US" altLang="zh-CN" sz="1800" dirty="0">
                <a:solidFill>
                  <a:srgbClr val="0000FF"/>
                </a:solidFill>
              </a:rPr>
              <a:t>(bayesian2),points=T)</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1508283" y="2597301"/>
            <a:ext cx="4006993" cy="3778022"/>
          </a:xfrm>
          <a:prstGeom prst="rect">
            <a:avLst/>
          </a:prstGeom>
        </p:spPr>
      </p:pic>
      <p:pic>
        <p:nvPicPr>
          <p:cNvPr id="5" name="图片 4"/>
          <p:cNvPicPr>
            <a:picLocks noChangeAspect="1"/>
          </p:cNvPicPr>
          <p:nvPr/>
        </p:nvPicPr>
        <p:blipFill>
          <a:blip r:embed="rId3"/>
          <a:stretch>
            <a:fillRect/>
          </a:stretch>
        </p:blipFill>
        <p:spPr>
          <a:xfrm>
            <a:off x="5641820" y="2597301"/>
            <a:ext cx="4343349" cy="3714599"/>
          </a:xfrm>
          <a:prstGeom prst="rect">
            <a:avLst/>
          </a:prstGeom>
        </p:spPr>
      </p:pic>
      <p:pic>
        <p:nvPicPr>
          <p:cNvPr id="6" name="图片 5"/>
          <p:cNvPicPr>
            <a:picLocks noChangeAspect="1"/>
          </p:cNvPicPr>
          <p:nvPr/>
        </p:nvPicPr>
        <p:blipFill>
          <a:blip r:embed="rId4"/>
          <a:stretch>
            <a:fillRect/>
          </a:stretch>
        </p:blipFill>
        <p:spPr>
          <a:xfrm>
            <a:off x="5515276" y="6375323"/>
            <a:ext cx="6048375" cy="323860"/>
          </a:xfrm>
          <a:prstGeom prst="rect">
            <a:avLst/>
          </a:prstGeom>
        </p:spPr>
      </p:pic>
    </p:spTree>
    <p:extLst>
      <p:ext uri="{BB962C8B-B14F-4D97-AF65-F5344CB8AC3E}">
        <p14:creationId xmlns:p14="http://schemas.microsoft.com/office/powerpoint/2010/main" val="158345696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17961"/>
          <a:stretch/>
        </p:blipFill>
        <p:spPr>
          <a:xfrm>
            <a:off x="83389" y="1521865"/>
            <a:ext cx="9080138" cy="1655325"/>
          </a:xfrm>
          <a:prstGeom prst="rect">
            <a:avLst/>
          </a:prstGeom>
        </p:spPr>
      </p:pic>
      <p:sp>
        <p:nvSpPr>
          <p:cNvPr id="2" name="标题 1"/>
          <p:cNvSpPr>
            <a:spLocks noGrp="1"/>
          </p:cNvSpPr>
          <p:nvPr>
            <p:ph type="title"/>
          </p:nvPr>
        </p:nvSpPr>
        <p:spPr/>
        <p:txBody>
          <a:bodyPr/>
          <a:lstStyle/>
          <a:p>
            <a:pPr algn="ctr"/>
            <a:r>
              <a:rPr lang="zh-CN" altLang="en-US" dirty="0" smtClean="0"/>
              <a:t>模型中</a:t>
            </a:r>
            <a:r>
              <a:rPr lang="en-US" altLang="zh-CN" dirty="0" smtClean="0"/>
              <a:t>x</a:t>
            </a:r>
            <a:r>
              <a:rPr lang="zh-CN" altLang="en-US" dirty="0" smtClean="0"/>
              <a:t>也可以包含测量误差</a:t>
            </a:r>
            <a:endParaRPr lang="zh-CN" altLang="en-US" dirty="0"/>
          </a:p>
        </p:txBody>
      </p:sp>
      <p:sp>
        <p:nvSpPr>
          <p:cNvPr id="4" name="矩形 3"/>
          <p:cNvSpPr/>
          <p:nvPr/>
        </p:nvSpPr>
        <p:spPr>
          <a:xfrm>
            <a:off x="1209302" y="3410600"/>
            <a:ext cx="9535886" cy="923330"/>
          </a:xfrm>
          <a:prstGeom prst="rect">
            <a:avLst/>
          </a:prstGeom>
        </p:spPr>
        <p:txBody>
          <a:bodyPr wrap="square">
            <a:spAutoFit/>
          </a:bodyPr>
          <a:lstStyle/>
          <a:p>
            <a:r>
              <a:rPr lang="zh-CN" altLang="en-US" dirty="0" smtClean="0">
                <a:solidFill>
                  <a:srgbClr val="0000FF"/>
                </a:solidFill>
              </a:rPr>
              <a:t> brms_mod_final &lt;- brm(density_log10 ~ 1 + </a:t>
            </a:r>
            <a:r>
              <a:rPr lang="zh-CN" altLang="en-US" dirty="0" smtClean="0">
                <a:solidFill>
                  <a:srgbClr val="FF0000"/>
                </a:solidFill>
              </a:rPr>
              <a:t>me(abundance_log10, abundance_SD_log10) </a:t>
            </a:r>
            <a:r>
              <a:rPr lang="zh-CN" altLang="en-US" dirty="0" smtClean="0">
                <a:solidFill>
                  <a:srgbClr val="0000FF"/>
                </a:solidFill>
              </a:rPr>
              <a:t>+ </a:t>
            </a:r>
          </a:p>
          <a:p>
            <a:r>
              <a:rPr lang="zh-CN" altLang="en-US" dirty="0" smtClean="0">
                <a:solidFill>
                  <a:srgbClr val="0000FF"/>
                </a:solidFill>
              </a:rPr>
              <a:t>                          (1 + </a:t>
            </a:r>
            <a:r>
              <a:rPr lang="zh-CN" altLang="en-US" dirty="0" smtClean="0">
                <a:solidFill>
                  <a:srgbClr val="FF0000"/>
                </a:solidFill>
              </a:rPr>
              <a:t>me(abundance_log10, abundance_SD_log10)</a:t>
            </a:r>
            <a:r>
              <a:rPr lang="zh-CN" altLang="en-US" dirty="0" smtClean="0">
                <a:solidFill>
                  <a:srgbClr val="0000FF"/>
                </a:solidFill>
              </a:rPr>
              <a:t> |species), </a:t>
            </a:r>
          </a:p>
          <a:p>
            <a:r>
              <a:rPr lang="zh-CN" altLang="en-US" dirty="0" smtClean="0">
                <a:solidFill>
                  <a:srgbClr val="0000FF"/>
                </a:solidFill>
              </a:rPr>
              <a:t>                        data = mod_dat, save_mevars = T, chains = 2, iter = 3000, warmup = 1000)</a:t>
            </a:r>
            <a:endParaRPr lang="zh-CN" altLang="en-US" dirty="0">
              <a:solidFill>
                <a:srgbClr val="0000FF"/>
              </a:solidFill>
            </a:endParaRPr>
          </a:p>
        </p:txBody>
      </p:sp>
      <p:sp>
        <p:nvSpPr>
          <p:cNvPr id="6" name="矩形 5"/>
          <p:cNvSpPr/>
          <p:nvPr/>
        </p:nvSpPr>
        <p:spPr>
          <a:xfrm>
            <a:off x="2822369" y="5308768"/>
            <a:ext cx="9369631" cy="646331"/>
          </a:xfrm>
          <a:prstGeom prst="rect">
            <a:avLst/>
          </a:prstGeom>
        </p:spPr>
        <p:txBody>
          <a:bodyPr wrap="square">
            <a:spAutoFit/>
          </a:bodyPr>
          <a:lstStyle/>
          <a:p>
            <a:r>
              <a:rPr lang="en-US" altLang="zh-CN" dirty="0">
                <a:solidFill>
                  <a:srgbClr val="0000FF"/>
                </a:solidFill>
                <a:latin typeface="等线" panose="02010600030101010101" pitchFamily="2" charset="-122"/>
                <a:cs typeface="Times New Roman" panose="02020603050405020304" pitchFamily="18" charset="0"/>
              </a:rPr>
              <a:t>Callaghan, C. T., Nakagawa, S. &amp; Cornwell, W. K. Global abundance estimates for 9,700 bird species. </a:t>
            </a:r>
            <a:r>
              <a:rPr lang="en-US" altLang="zh-CN" b="1" i="1" dirty="0">
                <a:solidFill>
                  <a:srgbClr val="0000FF"/>
                </a:solidFill>
                <a:latin typeface="等线" panose="02010600030101010101" pitchFamily="2" charset="-122"/>
                <a:cs typeface="Times New Roman" panose="02020603050405020304" pitchFamily="18" charset="0"/>
              </a:rPr>
              <a:t>Proc. Natl. Acad. Sci.</a:t>
            </a:r>
            <a:r>
              <a:rPr lang="en-US" altLang="zh-CN" i="1" dirty="0">
                <a:solidFill>
                  <a:srgbClr val="0000FF"/>
                </a:solidFill>
                <a:latin typeface="等线" panose="02010600030101010101" pitchFamily="2" charset="-122"/>
                <a:cs typeface="Times New Roman" panose="02020603050405020304" pitchFamily="18" charset="0"/>
              </a:rPr>
              <a:t> USA</a:t>
            </a:r>
            <a:r>
              <a:rPr lang="en-US" altLang="zh-CN" dirty="0">
                <a:solidFill>
                  <a:srgbClr val="0000FF"/>
                </a:solidFill>
                <a:latin typeface="等线" panose="02010600030101010101" pitchFamily="2" charset="-122"/>
                <a:cs typeface="Times New Roman" panose="02020603050405020304" pitchFamily="18" charset="0"/>
              </a:rPr>
              <a:t> </a:t>
            </a:r>
            <a:r>
              <a:rPr lang="en-US" altLang="zh-CN" b="1" dirty="0">
                <a:solidFill>
                  <a:srgbClr val="0000FF"/>
                </a:solidFill>
                <a:latin typeface="等线" panose="02010600030101010101" pitchFamily="2" charset="-122"/>
                <a:cs typeface="Times New Roman" panose="02020603050405020304" pitchFamily="18" charset="0"/>
              </a:rPr>
              <a:t>118</a:t>
            </a:r>
            <a:r>
              <a:rPr lang="en-US" altLang="zh-CN" dirty="0">
                <a:solidFill>
                  <a:srgbClr val="0000FF"/>
                </a:solidFill>
                <a:latin typeface="等线" panose="02010600030101010101" pitchFamily="2" charset="-122"/>
                <a:cs typeface="Times New Roman" panose="02020603050405020304" pitchFamily="18" charset="0"/>
              </a:rPr>
              <a:t>, e2023170118, doi:10.1073/pnas.2023170118 (2021).</a:t>
            </a:r>
            <a:endParaRPr lang="zh-CN" altLang="en-US" dirty="0">
              <a:solidFill>
                <a:srgbClr val="0000FF"/>
              </a:solidFill>
            </a:endParaRPr>
          </a:p>
        </p:txBody>
      </p:sp>
    </p:spTree>
    <p:extLst>
      <p:ext uri="{BB962C8B-B14F-4D97-AF65-F5344CB8AC3E}">
        <p14:creationId xmlns:p14="http://schemas.microsoft.com/office/powerpoint/2010/main" val="280253025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p:cNvPicPr>
            <a:picLocks noChangeAspect="1"/>
          </p:cNvPicPr>
          <p:nvPr/>
        </p:nvPicPr>
        <p:blipFill rotWithShape="1">
          <a:blip r:embed="rId2"/>
          <a:srcRect t="35035"/>
          <a:stretch/>
        </p:blipFill>
        <p:spPr>
          <a:xfrm>
            <a:off x="278781" y="1046725"/>
            <a:ext cx="5634401" cy="1718919"/>
          </a:xfrm>
          <a:prstGeom prst="rect">
            <a:avLst/>
          </a:prstGeom>
        </p:spPr>
      </p:pic>
      <p:sp>
        <p:nvSpPr>
          <p:cNvPr id="2" name="标题 1"/>
          <p:cNvSpPr>
            <a:spLocks noGrp="1"/>
          </p:cNvSpPr>
          <p:nvPr>
            <p:ph type="title"/>
          </p:nvPr>
        </p:nvSpPr>
        <p:spPr>
          <a:xfrm>
            <a:off x="613317" y="190368"/>
            <a:ext cx="11162370" cy="738846"/>
          </a:xfrm>
        </p:spPr>
        <p:txBody>
          <a:bodyPr>
            <a:normAutofit/>
          </a:bodyPr>
          <a:lstStyle/>
          <a:p>
            <a:pPr algn="ctr"/>
            <a:r>
              <a:rPr lang="en-US" altLang="zh-CN" sz="3600" b="1" dirty="0">
                <a:solidFill>
                  <a:srgbClr val="0000FF"/>
                </a:solidFill>
              </a:rPr>
              <a:t>brms</a:t>
            </a:r>
            <a:r>
              <a:rPr lang="zh-CN" altLang="en-US" sz="3600" b="1" dirty="0">
                <a:solidFill>
                  <a:srgbClr val="0000FF"/>
                </a:solidFill>
              </a:rPr>
              <a:t>实际</a:t>
            </a:r>
            <a:r>
              <a:rPr lang="zh-CN" altLang="en-US" sz="3600" b="1" dirty="0" smtClean="0">
                <a:solidFill>
                  <a:srgbClr val="0000FF"/>
                </a:solidFill>
              </a:rPr>
              <a:t>应用</a:t>
            </a:r>
            <a:r>
              <a:rPr lang="en-US" altLang="zh-CN" sz="3600" b="1" dirty="0" smtClean="0">
                <a:solidFill>
                  <a:srgbClr val="0000FF"/>
                </a:solidFill>
              </a:rPr>
              <a:t>4—</a:t>
            </a:r>
            <a:r>
              <a:rPr lang="zh-CN" altLang="en-US" sz="3600" b="1" dirty="0">
                <a:solidFill>
                  <a:srgbClr val="0000FF"/>
                </a:solidFill>
              </a:rPr>
              <a:t>同时控制空间与系统发育自相关模型</a:t>
            </a:r>
          </a:p>
        </p:txBody>
      </p:sp>
      <p:pic>
        <p:nvPicPr>
          <p:cNvPr id="4" name="内容占位符 3"/>
          <p:cNvPicPr>
            <a:picLocks noGrp="1" noChangeAspect="1"/>
          </p:cNvPicPr>
          <p:nvPr>
            <p:ph idx="1"/>
          </p:nvPr>
        </p:nvPicPr>
        <p:blipFill>
          <a:blip r:embed="rId3"/>
          <a:stretch>
            <a:fillRect/>
          </a:stretch>
        </p:blipFill>
        <p:spPr>
          <a:xfrm>
            <a:off x="3329260" y="1941128"/>
            <a:ext cx="8862740" cy="4081349"/>
          </a:xfrm>
          <a:prstGeom prst="rect">
            <a:avLst/>
          </a:prstGeom>
        </p:spPr>
      </p:pic>
      <p:pic>
        <p:nvPicPr>
          <p:cNvPr id="6" name="图片 5"/>
          <p:cNvPicPr>
            <a:picLocks noChangeAspect="1"/>
          </p:cNvPicPr>
          <p:nvPr/>
        </p:nvPicPr>
        <p:blipFill>
          <a:blip r:embed="rId4"/>
          <a:stretch>
            <a:fillRect/>
          </a:stretch>
        </p:blipFill>
        <p:spPr>
          <a:xfrm>
            <a:off x="5185520" y="5849012"/>
            <a:ext cx="7006480" cy="819416"/>
          </a:xfrm>
          <a:prstGeom prst="rect">
            <a:avLst/>
          </a:prstGeom>
        </p:spPr>
      </p:pic>
      <p:sp>
        <p:nvSpPr>
          <p:cNvPr id="7" name="矩形 6"/>
          <p:cNvSpPr/>
          <p:nvPr/>
        </p:nvSpPr>
        <p:spPr>
          <a:xfrm>
            <a:off x="402263" y="2883156"/>
            <a:ext cx="3118627" cy="3139321"/>
          </a:xfrm>
          <a:prstGeom prst="rect">
            <a:avLst/>
          </a:prstGeom>
        </p:spPr>
        <p:txBody>
          <a:bodyPr wrap="square">
            <a:spAutoFit/>
          </a:bodyPr>
          <a:lstStyle/>
          <a:p>
            <a:r>
              <a:rPr lang="en-US" altLang="zh-CN" b="1" i="0" u="none" strike="noStrike" baseline="0" dirty="0" smtClean="0">
                <a:solidFill>
                  <a:srgbClr val="0000FF"/>
                </a:solidFill>
                <a:latin typeface="AdvTTd7835f12"/>
              </a:rPr>
              <a:t>We collected data from both</a:t>
            </a:r>
            <a:r>
              <a:rPr lang="en-US" altLang="zh-CN" b="1" i="0" u="none" strike="noStrike" dirty="0" smtClean="0">
                <a:solidFill>
                  <a:srgbClr val="0000FF"/>
                </a:solidFill>
                <a:latin typeface="AdvTTd7835f12"/>
              </a:rPr>
              <a:t> </a:t>
            </a:r>
            <a:r>
              <a:rPr lang="en-US" altLang="zh-CN" b="1" i="0" u="none" strike="noStrike" baseline="0" dirty="0" smtClean="0">
                <a:solidFill>
                  <a:srgbClr val="0000FF"/>
                </a:solidFill>
                <a:latin typeface="AdvTTd7835f12"/>
              </a:rPr>
              <a:t>published and previously unpublished sources</a:t>
            </a:r>
            <a:r>
              <a:rPr lang="en-US" altLang="zh-CN" b="1" i="0" u="none" strike="noStrike" dirty="0" smtClean="0">
                <a:solidFill>
                  <a:srgbClr val="0000FF"/>
                </a:solidFill>
                <a:latin typeface="AdvTTd7835f12"/>
              </a:rPr>
              <a:t> </a:t>
            </a:r>
            <a:r>
              <a:rPr lang="en-US" altLang="zh-CN" b="1" i="0" u="none" strike="noStrike" baseline="0" dirty="0" smtClean="0">
                <a:solidFill>
                  <a:srgbClr val="0000FF"/>
                </a:solidFill>
                <a:latin typeface="AdvTTd7835f12"/>
              </a:rPr>
              <a:t>that included </a:t>
            </a:r>
          </a:p>
          <a:p>
            <a:r>
              <a:rPr lang="en-US" altLang="zh-CN" b="1" i="0" u="none" strike="noStrike" baseline="0" dirty="0" smtClean="0">
                <a:solidFill>
                  <a:srgbClr val="0000FF"/>
                </a:solidFill>
                <a:latin typeface="AdvTTd7835f12"/>
              </a:rPr>
              <a:t>38,191 nests in 237 populations of</a:t>
            </a:r>
            <a:r>
              <a:rPr lang="en-US" altLang="zh-CN" b="1" i="0" u="none" strike="noStrike" dirty="0" smtClean="0">
                <a:solidFill>
                  <a:srgbClr val="0000FF"/>
                </a:solidFill>
                <a:latin typeface="AdvTTd7835f12"/>
              </a:rPr>
              <a:t> </a:t>
            </a:r>
            <a:r>
              <a:rPr lang="en-US" altLang="zh-CN" b="1" i="0" u="none" strike="noStrike" baseline="0" dirty="0" smtClean="0">
                <a:solidFill>
                  <a:srgbClr val="0000FF"/>
                </a:solidFill>
                <a:latin typeface="AdvTTd7835f12"/>
              </a:rPr>
              <a:t>111 </a:t>
            </a:r>
          </a:p>
          <a:p>
            <a:r>
              <a:rPr lang="en-US" altLang="zh-CN" b="1" i="0" u="none" strike="noStrike" baseline="0" dirty="0" smtClean="0">
                <a:solidFill>
                  <a:srgbClr val="0000FF"/>
                </a:solidFill>
                <a:latin typeface="AdvTTd7835f12"/>
              </a:rPr>
              <a:t>shorebirds species from 149 locations, </a:t>
            </a:r>
          </a:p>
          <a:p>
            <a:r>
              <a:rPr lang="en-US" altLang="zh-CN" b="1" i="0" u="none" strike="noStrike" baseline="0" dirty="0" smtClean="0">
                <a:solidFill>
                  <a:srgbClr val="0000FF"/>
                </a:solidFill>
                <a:latin typeface="AdvTTd7835f12"/>
              </a:rPr>
              <a:t>Encompassing</a:t>
            </a:r>
            <a:r>
              <a:rPr lang="en-US" altLang="zh-CN" b="1" dirty="0" smtClean="0">
                <a:solidFill>
                  <a:srgbClr val="0000FF"/>
                </a:solidFill>
                <a:latin typeface="AdvTTd7835f12"/>
              </a:rPr>
              <a:t> </a:t>
            </a:r>
            <a:r>
              <a:rPr lang="en-US" altLang="zh-CN" b="1" i="0" u="none" strike="noStrike" baseline="0" dirty="0" smtClean="0">
                <a:solidFill>
                  <a:srgbClr val="0000FF"/>
                </a:solidFill>
                <a:latin typeface="AdvTTd7835f12"/>
              </a:rPr>
              <a:t>all continents across a </a:t>
            </a:r>
          </a:p>
          <a:p>
            <a:r>
              <a:rPr lang="en-US" altLang="zh-CN" b="1" i="0" u="none" strike="noStrike" baseline="0" dirty="0" smtClean="0">
                <a:solidFill>
                  <a:srgbClr val="0000FF"/>
                </a:solidFill>
                <a:latin typeface="AdvTTd7835f12"/>
              </a:rPr>
              <a:t>70-year time span</a:t>
            </a:r>
            <a:r>
              <a:rPr lang="en-US" altLang="zh-CN" b="1" dirty="0">
                <a:solidFill>
                  <a:srgbClr val="0000FF"/>
                </a:solidFill>
                <a:latin typeface="AdvTTd7835f12"/>
              </a:rPr>
              <a:t>.</a:t>
            </a:r>
            <a:endParaRPr lang="en-US" altLang="zh-CN" sz="2400" b="1" i="0" u="none" strike="noStrike" baseline="0" dirty="0" smtClean="0">
              <a:solidFill>
                <a:srgbClr val="0000FF"/>
              </a:solidFill>
              <a:latin typeface="AdvTTd7835f12"/>
            </a:endParaRPr>
          </a:p>
        </p:txBody>
      </p:sp>
    </p:spTree>
    <p:extLst>
      <p:ext uri="{BB962C8B-B14F-4D97-AF65-F5344CB8AC3E}">
        <p14:creationId xmlns:p14="http://schemas.microsoft.com/office/powerpoint/2010/main" val="3758973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95" y="-69469"/>
            <a:ext cx="10515600" cy="1325563"/>
          </a:xfrm>
        </p:spPr>
        <p:txBody>
          <a:bodyPr/>
          <a:lstStyle/>
          <a:p>
            <a:pPr algn="ctr"/>
            <a:r>
              <a:rPr lang="en-US" altLang="zh-CN" b="1" dirty="0" smtClean="0"/>
              <a:t>How to do Bayesian statistics ?</a:t>
            </a:r>
            <a:endParaRPr lang="zh-CN" altLang="en-US" b="1" dirty="0"/>
          </a:p>
        </p:txBody>
      </p:sp>
      <p:sp>
        <p:nvSpPr>
          <p:cNvPr id="3" name="内容占位符 2"/>
          <p:cNvSpPr>
            <a:spLocks noGrp="1"/>
          </p:cNvSpPr>
          <p:nvPr>
            <p:ph idx="1"/>
          </p:nvPr>
        </p:nvSpPr>
        <p:spPr>
          <a:xfrm>
            <a:off x="1836009" y="3636642"/>
            <a:ext cx="9164107" cy="957531"/>
          </a:xfrm>
        </p:spPr>
        <p:txBody>
          <a:bodyPr>
            <a:noAutofit/>
          </a:bodyPr>
          <a:lstStyle/>
          <a:p>
            <a:pPr marL="914400" indent="-914400">
              <a:lnSpc>
                <a:spcPct val="100000"/>
              </a:lnSpc>
              <a:buAutoNum type="arabicPeriod"/>
            </a:pPr>
            <a:r>
              <a:rPr lang="en-US" altLang="zh-CN" sz="3200" dirty="0" smtClean="0"/>
              <a:t>Guess (prior distribution)</a:t>
            </a:r>
          </a:p>
          <a:p>
            <a:pPr marL="914400" indent="-914400">
              <a:lnSpc>
                <a:spcPct val="100000"/>
              </a:lnSpc>
              <a:buAutoNum type="arabicPeriod"/>
            </a:pPr>
            <a:r>
              <a:rPr lang="en-US" altLang="zh-CN" sz="3200" dirty="0" smtClean="0"/>
              <a:t>Calculate (posterior distribution)</a:t>
            </a:r>
          </a:p>
          <a:p>
            <a:pPr marL="914400" indent="-914400">
              <a:lnSpc>
                <a:spcPct val="100000"/>
              </a:lnSpc>
              <a:buAutoNum type="arabicPeriod"/>
            </a:pPr>
            <a:r>
              <a:rPr lang="en-US" altLang="zh-CN" sz="3200" dirty="0" smtClean="0"/>
              <a:t>Adjust prior distribution according to the observed data</a:t>
            </a:r>
          </a:p>
        </p:txBody>
      </p:sp>
      <mc:AlternateContent xmlns:mc="http://schemas.openxmlformats.org/markup-compatibility/2006" xmlns:a14="http://schemas.microsoft.com/office/drawing/2010/main">
        <mc:Choice Requires="a14">
          <p:sp>
            <p:nvSpPr>
              <p:cNvPr id="4" name="内容占位符 2"/>
              <p:cNvSpPr txBox="1">
                <a:spLocks/>
              </p:cNvSpPr>
              <p:nvPr/>
            </p:nvSpPr>
            <p:spPr>
              <a:xfrm>
                <a:off x="484516" y="1724475"/>
                <a:ext cx="10515600" cy="1443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altLang="zh-CN" sz="3200" dirty="0" smtClean="0"/>
                  <a:t>Linear regression</a:t>
                </a:r>
                <a:r>
                  <a:rPr lang="zh-CN" altLang="en-US" sz="3200" dirty="0" smtClean="0"/>
                  <a:t>：</a:t>
                </a:r>
                <a:r>
                  <a:rPr lang="en-US" altLang="zh-CN" sz="3200" dirty="0" smtClean="0"/>
                  <a:t>Y =</a:t>
                </a:r>
                <a14:m>
                  <m:oMath xmlns:m="http://schemas.openxmlformats.org/officeDocument/2006/math">
                    <m:sSub>
                      <m:sSubPr>
                        <m:ctrlPr>
                          <a:rPr lang="en-US" altLang="zh-CN" sz="3200" i="1" dirty="0" smtClean="0">
                            <a:solidFill>
                              <a:srgbClr val="C00000"/>
                            </a:solidFill>
                            <a:latin typeface="Cambria Math" panose="02040503050406030204" pitchFamily="18" charset="0"/>
                          </a:rPr>
                        </m:ctrlPr>
                      </m:sSubPr>
                      <m:e>
                        <m:r>
                          <a:rPr lang="en-US" altLang="zh-CN" sz="3200" i="1" dirty="0" smtClean="0">
                            <a:solidFill>
                              <a:srgbClr val="C00000"/>
                            </a:solidFill>
                            <a:latin typeface="Cambria Math" panose="02040503050406030204" pitchFamily="18" charset="0"/>
                          </a:rPr>
                          <m:t> </m:t>
                        </m:r>
                        <m:r>
                          <a:rPr lang="en-US" altLang="zh-CN" sz="3200" i="1" dirty="0" smtClean="0">
                            <a:solidFill>
                              <a:srgbClr val="C00000"/>
                            </a:solidFill>
                            <a:latin typeface="Cambria Math" panose="02040503050406030204" pitchFamily="18" charset="0"/>
                          </a:rPr>
                          <m:t>𝑏</m:t>
                        </m:r>
                      </m:e>
                      <m:sub>
                        <m:r>
                          <a:rPr lang="en-US" altLang="zh-CN" sz="3200" i="1" dirty="0" smtClean="0">
                            <a:solidFill>
                              <a:srgbClr val="C00000"/>
                            </a:solidFill>
                            <a:latin typeface="Cambria Math" panose="02040503050406030204" pitchFamily="18" charset="0"/>
                          </a:rPr>
                          <m:t>0</m:t>
                        </m:r>
                      </m:sub>
                    </m:sSub>
                  </m:oMath>
                </a14:m>
                <a:r>
                  <a:rPr lang="en-US" altLang="zh-CN" sz="3200" dirty="0" smtClean="0"/>
                  <a:t> +</a:t>
                </a:r>
                <a14:m>
                  <m:oMath xmlns:m="http://schemas.openxmlformats.org/officeDocument/2006/math">
                    <m:sSub>
                      <m:sSubPr>
                        <m:ctrlPr>
                          <a:rPr lang="en-US" altLang="zh-CN" sz="3200" i="1" dirty="0" smtClean="0">
                            <a:solidFill>
                              <a:srgbClr val="C00000"/>
                            </a:solidFill>
                            <a:latin typeface="Cambria Math" panose="02040503050406030204" pitchFamily="18" charset="0"/>
                          </a:rPr>
                        </m:ctrlPr>
                      </m:sSubPr>
                      <m:e>
                        <m:r>
                          <a:rPr lang="en-US" altLang="zh-CN" sz="3200" i="1" dirty="0" smtClean="0">
                            <a:solidFill>
                              <a:srgbClr val="C00000"/>
                            </a:solidFill>
                            <a:latin typeface="Cambria Math" panose="02040503050406030204" pitchFamily="18" charset="0"/>
                          </a:rPr>
                          <m:t> </m:t>
                        </m:r>
                        <m:r>
                          <a:rPr lang="en-US" altLang="zh-CN" sz="3200" i="1" dirty="0" smtClean="0">
                            <a:solidFill>
                              <a:srgbClr val="C00000"/>
                            </a:solidFill>
                            <a:latin typeface="Cambria Math" panose="02040503050406030204" pitchFamily="18" charset="0"/>
                          </a:rPr>
                          <m:t>𝑏</m:t>
                        </m:r>
                      </m:e>
                      <m:sub>
                        <m:r>
                          <a:rPr lang="en-US" altLang="zh-CN" sz="3200" i="1" dirty="0" smtClean="0">
                            <a:solidFill>
                              <a:srgbClr val="C00000"/>
                            </a:solidFill>
                            <a:latin typeface="Cambria Math" panose="02040503050406030204" pitchFamily="18" charset="0"/>
                          </a:rPr>
                          <m:t>1</m:t>
                        </m:r>
                      </m:sub>
                    </m:sSub>
                  </m:oMath>
                </a14:m>
                <a:r>
                  <a:rPr lang="en-US" altLang="zh-CN" sz="3200" dirty="0" smtClean="0"/>
                  <a:t>x + error</a:t>
                </a:r>
                <a:r>
                  <a:rPr lang="en-US" altLang="zh-CN" sz="3200" dirty="0"/>
                  <a:t>, error ~N(0,</a:t>
                </a:r>
                <a14:m>
                  <m:oMath xmlns:m="http://schemas.openxmlformats.org/officeDocument/2006/math">
                    <m:sSup>
                      <m:sSupPr>
                        <m:ctrlPr>
                          <a:rPr lang="en-US" altLang="zh-CN" sz="3200" i="1">
                            <a:latin typeface="Cambria Math" panose="02040503050406030204" pitchFamily="18" charset="0"/>
                          </a:rPr>
                        </m:ctrlPr>
                      </m:sSupPr>
                      <m:e>
                        <m:r>
                          <m:rPr>
                            <m:sty m:val="p"/>
                          </m:rPr>
                          <a:rPr lang="en-US" altLang="zh-CN" sz="3200" i="1" smtClean="0">
                            <a:solidFill>
                              <a:srgbClr val="C00000"/>
                            </a:solidFill>
                            <a:latin typeface="Cambria Math" panose="02040503050406030204" pitchFamily="18" charset="0"/>
                          </a:rPr>
                          <m:t>σ</m:t>
                        </m:r>
                      </m:e>
                      <m:sup>
                        <m:r>
                          <a:rPr lang="en-US" altLang="zh-CN" sz="3200" i="1">
                            <a:latin typeface="Cambria Math" panose="02040503050406030204" pitchFamily="18" charset="0"/>
                          </a:rPr>
                          <m:t>2</m:t>
                        </m:r>
                      </m:sup>
                    </m:sSup>
                  </m:oMath>
                </a14:m>
                <a:r>
                  <a:rPr lang="en-US" altLang="zh-CN" sz="3200" dirty="0"/>
                  <a:t>)</a:t>
                </a:r>
              </a:p>
              <a:p>
                <a:pPr marL="0" indent="0">
                  <a:lnSpc>
                    <a:spcPct val="100000"/>
                  </a:lnSpc>
                  <a:buFont typeface="Arial" panose="020B0604020202020204" pitchFamily="34" charset="0"/>
                  <a:buNone/>
                </a:pPr>
                <a:r>
                  <a:rPr lang="zh-CN" altLang="en-US" sz="3200" dirty="0"/>
                  <a:t>                                      </a:t>
                </a:r>
                <a14:m>
                  <m:oMath xmlns:m="http://schemas.openxmlformats.org/officeDocument/2006/math">
                    <m:sSub>
                      <m:sSubPr>
                        <m:ctrlPr>
                          <a:rPr lang="en-US" altLang="zh-CN" sz="3200" i="1" dirty="0" smtClean="0">
                            <a:solidFill>
                              <a:srgbClr val="C00000"/>
                            </a:solidFill>
                            <a:latin typeface="Cambria Math" panose="02040503050406030204" pitchFamily="18" charset="0"/>
                          </a:rPr>
                        </m:ctrlPr>
                      </m:sSubPr>
                      <m:e>
                        <m:r>
                          <a:rPr lang="en-US" altLang="zh-CN" sz="3200" i="1" dirty="0">
                            <a:solidFill>
                              <a:srgbClr val="C00000"/>
                            </a:solidFill>
                            <a:latin typeface="Cambria Math" panose="02040503050406030204" pitchFamily="18" charset="0"/>
                          </a:rPr>
                          <m:t> </m:t>
                        </m:r>
                        <m:r>
                          <a:rPr lang="en-US" altLang="zh-CN" sz="3200" i="1" dirty="0">
                            <a:solidFill>
                              <a:srgbClr val="C00000"/>
                            </a:solidFill>
                            <a:latin typeface="Cambria Math" panose="02040503050406030204" pitchFamily="18" charset="0"/>
                          </a:rPr>
                          <m:t>𝑏</m:t>
                        </m:r>
                      </m:e>
                      <m:sub>
                        <m:r>
                          <a:rPr lang="en-US" altLang="zh-CN" sz="3200" i="1" dirty="0">
                            <a:solidFill>
                              <a:srgbClr val="C00000"/>
                            </a:solidFill>
                            <a:latin typeface="Cambria Math" panose="02040503050406030204" pitchFamily="18" charset="0"/>
                          </a:rPr>
                          <m:t>0</m:t>
                        </m:r>
                      </m:sub>
                    </m:sSub>
                  </m:oMath>
                </a14:m>
                <a:r>
                  <a:rPr lang="en-US" altLang="zh-CN" sz="3200" dirty="0"/>
                  <a:t>, </a:t>
                </a:r>
                <a14:m>
                  <m:oMath xmlns:m="http://schemas.openxmlformats.org/officeDocument/2006/math">
                    <m:sSub>
                      <m:sSubPr>
                        <m:ctrlPr>
                          <a:rPr lang="en-US" altLang="zh-CN" sz="3200" i="1" dirty="0" smtClean="0">
                            <a:solidFill>
                              <a:srgbClr val="C00000"/>
                            </a:solidFill>
                            <a:latin typeface="Cambria Math" panose="02040503050406030204" pitchFamily="18" charset="0"/>
                          </a:rPr>
                        </m:ctrlPr>
                      </m:sSubPr>
                      <m:e>
                        <m:r>
                          <a:rPr lang="en-US" altLang="zh-CN" sz="3200" i="1" dirty="0">
                            <a:solidFill>
                              <a:srgbClr val="C00000"/>
                            </a:solidFill>
                            <a:latin typeface="Cambria Math" panose="02040503050406030204" pitchFamily="18" charset="0"/>
                          </a:rPr>
                          <m:t> </m:t>
                        </m:r>
                        <m:r>
                          <a:rPr lang="en-US" altLang="zh-CN" sz="3200" i="1" dirty="0">
                            <a:solidFill>
                              <a:srgbClr val="C00000"/>
                            </a:solidFill>
                            <a:latin typeface="Cambria Math" panose="02040503050406030204" pitchFamily="18" charset="0"/>
                          </a:rPr>
                          <m:t>𝑏</m:t>
                        </m:r>
                      </m:e>
                      <m:sub>
                        <m:r>
                          <a:rPr lang="en-US" altLang="zh-CN" sz="3200" i="1" dirty="0">
                            <a:solidFill>
                              <a:srgbClr val="C00000"/>
                            </a:solidFill>
                            <a:latin typeface="Cambria Math" panose="02040503050406030204" pitchFamily="18" charset="0"/>
                          </a:rPr>
                          <m:t>1</m:t>
                        </m:r>
                      </m:sub>
                    </m:sSub>
                  </m:oMath>
                </a14:m>
                <a:r>
                  <a:rPr lang="en-US" altLang="zh-CN" sz="3200" dirty="0"/>
                  <a:t>, </a:t>
                </a:r>
                <a14:m>
                  <m:oMath xmlns:m="http://schemas.openxmlformats.org/officeDocument/2006/math">
                    <m:r>
                      <m:rPr>
                        <m:sty m:val="p"/>
                      </m:rPr>
                      <a:rPr lang="en-US" altLang="zh-CN" sz="3200" i="1" smtClean="0">
                        <a:solidFill>
                          <a:srgbClr val="C00000"/>
                        </a:solidFill>
                        <a:latin typeface="Cambria Math" panose="02040503050406030204" pitchFamily="18" charset="0"/>
                      </a:rPr>
                      <m:t>σ</m:t>
                    </m:r>
                  </m:oMath>
                </a14:m>
                <a:endParaRPr lang="zh-CN" altLang="en-US" sz="32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484516" y="1724475"/>
                <a:ext cx="10515600" cy="1443786"/>
              </a:xfrm>
              <a:prstGeom prst="rect">
                <a:avLst/>
              </a:prstGeom>
              <a:blipFill>
                <a:blip r:embed="rId2"/>
                <a:stretch>
                  <a:fillRect t="-7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090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9301" y="491708"/>
            <a:ext cx="10515600" cy="495461"/>
          </a:xfrm>
        </p:spPr>
        <p:txBody>
          <a:bodyPr>
            <a:normAutofit fontScale="90000"/>
          </a:bodyPr>
          <a:lstStyle/>
          <a:p>
            <a:pPr algn="ctr"/>
            <a:r>
              <a:rPr lang="en-US" altLang="zh-CN" sz="3200" b="1" dirty="0" smtClean="0">
                <a:solidFill>
                  <a:srgbClr val="0000FF"/>
                </a:solidFill>
              </a:rPr>
              <a:t>brms</a:t>
            </a:r>
            <a:r>
              <a:rPr lang="zh-CN" altLang="en-US" sz="3200" b="1" dirty="0" smtClean="0">
                <a:solidFill>
                  <a:srgbClr val="0000FF"/>
                </a:solidFill>
              </a:rPr>
              <a:t>实际应用</a:t>
            </a:r>
            <a:r>
              <a:rPr lang="en-US" altLang="zh-CN" sz="3200" b="1" dirty="0" smtClean="0">
                <a:solidFill>
                  <a:srgbClr val="0000FF"/>
                </a:solidFill>
              </a:rPr>
              <a:t>3—</a:t>
            </a:r>
            <a:r>
              <a:rPr lang="zh-CN" altLang="en-US" sz="3200" b="1" dirty="0" smtClean="0">
                <a:solidFill>
                  <a:srgbClr val="0000FF"/>
                </a:solidFill>
              </a:rPr>
              <a:t>同时控制空间与系统发育自相关模型</a:t>
            </a:r>
            <a:endParaRPr lang="zh-CN" altLang="en-US" sz="3200" b="1" dirty="0">
              <a:solidFill>
                <a:srgbClr val="0000FF"/>
              </a:solidFill>
            </a:endParaRPr>
          </a:p>
        </p:txBody>
      </p:sp>
      <p:pic>
        <p:nvPicPr>
          <p:cNvPr id="6" name="图片 5"/>
          <p:cNvPicPr>
            <a:picLocks noChangeAspect="1"/>
          </p:cNvPicPr>
          <p:nvPr/>
        </p:nvPicPr>
        <p:blipFill>
          <a:blip r:embed="rId2"/>
          <a:stretch>
            <a:fillRect/>
          </a:stretch>
        </p:blipFill>
        <p:spPr>
          <a:xfrm>
            <a:off x="5997256" y="5973331"/>
            <a:ext cx="5567645" cy="696975"/>
          </a:xfrm>
          <a:prstGeom prst="rect">
            <a:avLst/>
          </a:prstGeom>
        </p:spPr>
      </p:pic>
      <p:pic>
        <p:nvPicPr>
          <p:cNvPr id="7" name="图片 6"/>
          <p:cNvPicPr>
            <a:picLocks noChangeAspect="1"/>
          </p:cNvPicPr>
          <p:nvPr/>
        </p:nvPicPr>
        <p:blipFill>
          <a:blip r:embed="rId3"/>
          <a:stretch>
            <a:fillRect/>
          </a:stretch>
        </p:blipFill>
        <p:spPr>
          <a:xfrm>
            <a:off x="1417291" y="1153649"/>
            <a:ext cx="9508981" cy="4653203"/>
          </a:xfrm>
          <a:prstGeom prst="rect">
            <a:avLst/>
          </a:prstGeom>
        </p:spPr>
      </p:pic>
    </p:spTree>
    <p:extLst>
      <p:ext uri="{BB962C8B-B14F-4D97-AF65-F5344CB8AC3E}">
        <p14:creationId xmlns:p14="http://schemas.microsoft.com/office/powerpoint/2010/main" val="416098172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0822" y="1081892"/>
            <a:ext cx="10515600" cy="4351338"/>
          </a:xfrm>
        </p:spPr>
        <p:txBody>
          <a:bodyPr/>
          <a:lstStyle/>
          <a:p>
            <a:pPr marL="0" indent="0">
              <a:buNone/>
            </a:pPr>
            <a:endParaRPr lang="en-US" altLang="zh-CN" dirty="0" smtClean="0"/>
          </a:p>
          <a:p>
            <a:pPr marL="0" indent="0">
              <a:buNone/>
            </a:pPr>
            <a:r>
              <a:rPr lang="en-US" altLang="zh-CN" dirty="0" smtClean="0"/>
              <a:t>We </a:t>
            </a:r>
            <a:r>
              <a:rPr lang="en-US" altLang="zh-CN" dirty="0"/>
              <a:t>used phylogenetically and spatially controlled generalized linear models. </a:t>
            </a:r>
            <a:endParaRPr lang="en-US" altLang="zh-CN" dirty="0" smtClean="0"/>
          </a:p>
          <a:p>
            <a:pPr marL="0" indent="0">
              <a:buNone/>
            </a:pPr>
            <a:r>
              <a:rPr lang="en-US" altLang="zh-CN" dirty="0"/>
              <a:t>Specifically, we control for </a:t>
            </a:r>
            <a:endParaRPr lang="en-US" altLang="zh-CN" dirty="0" smtClean="0"/>
          </a:p>
          <a:p>
            <a:pPr marL="514350" indent="-514350">
              <a:buAutoNum type="arabicParenR"/>
            </a:pPr>
            <a:r>
              <a:rPr lang="en-US" altLang="zh-CN" dirty="0" smtClean="0"/>
              <a:t>phylogeny… </a:t>
            </a:r>
          </a:p>
          <a:p>
            <a:pPr marL="514350" indent="-514350">
              <a:buFont typeface="Arial" panose="020B0604020202020204" pitchFamily="34" charset="0"/>
              <a:buAutoNum type="arabicParenR"/>
            </a:pPr>
            <a:r>
              <a:rPr lang="en-US" altLang="zh-CN" dirty="0" smtClean="0"/>
              <a:t>spatial autocorrelation,…</a:t>
            </a:r>
          </a:p>
          <a:p>
            <a:pPr marL="514350" indent="-514350">
              <a:buFont typeface="Arial" panose="020B0604020202020204" pitchFamily="34" charset="0"/>
              <a:buAutoNum type="arabicParenR"/>
            </a:pPr>
            <a:r>
              <a:rPr lang="en-US" altLang="zh-CN" dirty="0" smtClean="0"/>
              <a:t>number </a:t>
            </a:r>
            <a:r>
              <a:rPr lang="en-US" altLang="zh-CN" dirty="0"/>
              <a:t>of nests </a:t>
            </a:r>
          </a:p>
          <a:p>
            <a:pPr marL="514350" indent="-514350">
              <a:buAutoNum type="arabicParenR"/>
            </a:pPr>
            <a:endParaRPr lang="en-US" altLang="zh-CN" dirty="0"/>
          </a:p>
          <a:p>
            <a:pPr marL="0" indent="0">
              <a:buNone/>
            </a:pPr>
            <a:endParaRPr lang="en-US" altLang="zh-CN" dirty="0"/>
          </a:p>
          <a:p>
            <a:pPr marL="0" indent="0">
              <a:buNone/>
            </a:pPr>
            <a:endParaRPr lang="en-US" altLang="zh-CN" dirty="0"/>
          </a:p>
          <a:p>
            <a:endParaRPr lang="zh-CN" altLang="en-US" dirty="0"/>
          </a:p>
        </p:txBody>
      </p:sp>
      <p:sp>
        <p:nvSpPr>
          <p:cNvPr id="4" name="标题 1"/>
          <p:cNvSpPr>
            <a:spLocks noGrp="1"/>
          </p:cNvSpPr>
          <p:nvPr>
            <p:ph type="title"/>
          </p:nvPr>
        </p:nvSpPr>
        <p:spPr>
          <a:xfrm>
            <a:off x="770822" y="590369"/>
            <a:ext cx="11227889" cy="491523"/>
          </a:xfrm>
        </p:spPr>
        <p:txBody>
          <a:bodyPr>
            <a:noAutofit/>
          </a:bodyPr>
          <a:lstStyle/>
          <a:p>
            <a:pPr algn="ctr"/>
            <a:r>
              <a:rPr lang="en-US" altLang="zh-CN" sz="3600" b="1" dirty="0">
                <a:solidFill>
                  <a:srgbClr val="0000FF"/>
                </a:solidFill>
              </a:rPr>
              <a:t>brms</a:t>
            </a:r>
            <a:r>
              <a:rPr lang="zh-CN" altLang="en-US" sz="3600" b="1" dirty="0">
                <a:solidFill>
                  <a:srgbClr val="0000FF"/>
                </a:solidFill>
              </a:rPr>
              <a:t>实际</a:t>
            </a:r>
            <a:r>
              <a:rPr lang="zh-CN" altLang="en-US" sz="3600" b="1" dirty="0" smtClean="0">
                <a:solidFill>
                  <a:srgbClr val="0000FF"/>
                </a:solidFill>
              </a:rPr>
              <a:t>应用</a:t>
            </a:r>
            <a:r>
              <a:rPr lang="en-US" altLang="zh-CN" sz="3600" b="1" dirty="0" smtClean="0">
                <a:solidFill>
                  <a:srgbClr val="0000FF"/>
                </a:solidFill>
              </a:rPr>
              <a:t>3—</a:t>
            </a:r>
            <a:r>
              <a:rPr lang="zh-CN" altLang="en-US" sz="3600" b="1" dirty="0">
                <a:solidFill>
                  <a:srgbClr val="0000FF"/>
                </a:solidFill>
              </a:rPr>
              <a:t>同时控制空间与系统发育自相关模型</a:t>
            </a:r>
            <a:endParaRPr lang="zh-CN" altLang="en-US" sz="3600" dirty="0"/>
          </a:p>
        </p:txBody>
      </p:sp>
      <p:sp>
        <p:nvSpPr>
          <p:cNvPr id="5" name="矩形 4"/>
          <p:cNvSpPr/>
          <p:nvPr/>
        </p:nvSpPr>
        <p:spPr>
          <a:xfrm>
            <a:off x="770823" y="4768885"/>
            <a:ext cx="10856495" cy="1015663"/>
          </a:xfrm>
          <a:prstGeom prst="rect">
            <a:avLst/>
          </a:prstGeom>
        </p:spPr>
        <p:txBody>
          <a:bodyPr wrap="square">
            <a:spAutoFit/>
          </a:bodyPr>
          <a:lstStyle/>
          <a:p>
            <a:r>
              <a:rPr lang="zh-CN" altLang="en-US" sz="2000" dirty="0">
                <a:solidFill>
                  <a:srgbClr val="000000"/>
                </a:solidFill>
                <a:latin typeface="Arial" panose="020B0604020202020204" pitchFamily="34" charset="0"/>
              </a:rPr>
              <a:t>其</a:t>
            </a:r>
            <a:r>
              <a:rPr lang="zh-CN" altLang="en-US" sz="2000" dirty="0" smtClean="0">
                <a:solidFill>
                  <a:srgbClr val="000000"/>
                </a:solidFill>
                <a:latin typeface="Arial" panose="020B0604020202020204" pitchFamily="34" charset="0"/>
              </a:rPr>
              <a:t>核心：</a:t>
            </a:r>
            <a:r>
              <a:rPr lang="en-US" altLang="zh-CN" sz="2000" b="0" i="0" u="none" strike="noStrike" baseline="0" dirty="0" smtClean="0">
                <a:solidFill>
                  <a:srgbClr val="FF0000"/>
                </a:solidFill>
                <a:latin typeface="Arial" panose="020B0604020202020204" pitchFamily="34" charset="0"/>
              </a:rPr>
              <a:t>Linear mixed-effects kinship models </a:t>
            </a:r>
            <a:r>
              <a:rPr lang="en-US" altLang="zh-CN" sz="2000" b="0" i="0" u="none" strike="noStrike" baseline="0" dirty="0" smtClean="0">
                <a:solidFill>
                  <a:srgbClr val="000000"/>
                </a:solidFill>
                <a:latin typeface="Arial" panose="020B0604020202020204" pitchFamily="34" charset="0"/>
              </a:rPr>
              <a:t>with control for phylogeny (species level of phylogeny + random effect of the species), spatial autocorrelation and number of nests per population. </a:t>
            </a:r>
          </a:p>
        </p:txBody>
      </p:sp>
      <p:pic>
        <p:nvPicPr>
          <p:cNvPr id="6" name="图片 5"/>
          <p:cNvPicPr>
            <a:picLocks noChangeAspect="1"/>
          </p:cNvPicPr>
          <p:nvPr/>
        </p:nvPicPr>
        <p:blipFill>
          <a:blip r:embed="rId2"/>
          <a:stretch>
            <a:fillRect/>
          </a:stretch>
        </p:blipFill>
        <p:spPr>
          <a:xfrm>
            <a:off x="4533420" y="5580013"/>
            <a:ext cx="7006480" cy="819416"/>
          </a:xfrm>
          <a:prstGeom prst="rect">
            <a:avLst/>
          </a:prstGeom>
        </p:spPr>
      </p:pic>
    </p:spTree>
    <p:extLst>
      <p:ext uri="{BB962C8B-B14F-4D97-AF65-F5344CB8AC3E}">
        <p14:creationId xmlns:p14="http://schemas.microsoft.com/office/powerpoint/2010/main" val="39651210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191" y="625006"/>
            <a:ext cx="11097126" cy="1325563"/>
          </a:xfrm>
        </p:spPr>
        <p:txBody>
          <a:bodyPr>
            <a:normAutofit fontScale="90000"/>
          </a:bodyPr>
          <a:lstStyle/>
          <a:p>
            <a:pPr algn="ctr"/>
            <a:r>
              <a:rPr lang="en-US" altLang="zh-CN" sz="3100" b="0" i="0" u="none" strike="noStrike" baseline="0" dirty="0" smtClean="0">
                <a:solidFill>
                  <a:srgbClr val="0000FF"/>
                </a:solidFill>
                <a:latin typeface="Arial" panose="020B0604020202020204" pitchFamily="34" charset="0"/>
              </a:rPr>
              <a:t>Linear mixed-effects kinship models </a:t>
            </a:r>
            <a:r>
              <a:rPr lang="en-US" altLang="zh-CN" sz="3100" b="0" i="0" u="none" strike="noStrike" baseline="0" dirty="0" smtClean="0">
                <a:solidFill>
                  <a:srgbClr val="000000"/>
                </a:solidFill>
                <a:latin typeface="Arial" panose="020B0604020202020204" pitchFamily="34" charset="0"/>
              </a:rPr>
              <a:t>with control for </a:t>
            </a:r>
            <a:r>
              <a:rPr lang="en-US" altLang="zh-CN" sz="3100" b="0" i="0" u="none" strike="noStrike" baseline="0" dirty="0" smtClean="0">
                <a:solidFill>
                  <a:srgbClr val="FF0000"/>
                </a:solidFill>
                <a:latin typeface="Arial" panose="020B0604020202020204" pitchFamily="34" charset="0"/>
              </a:rPr>
              <a:t>phylogeny</a:t>
            </a:r>
            <a:r>
              <a:rPr lang="en-US" altLang="zh-CN" sz="3100" b="0" i="0" u="none" strike="noStrike" baseline="0" dirty="0" smtClean="0">
                <a:solidFill>
                  <a:srgbClr val="000000"/>
                </a:solidFill>
                <a:latin typeface="Arial" panose="020B0604020202020204" pitchFamily="34" charset="0"/>
              </a:rPr>
              <a:t> (species level of phylogeny + random effect of the species),</a:t>
            </a:r>
            <a:r>
              <a:rPr lang="en-US" altLang="zh-CN" sz="3100" b="0" i="0" u="none" strike="noStrike" dirty="0" smtClean="0">
                <a:solidFill>
                  <a:srgbClr val="000000"/>
                </a:solidFill>
                <a:latin typeface="Arial" panose="020B0604020202020204" pitchFamily="34" charset="0"/>
              </a:rPr>
              <a:t> </a:t>
            </a:r>
            <a:r>
              <a:rPr lang="en-US" altLang="zh-CN" sz="3100" b="0" i="0" u="none" strike="noStrike" baseline="0" dirty="0" smtClean="0">
                <a:solidFill>
                  <a:srgbClr val="FF0000"/>
                </a:solidFill>
                <a:latin typeface="Arial" panose="020B0604020202020204" pitchFamily="34" charset="0"/>
              </a:rPr>
              <a:t>spatial autocorrelation </a:t>
            </a:r>
            <a:r>
              <a:rPr lang="en-US" altLang="zh-CN" sz="3100" b="0" i="0" u="none" strike="noStrike" baseline="0" dirty="0" smtClean="0">
                <a:solidFill>
                  <a:srgbClr val="000000"/>
                </a:solidFill>
                <a:latin typeface="Arial" panose="020B0604020202020204" pitchFamily="34" charset="0"/>
              </a:rPr>
              <a:t>and </a:t>
            </a:r>
            <a:r>
              <a:rPr lang="en-US" altLang="zh-CN" sz="3100" b="0" i="0" u="none" strike="noStrike" baseline="0" dirty="0" smtClean="0">
                <a:solidFill>
                  <a:srgbClr val="FF0000"/>
                </a:solidFill>
                <a:latin typeface="Arial" panose="020B0604020202020204" pitchFamily="34" charset="0"/>
              </a:rPr>
              <a:t>number of nests per population </a:t>
            </a:r>
            <a:r>
              <a:rPr lang="en-US" altLang="zh-CN" b="0" i="0" u="none" strike="noStrike" baseline="0" dirty="0" smtClean="0">
                <a:solidFill>
                  <a:srgbClr val="000000"/>
                </a:solidFill>
                <a:latin typeface="Arial" panose="020B0604020202020204" pitchFamily="34" charset="0"/>
              </a:rPr>
              <a:t/>
            </a:r>
            <a:br>
              <a:rPr lang="en-US" altLang="zh-CN" b="0" i="0" u="none" strike="noStrike" baseline="0" dirty="0" smtClean="0">
                <a:solidFill>
                  <a:srgbClr val="000000"/>
                </a:solidFill>
                <a:latin typeface="Arial" panose="020B0604020202020204" pitchFamily="34" charset="0"/>
              </a:rPr>
            </a:br>
            <a:endParaRPr lang="zh-CN" altLang="en-US" dirty="0"/>
          </a:p>
        </p:txBody>
      </p:sp>
      <p:sp>
        <p:nvSpPr>
          <p:cNvPr id="3" name="内容占位符 2"/>
          <p:cNvSpPr>
            <a:spLocks noGrp="1"/>
          </p:cNvSpPr>
          <p:nvPr>
            <p:ph idx="1"/>
          </p:nvPr>
        </p:nvSpPr>
        <p:spPr>
          <a:xfrm>
            <a:off x="530191" y="2845905"/>
            <a:ext cx="10515600" cy="1947477"/>
          </a:xfrm>
        </p:spPr>
        <p:txBody>
          <a:bodyPr>
            <a:normAutofit lnSpcReduction="10000"/>
          </a:bodyPr>
          <a:lstStyle/>
          <a:p>
            <a:pPr marL="0" indent="0">
              <a:buNone/>
            </a:pPr>
            <a:r>
              <a:rPr lang="en-US" altLang="zh-CN" dirty="0" smtClean="0">
                <a:solidFill>
                  <a:srgbClr val="0000FF"/>
                </a:solidFill>
              </a:rPr>
              <a:t>library(</a:t>
            </a:r>
            <a:r>
              <a:rPr lang="en-US" altLang="zh-CN" dirty="0" err="1" smtClean="0">
                <a:solidFill>
                  <a:srgbClr val="FF0000"/>
                </a:solidFill>
              </a:rPr>
              <a:t>coxme</a:t>
            </a:r>
            <a:r>
              <a:rPr lang="en-US" altLang="zh-CN" dirty="0" smtClean="0">
                <a:solidFill>
                  <a:srgbClr val="0000FF"/>
                </a:solidFill>
              </a:rPr>
              <a:t>)</a:t>
            </a:r>
          </a:p>
          <a:p>
            <a:pPr marL="0" indent="0">
              <a:buNone/>
            </a:pPr>
            <a:r>
              <a:rPr lang="en-US" altLang="zh-CN" dirty="0" smtClean="0">
                <a:solidFill>
                  <a:srgbClr val="0000FF"/>
                </a:solidFill>
              </a:rPr>
              <a:t>m4 &lt;- </a:t>
            </a:r>
            <a:r>
              <a:rPr lang="en-US" altLang="zh-CN" dirty="0" err="1" smtClean="0">
                <a:solidFill>
                  <a:srgbClr val="0000FF"/>
                </a:solidFill>
              </a:rPr>
              <a:t>lmekin</a:t>
            </a:r>
            <a:r>
              <a:rPr lang="en-US" altLang="zh-CN" dirty="0" smtClean="0">
                <a:solidFill>
                  <a:srgbClr val="0000FF"/>
                </a:solidFill>
              </a:rPr>
              <a:t>( log(DPR) ~</a:t>
            </a:r>
            <a:r>
              <a:rPr lang="en-US" altLang="zh-CN" dirty="0" err="1" smtClean="0">
                <a:solidFill>
                  <a:srgbClr val="FF0000"/>
                </a:solidFill>
              </a:rPr>
              <a:t>mean_year</a:t>
            </a:r>
            <a:r>
              <a:rPr lang="en-US" altLang="zh-CN" dirty="0" smtClean="0">
                <a:solidFill>
                  <a:srgbClr val="0000FF"/>
                </a:solidFill>
              </a:rPr>
              <a:t> + </a:t>
            </a:r>
            <a:r>
              <a:rPr lang="en-US" altLang="zh-CN" dirty="0" smtClean="0">
                <a:solidFill>
                  <a:srgbClr val="FF0000"/>
                </a:solidFill>
              </a:rPr>
              <a:t>log( </a:t>
            </a:r>
            <a:r>
              <a:rPr lang="en-US" altLang="zh-CN" dirty="0" err="1" smtClean="0">
                <a:solidFill>
                  <a:srgbClr val="FF0000"/>
                </a:solidFill>
              </a:rPr>
              <a:t>N_nests</a:t>
            </a:r>
            <a:r>
              <a:rPr lang="en-US" altLang="zh-CN" dirty="0" smtClean="0">
                <a:solidFill>
                  <a:srgbClr val="FF0000"/>
                </a:solidFill>
              </a:rPr>
              <a:t>)</a:t>
            </a:r>
            <a:r>
              <a:rPr lang="en-US" altLang="zh-CN" dirty="0" smtClean="0">
                <a:solidFill>
                  <a:srgbClr val="0000FF"/>
                </a:solidFill>
              </a:rPr>
              <a:t>+</a:t>
            </a:r>
            <a:r>
              <a:rPr lang="en-US" altLang="zh-CN" dirty="0" smtClean="0">
                <a:solidFill>
                  <a:srgbClr val="FF0000"/>
                </a:solidFill>
              </a:rPr>
              <a:t> (1|species )</a:t>
            </a:r>
            <a:r>
              <a:rPr lang="en-US" altLang="zh-CN" dirty="0" smtClean="0">
                <a:solidFill>
                  <a:srgbClr val="0000FF"/>
                </a:solidFill>
              </a:rPr>
              <a:t>, </a:t>
            </a:r>
          </a:p>
          <a:p>
            <a:pPr marL="0" indent="0">
              <a:buNone/>
            </a:pPr>
            <a:r>
              <a:rPr lang="en-US" altLang="zh-CN" dirty="0" smtClean="0">
                <a:solidFill>
                  <a:srgbClr val="0000FF"/>
                </a:solidFill>
              </a:rPr>
              <a:t>                   </a:t>
            </a:r>
            <a:r>
              <a:rPr lang="en-US" altLang="zh-CN" dirty="0" err="1" smtClean="0">
                <a:solidFill>
                  <a:srgbClr val="0000FF"/>
                </a:solidFill>
              </a:rPr>
              <a:t>varlist</a:t>
            </a:r>
            <a:r>
              <a:rPr lang="en-US" altLang="zh-CN" dirty="0" smtClean="0">
                <a:solidFill>
                  <a:srgbClr val="0000FF"/>
                </a:solidFill>
              </a:rPr>
              <a:t> = list( </a:t>
            </a:r>
            <a:r>
              <a:rPr lang="en-US" altLang="zh-CN" dirty="0" smtClean="0">
                <a:solidFill>
                  <a:srgbClr val="FF0000"/>
                </a:solidFill>
              </a:rPr>
              <a:t>I, </a:t>
            </a:r>
            <a:r>
              <a:rPr lang="en-US" altLang="zh-CN" dirty="0" err="1" smtClean="0">
                <a:solidFill>
                  <a:srgbClr val="FF0000"/>
                </a:solidFill>
              </a:rPr>
              <a:t>phyloMat</a:t>
            </a:r>
            <a:r>
              <a:rPr lang="en-US" altLang="zh-CN" dirty="0" smtClean="0">
                <a:solidFill>
                  <a:srgbClr val="FF0000"/>
                </a:solidFill>
              </a:rPr>
              <a:t> , </a:t>
            </a:r>
            <a:r>
              <a:rPr lang="en-US" altLang="zh-CN" dirty="0" err="1" smtClean="0">
                <a:solidFill>
                  <a:srgbClr val="FF0000"/>
                </a:solidFill>
              </a:rPr>
              <a:t>distanceMatrix</a:t>
            </a:r>
            <a:r>
              <a:rPr lang="en-US" altLang="zh-CN" dirty="0" smtClean="0">
                <a:solidFill>
                  <a:srgbClr val="FF0000"/>
                </a:solidFill>
              </a:rPr>
              <a:t> </a:t>
            </a:r>
            <a:r>
              <a:rPr lang="en-US" altLang="zh-CN" dirty="0" smtClean="0">
                <a:solidFill>
                  <a:srgbClr val="0000FF"/>
                </a:solidFill>
              </a:rPr>
              <a:t>), </a:t>
            </a:r>
          </a:p>
          <a:p>
            <a:pPr marL="0" indent="0">
              <a:buNone/>
            </a:pPr>
            <a:r>
              <a:rPr lang="en-US" altLang="zh-CN" dirty="0" smtClean="0">
                <a:solidFill>
                  <a:srgbClr val="0000FF"/>
                </a:solidFill>
              </a:rPr>
              <a:t>                   data = data)</a:t>
            </a:r>
            <a:endParaRPr lang="zh-CN" altLang="en-US" dirty="0">
              <a:solidFill>
                <a:srgbClr val="0000FF"/>
              </a:solidFill>
            </a:endParaRPr>
          </a:p>
        </p:txBody>
      </p:sp>
      <p:cxnSp>
        <p:nvCxnSpPr>
          <p:cNvPr id="5" name="直接箭头连接符 4"/>
          <p:cNvCxnSpPr/>
          <p:nvPr/>
        </p:nvCxnSpPr>
        <p:spPr>
          <a:xfrm flipH="1">
            <a:off x="5787991" y="2845905"/>
            <a:ext cx="911192" cy="5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6699183" y="2845905"/>
            <a:ext cx="827773" cy="484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87991" y="2324962"/>
            <a:ext cx="1832553" cy="584775"/>
          </a:xfrm>
          <a:prstGeom prst="rect">
            <a:avLst/>
          </a:prstGeom>
          <a:noFill/>
        </p:spPr>
        <p:txBody>
          <a:bodyPr wrap="none" rtlCol="0">
            <a:spAutoFit/>
          </a:bodyPr>
          <a:lstStyle/>
          <a:p>
            <a:r>
              <a:rPr lang="zh-CN" altLang="en-US" sz="3200" b="1" dirty="0" smtClean="0">
                <a:solidFill>
                  <a:srgbClr val="FF0000"/>
                </a:solidFill>
              </a:rPr>
              <a:t>固定效应</a:t>
            </a:r>
            <a:endParaRPr lang="zh-CN" altLang="en-US" sz="3200" b="1" dirty="0">
              <a:solidFill>
                <a:srgbClr val="FF0000"/>
              </a:solidFill>
            </a:endParaRPr>
          </a:p>
        </p:txBody>
      </p:sp>
      <p:sp>
        <p:nvSpPr>
          <p:cNvPr id="10" name="文本框 9"/>
          <p:cNvSpPr txBox="1"/>
          <p:nvPr/>
        </p:nvSpPr>
        <p:spPr>
          <a:xfrm>
            <a:off x="8991600" y="2290865"/>
            <a:ext cx="1832553" cy="584775"/>
          </a:xfrm>
          <a:prstGeom prst="rect">
            <a:avLst/>
          </a:prstGeom>
          <a:noFill/>
        </p:spPr>
        <p:txBody>
          <a:bodyPr wrap="none" rtlCol="0">
            <a:spAutoFit/>
          </a:bodyPr>
          <a:lstStyle/>
          <a:p>
            <a:r>
              <a:rPr lang="zh-CN" altLang="en-US" sz="3200" b="1" dirty="0">
                <a:solidFill>
                  <a:srgbClr val="FF0000"/>
                </a:solidFill>
              </a:rPr>
              <a:t>随机</a:t>
            </a:r>
            <a:r>
              <a:rPr lang="zh-CN" altLang="en-US" sz="3200" b="1" dirty="0" smtClean="0">
                <a:solidFill>
                  <a:srgbClr val="FF0000"/>
                </a:solidFill>
              </a:rPr>
              <a:t>效应</a:t>
            </a:r>
            <a:endParaRPr lang="zh-CN" altLang="en-US" sz="3200" b="1" dirty="0">
              <a:solidFill>
                <a:srgbClr val="FF0000"/>
              </a:solidFill>
            </a:endParaRPr>
          </a:p>
        </p:txBody>
      </p:sp>
      <p:cxnSp>
        <p:nvCxnSpPr>
          <p:cNvPr id="11" name="直接箭头连接符 10"/>
          <p:cNvCxnSpPr/>
          <p:nvPr/>
        </p:nvCxnSpPr>
        <p:spPr>
          <a:xfrm>
            <a:off x="9789566" y="2788702"/>
            <a:ext cx="18577" cy="607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787991" y="4114801"/>
            <a:ext cx="685800" cy="101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5038825" y="4114801"/>
            <a:ext cx="749166" cy="101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4109987" y="4114801"/>
            <a:ext cx="1678005" cy="101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502153" y="5129465"/>
            <a:ext cx="6776214" cy="584775"/>
          </a:xfrm>
          <a:prstGeom prst="rect">
            <a:avLst/>
          </a:prstGeom>
          <a:noFill/>
        </p:spPr>
        <p:txBody>
          <a:bodyPr wrap="none" rtlCol="0">
            <a:spAutoFit/>
          </a:bodyPr>
          <a:lstStyle/>
          <a:p>
            <a:r>
              <a:rPr lang="zh-CN" altLang="en-US" sz="3200" b="1" dirty="0" smtClean="0">
                <a:solidFill>
                  <a:srgbClr val="FF0000"/>
                </a:solidFill>
              </a:rPr>
              <a:t>指定随机效应不同水平间的相关关系</a:t>
            </a:r>
            <a:endParaRPr lang="zh-CN" altLang="en-US" sz="3200" b="1" dirty="0">
              <a:solidFill>
                <a:srgbClr val="FF0000"/>
              </a:solidFill>
            </a:endParaRPr>
          </a:p>
        </p:txBody>
      </p:sp>
    </p:spTree>
    <p:extLst>
      <p:ext uri="{BB962C8B-B14F-4D97-AF65-F5344CB8AC3E}">
        <p14:creationId xmlns:p14="http://schemas.microsoft.com/office/powerpoint/2010/main" val="20501018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2953" y="182245"/>
            <a:ext cx="10515600" cy="915035"/>
          </a:xfrm>
        </p:spPr>
        <p:txBody>
          <a:bodyPr/>
          <a:lstStyle/>
          <a:p>
            <a:r>
              <a:rPr lang="zh-CN" altLang="en-US" dirty="0" smtClean="0">
                <a:solidFill>
                  <a:srgbClr val="0000FF"/>
                </a:solidFill>
              </a:rPr>
              <a:t>矩阵</a:t>
            </a:r>
            <a:r>
              <a:rPr lang="en-US" altLang="zh-CN" dirty="0" smtClean="0">
                <a:solidFill>
                  <a:srgbClr val="0000FF"/>
                </a:solidFill>
              </a:rPr>
              <a:t>I:</a:t>
            </a:r>
            <a:r>
              <a:rPr lang="en-US" altLang="zh-CN" b="0" i="0" u="none" strike="noStrike" baseline="0" dirty="0" smtClean="0">
                <a:solidFill>
                  <a:srgbClr val="0000FF"/>
                </a:solidFill>
                <a:latin typeface="Arial" panose="020B0604020202020204" pitchFamily="34" charset="0"/>
              </a:rPr>
              <a:t> </a:t>
            </a:r>
            <a:r>
              <a:rPr lang="en-US" altLang="zh-CN" b="0" i="0" u="none" strike="noStrike" baseline="0" dirty="0" smtClean="0">
                <a:solidFill>
                  <a:srgbClr val="FF0000"/>
                </a:solidFill>
                <a:latin typeface="Arial" panose="020B0604020202020204" pitchFamily="34" charset="0"/>
              </a:rPr>
              <a:t>number of nests per population </a:t>
            </a:r>
            <a:endParaRPr lang="zh-CN" altLang="en-US" dirty="0"/>
          </a:p>
        </p:txBody>
      </p:sp>
      <p:pic>
        <p:nvPicPr>
          <p:cNvPr id="6" name="图片 5"/>
          <p:cNvPicPr>
            <a:picLocks noChangeAspect="1"/>
          </p:cNvPicPr>
          <p:nvPr/>
        </p:nvPicPr>
        <p:blipFill>
          <a:blip r:embed="rId2"/>
          <a:stretch>
            <a:fillRect/>
          </a:stretch>
        </p:blipFill>
        <p:spPr>
          <a:xfrm>
            <a:off x="1059139" y="1180550"/>
            <a:ext cx="9589288" cy="4661986"/>
          </a:xfrm>
          <a:prstGeom prst="rect">
            <a:avLst/>
          </a:prstGeom>
        </p:spPr>
      </p:pic>
      <p:pic>
        <p:nvPicPr>
          <p:cNvPr id="7" name="图片 6"/>
          <p:cNvPicPr>
            <a:picLocks noChangeAspect="1"/>
          </p:cNvPicPr>
          <p:nvPr/>
        </p:nvPicPr>
        <p:blipFill>
          <a:blip r:embed="rId3"/>
          <a:stretch>
            <a:fillRect/>
          </a:stretch>
        </p:blipFill>
        <p:spPr>
          <a:xfrm>
            <a:off x="3764316" y="1243691"/>
            <a:ext cx="4215027" cy="4598845"/>
          </a:xfrm>
          <a:prstGeom prst="rect">
            <a:avLst/>
          </a:prstGeom>
        </p:spPr>
      </p:pic>
      <p:sp>
        <p:nvSpPr>
          <p:cNvPr id="8" name="文本框 7"/>
          <p:cNvSpPr txBox="1"/>
          <p:nvPr/>
        </p:nvSpPr>
        <p:spPr>
          <a:xfrm>
            <a:off x="3436220" y="6169793"/>
            <a:ext cx="5109091" cy="584775"/>
          </a:xfrm>
          <a:prstGeom prst="rect">
            <a:avLst/>
          </a:prstGeom>
          <a:noFill/>
        </p:spPr>
        <p:txBody>
          <a:bodyPr wrap="none" rtlCol="0">
            <a:spAutoFit/>
          </a:bodyPr>
          <a:lstStyle/>
          <a:p>
            <a:r>
              <a:rPr lang="zh-CN" altLang="en-US" sz="3200" dirty="0" smtClean="0"/>
              <a:t>各个物种的鸟巢的相对多度</a:t>
            </a:r>
            <a:endParaRPr lang="zh-CN" altLang="en-US" sz="3200" dirty="0"/>
          </a:p>
        </p:txBody>
      </p:sp>
    </p:spTree>
    <p:extLst>
      <p:ext uri="{BB962C8B-B14F-4D97-AF65-F5344CB8AC3E}">
        <p14:creationId xmlns:p14="http://schemas.microsoft.com/office/powerpoint/2010/main" val="2650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8574" y="191872"/>
            <a:ext cx="10515600" cy="799532"/>
          </a:xfrm>
        </p:spPr>
        <p:txBody>
          <a:bodyPr/>
          <a:lstStyle/>
          <a:p>
            <a:pPr algn="ctr"/>
            <a:r>
              <a:rPr lang="zh-CN" altLang="en-US" dirty="0">
                <a:solidFill>
                  <a:srgbClr val="0000FF"/>
                </a:solidFill>
              </a:rPr>
              <a:t>矩阵</a:t>
            </a:r>
            <a:r>
              <a:rPr lang="en-US" altLang="zh-CN" dirty="0" err="1" smtClean="0">
                <a:solidFill>
                  <a:srgbClr val="0000FF"/>
                </a:solidFill>
              </a:rPr>
              <a:t>phyloMat</a:t>
            </a:r>
            <a:r>
              <a:rPr lang="en-US" altLang="zh-CN" dirty="0" smtClean="0">
                <a:solidFill>
                  <a:srgbClr val="0000FF"/>
                </a:solidFill>
              </a:rPr>
              <a:t>: </a:t>
            </a:r>
            <a:r>
              <a:rPr lang="zh-CN" altLang="en-US" dirty="0" smtClean="0">
                <a:solidFill>
                  <a:srgbClr val="FF0000"/>
                </a:solidFill>
              </a:rPr>
              <a:t>物种间的系统发育距离</a:t>
            </a:r>
            <a:endParaRPr lang="zh-CN" altLang="en-US" dirty="0"/>
          </a:p>
        </p:txBody>
      </p:sp>
      <p:pic>
        <p:nvPicPr>
          <p:cNvPr id="4" name="内容占位符 3"/>
          <p:cNvPicPr>
            <a:picLocks noGrp="1" noChangeAspect="1"/>
          </p:cNvPicPr>
          <p:nvPr>
            <p:ph idx="1"/>
          </p:nvPr>
        </p:nvPicPr>
        <p:blipFill>
          <a:blip r:embed="rId2"/>
          <a:stretch>
            <a:fillRect/>
          </a:stretch>
        </p:blipFill>
        <p:spPr>
          <a:xfrm>
            <a:off x="642454" y="1176143"/>
            <a:ext cx="10040818" cy="5061027"/>
          </a:xfrm>
          <a:prstGeom prst="rect">
            <a:avLst/>
          </a:prstGeom>
        </p:spPr>
      </p:pic>
      <p:pic>
        <p:nvPicPr>
          <p:cNvPr id="5" name="图片 4"/>
          <p:cNvPicPr>
            <a:picLocks noChangeAspect="1"/>
          </p:cNvPicPr>
          <p:nvPr/>
        </p:nvPicPr>
        <p:blipFill>
          <a:blip r:embed="rId3"/>
          <a:stretch>
            <a:fillRect/>
          </a:stretch>
        </p:blipFill>
        <p:spPr>
          <a:xfrm>
            <a:off x="4004109" y="1322468"/>
            <a:ext cx="4450494" cy="4914702"/>
          </a:xfrm>
          <a:prstGeom prst="rect">
            <a:avLst/>
          </a:prstGeom>
        </p:spPr>
      </p:pic>
      <p:sp>
        <p:nvSpPr>
          <p:cNvPr id="6" name="文本框 5"/>
          <p:cNvSpPr txBox="1"/>
          <p:nvPr/>
        </p:nvSpPr>
        <p:spPr>
          <a:xfrm>
            <a:off x="3879995" y="6273225"/>
            <a:ext cx="4698722" cy="584775"/>
          </a:xfrm>
          <a:prstGeom prst="rect">
            <a:avLst/>
          </a:prstGeom>
          <a:noFill/>
        </p:spPr>
        <p:txBody>
          <a:bodyPr wrap="none" rtlCol="0">
            <a:spAutoFit/>
          </a:bodyPr>
          <a:lstStyle/>
          <a:p>
            <a:r>
              <a:rPr lang="zh-CN" altLang="en-US" sz="3200" dirty="0" smtClean="0"/>
              <a:t>物种之间的系统发育距离</a:t>
            </a:r>
            <a:endParaRPr lang="zh-CN" altLang="en-US" sz="3200" dirty="0"/>
          </a:p>
        </p:txBody>
      </p:sp>
    </p:spTree>
    <p:extLst>
      <p:ext uri="{BB962C8B-B14F-4D97-AF65-F5344CB8AC3E}">
        <p14:creationId xmlns:p14="http://schemas.microsoft.com/office/powerpoint/2010/main" val="16287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983" y="114868"/>
            <a:ext cx="10515600" cy="972787"/>
          </a:xfrm>
        </p:spPr>
        <p:txBody>
          <a:bodyPr>
            <a:normAutofit fontScale="90000"/>
          </a:bodyPr>
          <a:lstStyle/>
          <a:p>
            <a:r>
              <a:rPr lang="zh-CN" altLang="en-US" dirty="0" smtClean="0">
                <a:solidFill>
                  <a:srgbClr val="0000FF"/>
                </a:solidFill>
              </a:rPr>
              <a:t>矩阵</a:t>
            </a:r>
            <a:r>
              <a:rPr lang="en-US" altLang="zh-CN" dirty="0" smtClean="0">
                <a:solidFill>
                  <a:srgbClr val="0000FF"/>
                </a:solidFill>
              </a:rPr>
              <a:t>distanceMatrix3</a:t>
            </a:r>
            <a:r>
              <a:rPr lang="en-US" altLang="zh-CN" dirty="0" smtClean="0">
                <a:solidFill>
                  <a:srgbClr val="FF0000"/>
                </a:solidFill>
              </a:rPr>
              <a:t>: </a:t>
            </a:r>
            <a:r>
              <a:rPr lang="zh-CN" altLang="en-US" dirty="0" smtClean="0">
                <a:solidFill>
                  <a:srgbClr val="FF0000"/>
                </a:solidFill>
              </a:rPr>
              <a:t>物种间的</a:t>
            </a:r>
            <a:r>
              <a:rPr lang="zh-CN" altLang="en-US" dirty="0">
                <a:solidFill>
                  <a:srgbClr val="FF0000"/>
                </a:solidFill>
              </a:rPr>
              <a:t>空间</a:t>
            </a:r>
            <a:r>
              <a:rPr lang="zh-CN" altLang="en-US" dirty="0" smtClean="0">
                <a:solidFill>
                  <a:srgbClr val="FF0000"/>
                </a:solidFill>
              </a:rPr>
              <a:t>距离矩阵</a:t>
            </a:r>
            <a:endParaRPr lang="zh-CN" altLang="en-US" dirty="0"/>
          </a:p>
        </p:txBody>
      </p:sp>
      <p:pic>
        <p:nvPicPr>
          <p:cNvPr id="4" name="内容占位符 3"/>
          <p:cNvPicPr>
            <a:picLocks noGrp="1" noChangeAspect="1"/>
          </p:cNvPicPr>
          <p:nvPr>
            <p:ph idx="1"/>
          </p:nvPr>
        </p:nvPicPr>
        <p:blipFill>
          <a:blip r:embed="rId2"/>
          <a:stretch>
            <a:fillRect/>
          </a:stretch>
        </p:blipFill>
        <p:spPr>
          <a:xfrm>
            <a:off x="943638" y="1315303"/>
            <a:ext cx="9340030" cy="4363603"/>
          </a:xfrm>
          <a:prstGeom prst="rect">
            <a:avLst/>
          </a:prstGeom>
        </p:spPr>
      </p:pic>
      <p:sp>
        <p:nvSpPr>
          <p:cNvPr id="5" name="文本框 4"/>
          <p:cNvSpPr txBox="1"/>
          <p:nvPr/>
        </p:nvSpPr>
        <p:spPr>
          <a:xfrm>
            <a:off x="3944168" y="5906554"/>
            <a:ext cx="4400936" cy="584775"/>
          </a:xfrm>
          <a:prstGeom prst="rect">
            <a:avLst/>
          </a:prstGeom>
          <a:noFill/>
        </p:spPr>
        <p:txBody>
          <a:bodyPr wrap="square" rtlCol="0">
            <a:spAutoFit/>
          </a:bodyPr>
          <a:lstStyle/>
          <a:p>
            <a:r>
              <a:rPr lang="zh-CN" altLang="en-US" sz="3200" dirty="0" smtClean="0"/>
              <a:t>物种之间的空间距离</a:t>
            </a:r>
            <a:endParaRPr lang="zh-CN" altLang="en-US" sz="3200" dirty="0"/>
          </a:p>
        </p:txBody>
      </p:sp>
      <p:pic>
        <p:nvPicPr>
          <p:cNvPr id="6" name="图片 5"/>
          <p:cNvPicPr>
            <a:picLocks noChangeAspect="1"/>
          </p:cNvPicPr>
          <p:nvPr/>
        </p:nvPicPr>
        <p:blipFill>
          <a:blip r:embed="rId3"/>
          <a:stretch>
            <a:fillRect/>
          </a:stretch>
        </p:blipFill>
        <p:spPr>
          <a:xfrm>
            <a:off x="4065873" y="1315303"/>
            <a:ext cx="3979606" cy="4335988"/>
          </a:xfrm>
          <a:prstGeom prst="rect">
            <a:avLst/>
          </a:prstGeom>
        </p:spPr>
      </p:pic>
    </p:spTree>
    <p:extLst>
      <p:ext uri="{BB962C8B-B14F-4D97-AF65-F5344CB8AC3E}">
        <p14:creationId xmlns:p14="http://schemas.microsoft.com/office/powerpoint/2010/main" val="28872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5577" y="2232426"/>
            <a:ext cx="10515600" cy="1325563"/>
          </a:xfrm>
        </p:spPr>
        <p:txBody>
          <a:bodyPr/>
          <a:lstStyle/>
          <a:p>
            <a:pPr algn="ctr"/>
            <a:r>
              <a:rPr lang="zh-CN" altLang="en-US" b="1" dirty="0" smtClean="0">
                <a:solidFill>
                  <a:srgbClr val="FF0000"/>
                </a:solidFill>
              </a:rPr>
              <a:t>如何用贝叶斯法实现上述分析</a:t>
            </a:r>
            <a:endParaRPr lang="zh-CN" altLang="en-US" b="1" dirty="0">
              <a:solidFill>
                <a:srgbClr val="FF0000"/>
              </a:solidFill>
            </a:endParaRPr>
          </a:p>
        </p:txBody>
      </p:sp>
    </p:spTree>
    <p:extLst>
      <p:ext uri="{BB962C8B-B14F-4D97-AF65-F5344CB8AC3E}">
        <p14:creationId xmlns:p14="http://schemas.microsoft.com/office/powerpoint/2010/main" val="6076268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312"/>
            <a:ext cx="10515600" cy="794602"/>
          </a:xfrm>
        </p:spPr>
        <p:txBody>
          <a:bodyPr/>
          <a:lstStyle/>
          <a:p>
            <a:pPr algn="ctr"/>
            <a:r>
              <a:rPr lang="en-US" altLang="zh-CN" b="1" dirty="0" smtClean="0">
                <a:solidFill>
                  <a:srgbClr val="0000FF"/>
                </a:solidFill>
              </a:rPr>
              <a:t>Brms</a:t>
            </a:r>
            <a:r>
              <a:rPr lang="zh-CN" altLang="en-US" b="1" dirty="0" smtClean="0">
                <a:solidFill>
                  <a:srgbClr val="0000FF"/>
                </a:solidFill>
              </a:rPr>
              <a:t>实现方法</a:t>
            </a:r>
            <a:r>
              <a:rPr lang="en-US" altLang="zh-CN" b="1" dirty="0" smtClean="0">
                <a:solidFill>
                  <a:srgbClr val="0000FF"/>
                </a:solidFill>
              </a:rPr>
              <a:t>-</a:t>
            </a:r>
            <a:r>
              <a:rPr lang="en-US" altLang="zh-CN" b="1" dirty="0" err="1" smtClean="0">
                <a:solidFill>
                  <a:srgbClr val="0000FF"/>
                </a:solidFill>
              </a:rPr>
              <a:t>cov_ranef</a:t>
            </a:r>
            <a:r>
              <a:rPr lang="zh-CN" altLang="en-US" b="1" dirty="0" smtClean="0">
                <a:solidFill>
                  <a:srgbClr val="0000FF"/>
                </a:solidFill>
              </a:rPr>
              <a:t>函数</a:t>
            </a:r>
            <a:endParaRPr lang="zh-CN" altLang="en-US" b="1" dirty="0">
              <a:solidFill>
                <a:srgbClr val="0000FF"/>
              </a:solidFill>
            </a:endParaRPr>
          </a:p>
        </p:txBody>
      </p:sp>
      <p:sp>
        <p:nvSpPr>
          <p:cNvPr id="3" name="内容占位符 2"/>
          <p:cNvSpPr>
            <a:spLocks noGrp="1"/>
          </p:cNvSpPr>
          <p:nvPr>
            <p:ph idx="1"/>
          </p:nvPr>
        </p:nvSpPr>
        <p:spPr>
          <a:xfrm>
            <a:off x="1016620" y="1334971"/>
            <a:ext cx="10515600" cy="4351338"/>
          </a:xfrm>
        </p:spPr>
        <p:txBody>
          <a:bodyPr>
            <a:normAutofit fontScale="92500" lnSpcReduction="20000"/>
          </a:bodyPr>
          <a:lstStyle/>
          <a:p>
            <a:pPr marL="0" indent="0">
              <a:buNone/>
            </a:pPr>
            <a:r>
              <a:rPr lang="en-US" altLang="zh-CN" dirty="0" smtClean="0">
                <a:solidFill>
                  <a:srgbClr val="0000FF"/>
                </a:solidFill>
              </a:rPr>
              <a:t>library(brms)</a:t>
            </a:r>
          </a:p>
          <a:p>
            <a:pPr marL="0" indent="0">
              <a:buNone/>
            </a:pPr>
            <a:r>
              <a:rPr lang="en-US" altLang="zh-CN" dirty="0" smtClean="0">
                <a:solidFill>
                  <a:srgbClr val="0000FF"/>
                </a:solidFill>
              </a:rPr>
              <a:t>m8&lt;- </a:t>
            </a:r>
            <a:r>
              <a:rPr lang="en-US" altLang="zh-CN" dirty="0" err="1" smtClean="0">
                <a:solidFill>
                  <a:srgbClr val="0000FF"/>
                </a:solidFill>
              </a:rPr>
              <a:t>brm</a:t>
            </a:r>
            <a:r>
              <a:rPr lang="en-US" altLang="zh-CN" dirty="0" smtClean="0">
                <a:solidFill>
                  <a:srgbClr val="0000FF"/>
                </a:solidFill>
              </a:rPr>
              <a:t>(log(DPR) ~</a:t>
            </a:r>
            <a:r>
              <a:rPr lang="en-US" altLang="zh-CN" dirty="0" err="1" smtClean="0">
                <a:solidFill>
                  <a:srgbClr val="0000FF"/>
                </a:solidFill>
              </a:rPr>
              <a:t>mean_year</a:t>
            </a:r>
            <a:r>
              <a:rPr lang="en-US" altLang="zh-CN" dirty="0" smtClean="0">
                <a:solidFill>
                  <a:srgbClr val="0000FF"/>
                </a:solidFill>
              </a:rPr>
              <a:t> + log( </a:t>
            </a:r>
            <a:r>
              <a:rPr lang="en-US" altLang="zh-CN" dirty="0" err="1" smtClean="0">
                <a:solidFill>
                  <a:srgbClr val="0000FF"/>
                </a:solidFill>
              </a:rPr>
              <a:t>N_nests</a:t>
            </a:r>
            <a:r>
              <a:rPr lang="en-US" altLang="zh-CN" dirty="0" smtClean="0">
                <a:solidFill>
                  <a:srgbClr val="0000FF"/>
                </a:solidFill>
              </a:rPr>
              <a:t>)+ </a:t>
            </a:r>
          </a:p>
          <a:p>
            <a:pPr marL="0" indent="0">
              <a:buNone/>
            </a:pPr>
            <a:r>
              <a:rPr lang="en-US" altLang="zh-CN" dirty="0" smtClean="0">
                <a:solidFill>
                  <a:srgbClr val="0000FF"/>
                </a:solidFill>
              </a:rPr>
              <a:t>            (1|species)+(1|location_id), </a:t>
            </a:r>
          </a:p>
          <a:p>
            <a:pPr marL="0" indent="0">
              <a:buNone/>
            </a:pPr>
            <a:r>
              <a:rPr lang="en-US" altLang="zh-CN" dirty="0" smtClean="0">
                <a:solidFill>
                  <a:srgbClr val="0000FF"/>
                </a:solidFill>
              </a:rPr>
              <a:t>          data =data, </a:t>
            </a:r>
          </a:p>
          <a:p>
            <a:pPr marL="0" indent="0">
              <a:buNone/>
            </a:pPr>
            <a:r>
              <a:rPr lang="en-US" altLang="zh-CN" dirty="0" smtClean="0">
                <a:solidFill>
                  <a:srgbClr val="0000FF"/>
                </a:solidFill>
              </a:rPr>
              <a:t>          family = </a:t>
            </a:r>
            <a:r>
              <a:rPr lang="en-US" altLang="zh-CN" dirty="0" err="1" smtClean="0">
                <a:solidFill>
                  <a:srgbClr val="0000FF"/>
                </a:solidFill>
              </a:rPr>
              <a:t>gaussian</a:t>
            </a:r>
            <a:r>
              <a:rPr lang="en-US" altLang="zh-CN" dirty="0" smtClean="0">
                <a:solidFill>
                  <a:srgbClr val="0000FF"/>
                </a:solidFill>
              </a:rPr>
              <a:t>(), </a:t>
            </a:r>
          </a:p>
          <a:p>
            <a:pPr marL="0" indent="0">
              <a:buNone/>
            </a:pPr>
            <a:r>
              <a:rPr lang="en-US" altLang="zh-CN" dirty="0" smtClean="0">
                <a:solidFill>
                  <a:srgbClr val="0000FF"/>
                </a:solidFill>
              </a:rPr>
              <a:t>          </a:t>
            </a:r>
            <a:r>
              <a:rPr lang="en-US" altLang="zh-CN" dirty="0" err="1" smtClean="0">
                <a:solidFill>
                  <a:srgbClr val="FF0000"/>
                </a:solidFill>
              </a:rPr>
              <a:t>cov_ranef</a:t>
            </a:r>
            <a:r>
              <a:rPr lang="en-US" altLang="zh-CN" dirty="0" smtClean="0">
                <a:solidFill>
                  <a:srgbClr val="FF0000"/>
                </a:solidFill>
              </a:rPr>
              <a:t> = list(species=</a:t>
            </a:r>
            <a:r>
              <a:rPr lang="en-US" altLang="zh-CN" dirty="0" err="1" smtClean="0">
                <a:solidFill>
                  <a:srgbClr val="FF0000"/>
                </a:solidFill>
              </a:rPr>
              <a:t>phyloMat</a:t>
            </a:r>
            <a:r>
              <a:rPr lang="en-US" altLang="zh-CN" dirty="0" smtClean="0">
                <a:solidFill>
                  <a:srgbClr val="FF0000"/>
                </a:solidFill>
              </a:rPr>
              <a:t>, </a:t>
            </a:r>
            <a:r>
              <a:rPr lang="en-US" altLang="zh-CN" dirty="0" err="1" smtClean="0">
                <a:solidFill>
                  <a:srgbClr val="FF0000"/>
                </a:solidFill>
              </a:rPr>
              <a:t>location_id</a:t>
            </a:r>
            <a:r>
              <a:rPr lang="en-US" altLang="zh-CN" dirty="0" smtClean="0">
                <a:solidFill>
                  <a:srgbClr val="FF0000"/>
                </a:solidFill>
              </a:rPr>
              <a:t>=distanceMatrix3),</a:t>
            </a:r>
          </a:p>
          <a:p>
            <a:pPr marL="0" indent="0">
              <a:buNone/>
            </a:pPr>
            <a:r>
              <a:rPr lang="en-US" altLang="zh-CN" dirty="0" smtClean="0">
                <a:solidFill>
                  <a:srgbClr val="0000FF"/>
                </a:solidFill>
              </a:rPr>
              <a:t>          chains=4,iter=2000)</a:t>
            </a:r>
          </a:p>
          <a:p>
            <a:pPr marL="0" indent="0">
              <a:buNone/>
            </a:pPr>
            <a:r>
              <a:rPr lang="en-US" altLang="zh-CN" dirty="0" smtClean="0">
                <a:solidFill>
                  <a:srgbClr val="0000FF"/>
                </a:solidFill>
              </a:rPr>
              <a:t>summary(m8)</a:t>
            </a:r>
          </a:p>
          <a:p>
            <a:pPr marL="0" indent="0">
              <a:buNone/>
            </a:pPr>
            <a:r>
              <a:rPr lang="en-US" altLang="zh-CN" dirty="0" smtClean="0">
                <a:solidFill>
                  <a:srgbClr val="0000FF"/>
                </a:solidFill>
              </a:rPr>
              <a:t>plot(m8)</a:t>
            </a:r>
          </a:p>
          <a:p>
            <a:pPr marL="0" indent="0">
              <a:buNone/>
            </a:pPr>
            <a:r>
              <a:rPr lang="en-US" altLang="zh-CN" dirty="0" err="1" smtClean="0">
                <a:solidFill>
                  <a:srgbClr val="0000FF"/>
                </a:solidFill>
              </a:rPr>
              <a:t>pp_check</a:t>
            </a:r>
            <a:r>
              <a:rPr lang="en-US" altLang="zh-CN" dirty="0" smtClean="0">
                <a:solidFill>
                  <a:srgbClr val="0000FF"/>
                </a:solidFill>
              </a:rPr>
              <a:t>(m8, </a:t>
            </a:r>
            <a:r>
              <a:rPr lang="en-US" altLang="zh-CN" dirty="0" err="1" smtClean="0">
                <a:solidFill>
                  <a:srgbClr val="0000FF"/>
                </a:solidFill>
              </a:rPr>
              <a:t>iter</a:t>
            </a:r>
            <a:r>
              <a:rPr lang="en-US" altLang="zh-CN" dirty="0" smtClean="0">
                <a:solidFill>
                  <a:srgbClr val="0000FF"/>
                </a:solidFill>
              </a:rPr>
              <a:t>=1000)</a:t>
            </a:r>
            <a:endParaRPr lang="zh-CN" altLang="en-US" dirty="0">
              <a:solidFill>
                <a:srgbClr val="0000FF"/>
              </a:solidFill>
            </a:endParaRPr>
          </a:p>
        </p:txBody>
      </p:sp>
      <p:cxnSp>
        <p:nvCxnSpPr>
          <p:cNvPr id="5" name="直接箭头连接符 4"/>
          <p:cNvCxnSpPr/>
          <p:nvPr/>
        </p:nvCxnSpPr>
        <p:spPr>
          <a:xfrm>
            <a:off x="3031958" y="2415941"/>
            <a:ext cx="2435191" cy="924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647398" y="2415940"/>
            <a:ext cx="2533048" cy="9914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226517" y="4223660"/>
            <a:ext cx="5724644" cy="646331"/>
          </a:xfrm>
          <a:prstGeom prst="rect">
            <a:avLst/>
          </a:prstGeom>
          <a:noFill/>
        </p:spPr>
        <p:txBody>
          <a:bodyPr wrap="none" rtlCol="0">
            <a:spAutoFit/>
          </a:bodyPr>
          <a:lstStyle/>
          <a:p>
            <a:pPr algn="ctr"/>
            <a:r>
              <a:rPr lang="zh-CN" altLang="en-US" b="1" dirty="0" smtClean="0">
                <a:solidFill>
                  <a:srgbClr val="FF0000"/>
                </a:solidFill>
              </a:rPr>
              <a:t>基于前期模型对比和运算速度考虑，这里只加入</a:t>
            </a:r>
            <a:endParaRPr lang="en-US" altLang="zh-CN" b="1" dirty="0" smtClean="0">
              <a:solidFill>
                <a:srgbClr val="FF0000"/>
              </a:solidFill>
            </a:endParaRPr>
          </a:p>
          <a:p>
            <a:pPr algn="ctr"/>
            <a:r>
              <a:rPr lang="zh-CN" altLang="en-US" b="1" dirty="0" smtClean="0">
                <a:solidFill>
                  <a:srgbClr val="FF0000"/>
                </a:solidFill>
              </a:rPr>
              <a:t>物种之间的系统发育距离和地点之间空间距离两个矩阵</a:t>
            </a:r>
            <a:endParaRPr lang="zh-CN" altLang="en-US" b="1" dirty="0">
              <a:solidFill>
                <a:srgbClr val="FF0000"/>
              </a:solidFill>
            </a:endParaRPr>
          </a:p>
        </p:txBody>
      </p:sp>
    </p:spTree>
    <p:extLst>
      <p:ext uri="{BB962C8B-B14F-4D97-AF65-F5344CB8AC3E}">
        <p14:creationId xmlns:p14="http://schemas.microsoft.com/office/powerpoint/2010/main" val="2818399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674777" y="1224616"/>
            <a:ext cx="9403902" cy="5337061"/>
          </a:xfrm>
          <a:prstGeom prst="rect">
            <a:avLst/>
          </a:prstGeom>
        </p:spPr>
      </p:pic>
      <p:sp>
        <p:nvSpPr>
          <p:cNvPr id="2" name="标题 1"/>
          <p:cNvSpPr>
            <a:spLocks noGrp="1"/>
          </p:cNvSpPr>
          <p:nvPr>
            <p:ph type="title"/>
          </p:nvPr>
        </p:nvSpPr>
        <p:spPr>
          <a:xfrm>
            <a:off x="933631" y="492461"/>
            <a:ext cx="10515600" cy="732155"/>
          </a:xfrm>
        </p:spPr>
        <p:txBody>
          <a:bodyPr/>
          <a:lstStyle/>
          <a:p>
            <a:pPr algn="ctr"/>
            <a:r>
              <a:rPr lang="zh-CN" altLang="en-US" dirty="0" smtClean="0">
                <a:solidFill>
                  <a:srgbClr val="0000FF"/>
                </a:solidFill>
              </a:rPr>
              <a:t>同时控制亲缘关系和空间自相关</a:t>
            </a:r>
            <a:endParaRPr lang="zh-CN" altLang="en-US" dirty="0">
              <a:solidFill>
                <a:srgbClr val="0000FF"/>
              </a:solidFill>
            </a:endParaRPr>
          </a:p>
        </p:txBody>
      </p:sp>
      <p:sp>
        <p:nvSpPr>
          <p:cNvPr id="5" name="矩形 4"/>
          <p:cNvSpPr/>
          <p:nvPr/>
        </p:nvSpPr>
        <p:spPr>
          <a:xfrm>
            <a:off x="1763810" y="3416969"/>
            <a:ext cx="8766228" cy="14534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96564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1497"/>
            <a:ext cx="10515600" cy="741780"/>
          </a:xfrm>
        </p:spPr>
        <p:txBody>
          <a:bodyPr/>
          <a:lstStyle/>
          <a:p>
            <a:pPr algn="ctr"/>
            <a:r>
              <a:rPr lang="en-US" altLang="zh-CN" dirty="0">
                <a:solidFill>
                  <a:srgbClr val="0000FF"/>
                </a:solidFill>
              </a:rPr>
              <a:t>Brms</a:t>
            </a:r>
            <a:r>
              <a:rPr lang="zh-CN" altLang="en-US" dirty="0">
                <a:solidFill>
                  <a:srgbClr val="0000FF"/>
                </a:solidFill>
              </a:rPr>
              <a:t>实现方法</a:t>
            </a:r>
          </a:p>
        </p:txBody>
      </p:sp>
      <p:pic>
        <p:nvPicPr>
          <p:cNvPr id="4" name="内容占位符 3"/>
          <p:cNvPicPr>
            <a:picLocks noGrp="1" noChangeAspect="1"/>
          </p:cNvPicPr>
          <p:nvPr>
            <p:ph idx="1"/>
          </p:nvPr>
        </p:nvPicPr>
        <p:blipFill>
          <a:blip r:embed="rId2"/>
          <a:stretch>
            <a:fillRect/>
          </a:stretch>
        </p:blipFill>
        <p:spPr>
          <a:xfrm>
            <a:off x="7083988" y="1285484"/>
            <a:ext cx="3182157" cy="5115316"/>
          </a:xfrm>
          <a:prstGeom prst="rect">
            <a:avLst/>
          </a:prstGeom>
        </p:spPr>
      </p:pic>
      <p:pic>
        <p:nvPicPr>
          <p:cNvPr id="5" name="图片 4"/>
          <p:cNvPicPr>
            <a:picLocks noChangeAspect="1"/>
          </p:cNvPicPr>
          <p:nvPr/>
        </p:nvPicPr>
        <p:blipFill>
          <a:blip r:embed="rId3"/>
          <a:stretch>
            <a:fillRect/>
          </a:stretch>
        </p:blipFill>
        <p:spPr>
          <a:xfrm>
            <a:off x="2110465" y="1285484"/>
            <a:ext cx="4159464" cy="4108661"/>
          </a:xfrm>
          <a:prstGeom prst="rect">
            <a:avLst/>
          </a:prstGeom>
        </p:spPr>
      </p:pic>
      <p:pic>
        <p:nvPicPr>
          <p:cNvPr id="6" name="图片 5"/>
          <p:cNvPicPr>
            <a:picLocks noChangeAspect="1"/>
          </p:cNvPicPr>
          <p:nvPr/>
        </p:nvPicPr>
        <p:blipFill>
          <a:blip r:embed="rId4"/>
          <a:stretch>
            <a:fillRect/>
          </a:stretch>
        </p:blipFill>
        <p:spPr>
          <a:xfrm>
            <a:off x="2110465" y="5394145"/>
            <a:ext cx="4159464" cy="920857"/>
          </a:xfrm>
          <a:prstGeom prst="rect">
            <a:avLst/>
          </a:prstGeom>
        </p:spPr>
      </p:pic>
    </p:spTree>
    <p:extLst>
      <p:ext uri="{BB962C8B-B14F-4D97-AF65-F5344CB8AC3E}">
        <p14:creationId xmlns:p14="http://schemas.microsoft.com/office/powerpoint/2010/main" val="1565312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9430" y="583395"/>
            <a:ext cx="10515600" cy="721803"/>
          </a:xfrm>
        </p:spPr>
        <p:txBody>
          <a:bodyPr>
            <a:normAutofit/>
          </a:bodyPr>
          <a:lstStyle/>
          <a:p>
            <a:pPr algn="ctr"/>
            <a:r>
              <a:rPr lang="en-US" altLang="zh-CN" sz="3600" b="1" dirty="0" smtClean="0"/>
              <a:t>An example of Bayesian statistics</a:t>
            </a:r>
            <a:endParaRPr lang="zh-CN" altLang="en-US" sz="3600" dirty="0"/>
          </a:p>
        </p:txBody>
      </p:sp>
      <p:sp>
        <p:nvSpPr>
          <p:cNvPr id="3" name="内容占位符 2"/>
          <p:cNvSpPr>
            <a:spLocks noGrp="1"/>
          </p:cNvSpPr>
          <p:nvPr>
            <p:ph idx="1"/>
          </p:nvPr>
        </p:nvSpPr>
        <p:spPr>
          <a:xfrm>
            <a:off x="483199" y="2169025"/>
            <a:ext cx="4696481" cy="1555930"/>
          </a:xfrm>
        </p:spPr>
        <p:txBody>
          <a:bodyPr>
            <a:normAutofit lnSpcReduction="10000"/>
          </a:bodyPr>
          <a:lstStyle/>
          <a:p>
            <a:pPr marL="0" indent="0">
              <a:lnSpc>
                <a:spcPct val="100000"/>
              </a:lnSpc>
              <a:buNone/>
            </a:pPr>
            <a:r>
              <a:rPr lang="zh-CN" altLang="en-US" sz="2000" dirty="0" smtClean="0"/>
              <a:t>         已知</a:t>
            </a:r>
            <a:r>
              <a:rPr lang="zh-CN" altLang="en-US" sz="2000" dirty="0"/>
              <a:t>，在一个暗箱里，一共有四个球，这四个球，分为两种</a:t>
            </a:r>
            <a:r>
              <a:rPr lang="zh-CN" altLang="en-US" sz="2000" dirty="0" smtClean="0"/>
              <a:t>颜色</a:t>
            </a:r>
            <a:r>
              <a:rPr lang="zh-CN" altLang="en-US" sz="2000" dirty="0"/>
              <a:t>：</a:t>
            </a:r>
            <a:r>
              <a:rPr lang="zh-CN" altLang="en-US" sz="2000" dirty="0" smtClean="0"/>
              <a:t>白球</a:t>
            </a:r>
            <a:r>
              <a:rPr lang="en-US" altLang="zh-CN" sz="2000" dirty="0" smtClean="0"/>
              <a:t>/</a:t>
            </a:r>
            <a:r>
              <a:rPr lang="zh-CN" altLang="en-US" sz="2000" dirty="0" smtClean="0"/>
              <a:t>蓝球 从</a:t>
            </a:r>
            <a:r>
              <a:rPr lang="zh-CN" altLang="en-US" sz="2000" dirty="0"/>
              <a:t>箱子里进行了三次抽样（放回式），抽到了</a:t>
            </a:r>
            <a:r>
              <a:rPr lang="zh-CN" altLang="en-US" sz="2000" dirty="0" smtClean="0"/>
              <a:t>两</a:t>
            </a:r>
            <a:r>
              <a:rPr lang="zh-CN" altLang="en-US" sz="2000" dirty="0"/>
              <a:t>蓝</a:t>
            </a:r>
            <a:r>
              <a:rPr lang="zh-CN" altLang="en-US" sz="2000" dirty="0" smtClean="0"/>
              <a:t>球</a:t>
            </a:r>
            <a:r>
              <a:rPr lang="zh-CN" altLang="en-US" sz="2000" dirty="0"/>
              <a:t>，一个</a:t>
            </a:r>
            <a:r>
              <a:rPr lang="zh-CN" altLang="en-US" sz="2000" dirty="0" smtClean="0"/>
              <a:t>白球。问暗箱里</a:t>
            </a:r>
            <a:r>
              <a:rPr lang="zh-CN" altLang="en-US" sz="2000" dirty="0"/>
              <a:t>蓝</a:t>
            </a:r>
            <a:r>
              <a:rPr lang="zh-CN" altLang="en-US" sz="2000" dirty="0" smtClean="0"/>
              <a:t>球</a:t>
            </a:r>
            <a:r>
              <a:rPr lang="zh-CN" altLang="en-US" sz="2000" dirty="0"/>
              <a:t>和白球的</a:t>
            </a:r>
            <a:r>
              <a:rPr lang="zh-CN" altLang="en-US" sz="2000" dirty="0" smtClean="0"/>
              <a:t>比率</a:t>
            </a:r>
            <a:r>
              <a:rPr lang="en-US" altLang="zh-CN" sz="2000" dirty="0" smtClean="0"/>
              <a:t>P</a:t>
            </a:r>
            <a:r>
              <a:rPr lang="zh-CN" altLang="en-US" sz="2000" dirty="0" smtClean="0"/>
              <a:t>是</a:t>
            </a:r>
            <a:r>
              <a:rPr lang="zh-CN" altLang="en-US" sz="2000" dirty="0"/>
              <a:t>多少？</a:t>
            </a:r>
            <a:endParaRPr lang="en-US" altLang="zh-CN" sz="2000" dirty="0"/>
          </a:p>
          <a:p>
            <a:pPr marL="0" indent="0">
              <a:buNone/>
            </a:pPr>
            <a:endParaRPr lang="zh-CN" altLang="en-US" dirty="0"/>
          </a:p>
        </p:txBody>
      </p:sp>
      <p:sp>
        <p:nvSpPr>
          <p:cNvPr id="10" name="矩形 9"/>
          <p:cNvSpPr/>
          <p:nvPr/>
        </p:nvSpPr>
        <p:spPr>
          <a:xfrm>
            <a:off x="8339088" y="5592416"/>
            <a:ext cx="2426626" cy="523220"/>
          </a:xfrm>
          <a:prstGeom prst="rect">
            <a:avLst/>
          </a:prstGeom>
        </p:spPr>
        <p:txBody>
          <a:bodyPr wrap="none">
            <a:spAutoFit/>
          </a:bodyPr>
          <a:lstStyle/>
          <a:p>
            <a:r>
              <a:rPr lang="en-US" altLang="zh-CN" sz="2800" dirty="0" smtClean="0"/>
              <a:t>Blue: white   P?</a:t>
            </a:r>
            <a:endParaRPr lang="zh-CN" altLang="en-US" sz="2800" dirty="0"/>
          </a:p>
        </p:txBody>
      </p:sp>
      <p:grpSp>
        <p:nvGrpSpPr>
          <p:cNvPr id="22" name="组合 21"/>
          <p:cNvGrpSpPr/>
          <p:nvPr/>
        </p:nvGrpSpPr>
        <p:grpSpPr>
          <a:xfrm>
            <a:off x="5343026" y="4007138"/>
            <a:ext cx="5676553" cy="1269105"/>
            <a:chOff x="1296465" y="2578276"/>
            <a:chExt cx="5676553" cy="1269105"/>
          </a:xfrm>
        </p:grpSpPr>
        <p:sp>
          <p:nvSpPr>
            <p:cNvPr id="4" name="椭圆 3"/>
            <p:cNvSpPr/>
            <p:nvPr/>
          </p:nvSpPr>
          <p:spPr>
            <a:xfrm>
              <a:off x="4201064" y="3191773"/>
              <a:ext cx="664234" cy="655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54924" y="3191773"/>
              <a:ext cx="664234" cy="655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08784" y="3191773"/>
              <a:ext cx="664234" cy="6556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296465" y="3229054"/>
              <a:ext cx="2703241" cy="584775"/>
            </a:xfrm>
            <a:prstGeom prst="rect">
              <a:avLst/>
            </a:prstGeom>
            <a:noFill/>
          </p:spPr>
          <p:txBody>
            <a:bodyPr wrap="square" rtlCol="0">
              <a:spAutoFit/>
            </a:bodyPr>
            <a:lstStyle/>
            <a:p>
              <a:r>
                <a:rPr lang="en-US" altLang="zh-CN" sz="3200" dirty="0" smtClean="0"/>
                <a:t>Observed data</a:t>
              </a:r>
              <a:endParaRPr lang="zh-CN" altLang="en-US" sz="3200" dirty="0"/>
            </a:p>
          </p:txBody>
        </p:sp>
        <p:sp>
          <p:nvSpPr>
            <p:cNvPr id="15" name="文本框 14"/>
            <p:cNvSpPr txBox="1"/>
            <p:nvPr/>
          </p:nvSpPr>
          <p:spPr>
            <a:xfrm>
              <a:off x="4336653" y="2578278"/>
              <a:ext cx="393056" cy="584775"/>
            </a:xfrm>
            <a:prstGeom prst="rect">
              <a:avLst/>
            </a:prstGeom>
            <a:noFill/>
          </p:spPr>
          <p:txBody>
            <a:bodyPr wrap="none" rtlCol="0">
              <a:spAutoFit/>
            </a:bodyPr>
            <a:lstStyle/>
            <a:p>
              <a:r>
                <a:rPr lang="en-US" altLang="zh-CN" sz="3200" dirty="0" smtClean="0"/>
                <a:t>1</a:t>
              </a:r>
              <a:endParaRPr lang="zh-CN" altLang="en-US" sz="3200" dirty="0"/>
            </a:p>
          </p:txBody>
        </p:sp>
        <p:sp>
          <p:nvSpPr>
            <p:cNvPr id="16" name="文本框 15"/>
            <p:cNvSpPr txBox="1"/>
            <p:nvPr/>
          </p:nvSpPr>
          <p:spPr>
            <a:xfrm>
              <a:off x="5390513" y="2578277"/>
              <a:ext cx="393056" cy="584775"/>
            </a:xfrm>
            <a:prstGeom prst="rect">
              <a:avLst/>
            </a:prstGeom>
            <a:noFill/>
          </p:spPr>
          <p:txBody>
            <a:bodyPr wrap="none" rtlCol="0">
              <a:spAutoFit/>
            </a:bodyPr>
            <a:lstStyle/>
            <a:p>
              <a:r>
                <a:rPr lang="en-US" altLang="zh-CN" sz="3200" dirty="0" smtClean="0"/>
                <a:t>2</a:t>
              </a:r>
              <a:endParaRPr lang="zh-CN" altLang="en-US" sz="3200" dirty="0"/>
            </a:p>
          </p:txBody>
        </p:sp>
        <p:sp>
          <p:nvSpPr>
            <p:cNvPr id="17" name="文本框 16"/>
            <p:cNvSpPr txBox="1"/>
            <p:nvPr/>
          </p:nvSpPr>
          <p:spPr>
            <a:xfrm>
              <a:off x="6406845" y="2578276"/>
              <a:ext cx="393056" cy="584775"/>
            </a:xfrm>
            <a:prstGeom prst="rect">
              <a:avLst/>
            </a:prstGeom>
            <a:noFill/>
          </p:spPr>
          <p:txBody>
            <a:bodyPr wrap="none" rtlCol="0">
              <a:spAutoFit/>
            </a:bodyPr>
            <a:lstStyle/>
            <a:p>
              <a:r>
                <a:rPr lang="en-US" altLang="zh-CN" sz="3200" dirty="0" smtClean="0"/>
                <a:t>3</a:t>
              </a:r>
              <a:endParaRPr lang="zh-CN" altLang="en-US" sz="3200" dirty="0"/>
            </a:p>
          </p:txBody>
        </p:sp>
      </p:grpSp>
      <p:grpSp>
        <p:nvGrpSpPr>
          <p:cNvPr id="21" name="组合 20"/>
          <p:cNvGrpSpPr/>
          <p:nvPr/>
        </p:nvGrpSpPr>
        <p:grpSpPr>
          <a:xfrm>
            <a:off x="7693878" y="1321863"/>
            <a:ext cx="3633537" cy="2514600"/>
            <a:chOff x="7940328" y="2578276"/>
            <a:chExt cx="3633537" cy="2514600"/>
          </a:xfrm>
        </p:grpSpPr>
        <p:sp>
          <p:nvSpPr>
            <p:cNvPr id="13" name="椭圆 12"/>
            <p:cNvSpPr/>
            <p:nvPr/>
          </p:nvSpPr>
          <p:spPr>
            <a:xfrm>
              <a:off x="8636787" y="4190415"/>
              <a:ext cx="664234" cy="655608"/>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291472" y="4190415"/>
              <a:ext cx="664234" cy="655608"/>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940328" y="2578276"/>
              <a:ext cx="3633537" cy="251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604995" y="2995804"/>
              <a:ext cx="664234" cy="655608"/>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226534" y="2995804"/>
              <a:ext cx="664234" cy="655608"/>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5343026" y="5479369"/>
            <a:ext cx="2161361" cy="584775"/>
          </a:xfrm>
          <a:prstGeom prst="rect">
            <a:avLst/>
          </a:prstGeom>
          <a:noFill/>
        </p:spPr>
        <p:txBody>
          <a:bodyPr wrap="none" rtlCol="0">
            <a:spAutoFit/>
          </a:bodyPr>
          <a:lstStyle/>
          <a:p>
            <a:r>
              <a:rPr lang="en-US" altLang="zh-CN" sz="3200" dirty="0" smtClean="0"/>
              <a:t>Distribution</a:t>
            </a:r>
            <a:endParaRPr lang="zh-CN" altLang="en-US" sz="3200" dirty="0"/>
          </a:p>
        </p:txBody>
      </p:sp>
    </p:spTree>
    <p:extLst>
      <p:ext uri="{BB962C8B-B14F-4D97-AF65-F5344CB8AC3E}">
        <p14:creationId xmlns:p14="http://schemas.microsoft.com/office/powerpoint/2010/main" val="290349982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双系统发育矩阵的加入</a:t>
            </a:r>
            <a:r>
              <a:rPr lang="en-US" altLang="zh-CN" dirty="0" smtClean="0"/>
              <a:t>(meta</a:t>
            </a:r>
            <a:r>
              <a:rPr lang="zh-CN" altLang="en-US" dirty="0" smtClean="0"/>
              <a:t>分析案例</a:t>
            </a:r>
            <a:r>
              <a:rPr lang="en-US" altLang="zh-CN" dirty="0" smtClean="0"/>
              <a:t>)</a:t>
            </a:r>
            <a:endParaRPr lang="zh-CN" altLang="en-US" dirty="0"/>
          </a:p>
        </p:txBody>
      </p:sp>
      <p:sp>
        <p:nvSpPr>
          <p:cNvPr id="6" name="矩形 5"/>
          <p:cNvSpPr/>
          <p:nvPr/>
        </p:nvSpPr>
        <p:spPr>
          <a:xfrm>
            <a:off x="1638796" y="1690688"/>
            <a:ext cx="9417131" cy="2862322"/>
          </a:xfrm>
          <a:prstGeom prst="rect">
            <a:avLst/>
          </a:prstGeom>
        </p:spPr>
        <p:txBody>
          <a:bodyPr wrap="square">
            <a:spAutoFit/>
          </a:bodyPr>
          <a:lstStyle/>
          <a:p>
            <a:r>
              <a:rPr lang="en-US" altLang="zh-CN" dirty="0" smtClean="0">
                <a:solidFill>
                  <a:srgbClr val="0000FF"/>
                </a:solidFill>
              </a:rPr>
              <a:t>bm26 </a:t>
            </a:r>
            <a:r>
              <a:rPr lang="en-US" altLang="zh-CN" dirty="0">
                <a:solidFill>
                  <a:srgbClr val="0000FF"/>
                </a:solidFill>
              </a:rPr>
              <a:t>&lt;- </a:t>
            </a:r>
            <a:r>
              <a:rPr lang="en-US" altLang="zh-CN" dirty="0" err="1">
                <a:solidFill>
                  <a:srgbClr val="0000FF"/>
                </a:solidFill>
              </a:rPr>
              <a:t>brm</a:t>
            </a:r>
            <a:r>
              <a:rPr lang="en-US" altLang="zh-CN" dirty="0">
                <a:solidFill>
                  <a:srgbClr val="0000FF"/>
                </a:solidFill>
              </a:rPr>
              <a:t>(data = </a:t>
            </a:r>
            <a:r>
              <a:rPr lang="en-US" altLang="zh-CN" dirty="0" err="1">
                <a:solidFill>
                  <a:srgbClr val="0000FF"/>
                </a:solidFill>
              </a:rPr>
              <a:t>dat</a:t>
            </a:r>
            <a:r>
              <a:rPr lang="en-US" altLang="zh-CN" dirty="0">
                <a:solidFill>
                  <a:srgbClr val="0000FF"/>
                </a:solidFill>
              </a:rPr>
              <a:t>,</a:t>
            </a:r>
          </a:p>
          <a:p>
            <a:r>
              <a:rPr lang="en-US" altLang="zh-CN" dirty="0">
                <a:solidFill>
                  <a:srgbClr val="0000FF"/>
                </a:solidFill>
              </a:rPr>
              <a:t>               </a:t>
            </a:r>
            <a:r>
              <a:rPr lang="en-US" altLang="zh-CN" dirty="0" err="1">
                <a:solidFill>
                  <a:srgbClr val="0000FF"/>
                </a:solidFill>
              </a:rPr>
              <a:t>eff_size</a:t>
            </a:r>
            <a:r>
              <a:rPr lang="en-US" altLang="zh-CN" dirty="0">
                <a:solidFill>
                  <a:srgbClr val="0000FF"/>
                </a:solidFill>
              </a:rPr>
              <a:t> | se(se, sigma = TRUE) ~ 1  +  # allow both sampling error and residuals</a:t>
            </a:r>
          </a:p>
          <a:p>
            <a:r>
              <a:rPr lang="en-US" altLang="zh-CN" dirty="0">
                <a:solidFill>
                  <a:srgbClr val="0000FF"/>
                </a:solidFill>
              </a:rPr>
              <a:t>                 method + </a:t>
            </a:r>
            <a:r>
              <a:rPr lang="en-US" altLang="zh-CN" dirty="0" err="1">
                <a:solidFill>
                  <a:srgbClr val="0000FF"/>
                </a:solidFill>
              </a:rPr>
              <a:t>trait_scale</a:t>
            </a:r>
            <a:r>
              <a:rPr lang="en-US" altLang="zh-CN" dirty="0">
                <a:solidFill>
                  <a:srgbClr val="0000FF"/>
                </a:solidFill>
              </a:rPr>
              <a:t> + </a:t>
            </a:r>
            <a:r>
              <a:rPr lang="en-US" altLang="zh-CN" dirty="0" err="1">
                <a:solidFill>
                  <a:srgbClr val="0000FF"/>
                </a:solidFill>
              </a:rPr>
              <a:t>door_scale</a:t>
            </a:r>
            <a:r>
              <a:rPr lang="en-US" altLang="zh-CN" dirty="0">
                <a:solidFill>
                  <a:srgbClr val="0000FF"/>
                </a:solidFill>
              </a:rPr>
              <a:t> + </a:t>
            </a:r>
            <a:r>
              <a:rPr lang="en-US" altLang="zh-CN" dirty="0" err="1" smtClean="0">
                <a:solidFill>
                  <a:srgbClr val="0000FF"/>
                </a:solidFill>
              </a:rPr>
              <a:t>lifespan_allelo_scale</a:t>
            </a:r>
            <a:r>
              <a:rPr lang="en-US" altLang="zh-CN" dirty="0" smtClean="0">
                <a:solidFill>
                  <a:srgbClr val="0000FF"/>
                </a:solidFill>
              </a:rPr>
              <a:t> </a:t>
            </a:r>
            <a:r>
              <a:rPr lang="en-US" altLang="zh-CN" dirty="0">
                <a:solidFill>
                  <a:srgbClr val="0000FF"/>
                </a:solidFill>
              </a:rPr>
              <a:t>+ </a:t>
            </a:r>
            <a:r>
              <a:rPr lang="en-US" altLang="zh-CN" dirty="0" err="1">
                <a:solidFill>
                  <a:srgbClr val="0000FF"/>
                </a:solidFill>
              </a:rPr>
              <a:t>lifeform_allelo_scale</a:t>
            </a:r>
            <a:r>
              <a:rPr lang="en-US" altLang="zh-CN" dirty="0">
                <a:solidFill>
                  <a:srgbClr val="0000FF"/>
                </a:solidFill>
              </a:rPr>
              <a:t> + </a:t>
            </a:r>
            <a:r>
              <a:rPr lang="en-US" altLang="zh-CN" dirty="0" smtClean="0">
                <a:solidFill>
                  <a:srgbClr val="0000FF"/>
                </a:solidFill>
              </a:rPr>
              <a:t>   </a:t>
            </a:r>
            <a:r>
              <a:rPr lang="en-US" altLang="zh-CN" dirty="0" err="1" smtClean="0">
                <a:solidFill>
                  <a:srgbClr val="0000FF"/>
                </a:solidFill>
              </a:rPr>
              <a:t>crop_allelo_scale</a:t>
            </a:r>
            <a:r>
              <a:rPr lang="en-US" altLang="zh-CN" dirty="0" smtClean="0">
                <a:solidFill>
                  <a:srgbClr val="0000FF"/>
                </a:solidFill>
              </a:rPr>
              <a:t> + </a:t>
            </a:r>
            <a:r>
              <a:rPr lang="en-US" altLang="zh-CN" dirty="0" err="1" smtClean="0">
                <a:solidFill>
                  <a:srgbClr val="0000FF"/>
                </a:solidFill>
              </a:rPr>
              <a:t>lifespan_test_scale</a:t>
            </a:r>
            <a:r>
              <a:rPr lang="en-US" altLang="zh-CN" dirty="0" smtClean="0">
                <a:solidFill>
                  <a:srgbClr val="0000FF"/>
                </a:solidFill>
              </a:rPr>
              <a:t> </a:t>
            </a:r>
            <a:r>
              <a:rPr lang="en-US" altLang="zh-CN" dirty="0">
                <a:solidFill>
                  <a:srgbClr val="0000FF"/>
                </a:solidFill>
              </a:rPr>
              <a:t>+ </a:t>
            </a:r>
            <a:r>
              <a:rPr lang="en-US" altLang="zh-CN" dirty="0" err="1">
                <a:solidFill>
                  <a:srgbClr val="0000FF"/>
                </a:solidFill>
              </a:rPr>
              <a:t>lifeform_test_scale</a:t>
            </a:r>
            <a:r>
              <a:rPr lang="en-US" altLang="zh-CN" dirty="0">
                <a:solidFill>
                  <a:srgbClr val="0000FF"/>
                </a:solidFill>
              </a:rPr>
              <a:t> + </a:t>
            </a:r>
            <a:r>
              <a:rPr lang="en-US" altLang="zh-CN" dirty="0" err="1">
                <a:solidFill>
                  <a:srgbClr val="0000FF"/>
                </a:solidFill>
              </a:rPr>
              <a:t>crop_test_scale</a:t>
            </a:r>
            <a:r>
              <a:rPr lang="en-US" altLang="zh-CN" dirty="0">
                <a:solidFill>
                  <a:srgbClr val="0000FF"/>
                </a:solidFill>
              </a:rPr>
              <a:t> + </a:t>
            </a:r>
          </a:p>
          <a:p>
            <a:r>
              <a:rPr lang="en-US" altLang="zh-CN" dirty="0" err="1" smtClean="0">
                <a:solidFill>
                  <a:srgbClr val="0000FF"/>
                </a:solidFill>
              </a:rPr>
              <a:t>duration_scale</a:t>
            </a:r>
            <a:r>
              <a:rPr lang="en-US" altLang="zh-CN" dirty="0" smtClean="0">
                <a:solidFill>
                  <a:srgbClr val="0000FF"/>
                </a:solidFill>
              </a:rPr>
              <a:t> </a:t>
            </a:r>
            <a:r>
              <a:rPr lang="en-US" altLang="zh-CN" dirty="0">
                <a:solidFill>
                  <a:srgbClr val="0000FF"/>
                </a:solidFill>
              </a:rPr>
              <a:t>+ I(duration_scale^2) + # design part 2</a:t>
            </a:r>
          </a:p>
          <a:p>
            <a:r>
              <a:rPr lang="en-US" altLang="zh-CN" dirty="0" err="1" smtClean="0">
                <a:solidFill>
                  <a:srgbClr val="0000FF"/>
                </a:solidFill>
              </a:rPr>
              <a:t>pd_scale</a:t>
            </a:r>
            <a:r>
              <a:rPr lang="en-US" altLang="zh-CN" dirty="0" smtClean="0">
                <a:solidFill>
                  <a:srgbClr val="0000FF"/>
                </a:solidFill>
              </a:rPr>
              <a:t> </a:t>
            </a:r>
            <a:r>
              <a:rPr lang="en-US" altLang="zh-CN" dirty="0">
                <a:solidFill>
                  <a:srgbClr val="0000FF"/>
                </a:solidFill>
              </a:rPr>
              <a:t>+ allelo_origin_3level * test_origin_3level +       </a:t>
            </a:r>
          </a:p>
          <a:p>
            <a:r>
              <a:rPr lang="en-US" altLang="zh-CN" dirty="0">
                <a:solidFill>
                  <a:srgbClr val="0000FF"/>
                </a:solidFill>
              </a:rPr>
              <a:t> </a:t>
            </a:r>
            <a:r>
              <a:rPr lang="en-US" altLang="zh-CN" dirty="0" smtClean="0">
                <a:solidFill>
                  <a:srgbClr val="0000FF"/>
                </a:solidFill>
              </a:rPr>
              <a:t> </a:t>
            </a:r>
            <a:r>
              <a:rPr lang="en-US" altLang="zh-CN" dirty="0">
                <a:solidFill>
                  <a:srgbClr val="0000FF"/>
                </a:solidFill>
              </a:rPr>
              <a:t>(1 | </a:t>
            </a:r>
            <a:r>
              <a:rPr lang="en-US" altLang="zh-CN" dirty="0" err="1">
                <a:solidFill>
                  <a:srgbClr val="FF0000"/>
                </a:solidFill>
              </a:rPr>
              <a:t>Ref_ID</a:t>
            </a:r>
            <a:r>
              <a:rPr lang="en-US" altLang="zh-CN" dirty="0">
                <a:solidFill>
                  <a:srgbClr val="0000FF"/>
                </a:solidFill>
              </a:rPr>
              <a:t>) + (1|</a:t>
            </a:r>
            <a:r>
              <a:rPr lang="en-US" altLang="zh-CN" dirty="0">
                <a:solidFill>
                  <a:srgbClr val="00B050"/>
                </a:solidFill>
              </a:rPr>
              <a:t>allelo_spp</a:t>
            </a:r>
            <a:r>
              <a:rPr lang="en-US" altLang="zh-CN" dirty="0">
                <a:solidFill>
                  <a:srgbClr val="0000FF"/>
                </a:solidFill>
              </a:rPr>
              <a:t>) +  (1|</a:t>
            </a:r>
            <a:r>
              <a:rPr lang="en-US" altLang="zh-CN" dirty="0">
                <a:solidFill>
                  <a:srgbClr val="FF0000"/>
                </a:solidFill>
              </a:rPr>
              <a:t>t</a:t>
            </a:r>
            <a:r>
              <a:rPr lang="en-US" altLang="zh-CN" dirty="0">
                <a:solidFill>
                  <a:srgbClr val="00B050"/>
                </a:solidFill>
              </a:rPr>
              <a:t>est_spp</a:t>
            </a:r>
            <a:r>
              <a:rPr lang="en-US" altLang="zh-CN" dirty="0">
                <a:solidFill>
                  <a:srgbClr val="0000FF"/>
                </a:solidFill>
              </a:rPr>
              <a:t>) + (1|</a:t>
            </a:r>
            <a:r>
              <a:rPr lang="en-US" altLang="zh-CN" dirty="0">
                <a:solidFill>
                  <a:srgbClr val="FF0000"/>
                </a:solidFill>
              </a:rPr>
              <a:t>allelo_spp_nophylo</a:t>
            </a:r>
            <a:r>
              <a:rPr lang="en-US" altLang="zh-CN" dirty="0">
                <a:solidFill>
                  <a:srgbClr val="0000FF"/>
                </a:solidFill>
              </a:rPr>
              <a:t>) +  (1|</a:t>
            </a:r>
            <a:r>
              <a:rPr lang="en-US" altLang="zh-CN" dirty="0">
                <a:solidFill>
                  <a:srgbClr val="FF0000"/>
                </a:solidFill>
              </a:rPr>
              <a:t>test_spp_nophylo</a:t>
            </a:r>
            <a:r>
              <a:rPr lang="en-US" altLang="zh-CN" dirty="0">
                <a:solidFill>
                  <a:srgbClr val="0000FF"/>
                </a:solidFill>
              </a:rPr>
              <a:t>) ,</a:t>
            </a:r>
          </a:p>
          <a:p>
            <a:r>
              <a:rPr lang="en-US" altLang="zh-CN" dirty="0">
                <a:solidFill>
                  <a:srgbClr val="0000FF"/>
                </a:solidFill>
              </a:rPr>
              <a:t>               </a:t>
            </a:r>
            <a:r>
              <a:rPr lang="en-US" altLang="zh-CN" dirty="0" err="1">
                <a:solidFill>
                  <a:srgbClr val="0000FF"/>
                </a:solidFill>
              </a:rPr>
              <a:t>cov_ranef</a:t>
            </a:r>
            <a:r>
              <a:rPr lang="en-US" altLang="zh-CN" dirty="0">
                <a:solidFill>
                  <a:srgbClr val="0000FF"/>
                </a:solidFill>
              </a:rPr>
              <a:t> = list(</a:t>
            </a:r>
            <a:r>
              <a:rPr lang="en-US" altLang="zh-CN" dirty="0" err="1">
                <a:solidFill>
                  <a:srgbClr val="00B050"/>
                </a:solidFill>
              </a:rPr>
              <a:t>allelo_spp</a:t>
            </a:r>
            <a:r>
              <a:rPr lang="en-US" altLang="zh-CN" dirty="0">
                <a:solidFill>
                  <a:srgbClr val="0000FF"/>
                </a:solidFill>
              </a:rPr>
              <a:t> = </a:t>
            </a:r>
            <a:r>
              <a:rPr lang="en-US" altLang="zh-CN" dirty="0" err="1">
                <a:solidFill>
                  <a:srgbClr val="FF0000"/>
                </a:solidFill>
              </a:rPr>
              <a:t>allelo_tree</a:t>
            </a:r>
            <a:r>
              <a:rPr lang="en-US" altLang="zh-CN" dirty="0">
                <a:solidFill>
                  <a:srgbClr val="0000FF"/>
                </a:solidFill>
              </a:rPr>
              <a:t>, </a:t>
            </a:r>
            <a:r>
              <a:rPr lang="en-US" altLang="zh-CN" dirty="0" err="1">
                <a:solidFill>
                  <a:srgbClr val="00B050"/>
                </a:solidFill>
              </a:rPr>
              <a:t>test_spp</a:t>
            </a:r>
            <a:r>
              <a:rPr lang="en-US" altLang="zh-CN" dirty="0">
                <a:solidFill>
                  <a:srgbClr val="0000FF"/>
                </a:solidFill>
              </a:rPr>
              <a:t> = </a:t>
            </a:r>
            <a:r>
              <a:rPr lang="en-US" altLang="zh-CN" dirty="0" err="1">
                <a:solidFill>
                  <a:srgbClr val="FF0000"/>
                </a:solidFill>
              </a:rPr>
              <a:t>test_tree</a:t>
            </a:r>
            <a:r>
              <a:rPr lang="en-US" altLang="zh-CN" dirty="0">
                <a:solidFill>
                  <a:srgbClr val="0000FF"/>
                </a:solidFill>
              </a:rPr>
              <a:t>),</a:t>
            </a:r>
          </a:p>
          <a:p>
            <a:r>
              <a:rPr lang="en-US" altLang="zh-CN" dirty="0">
                <a:solidFill>
                  <a:srgbClr val="0000FF"/>
                </a:solidFill>
              </a:rPr>
              <a:t>               control = list(</a:t>
            </a:r>
            <a:r>
              <a:rPr lang="en-US" altLang="zh-CN" dirty="0" err="1">
                <a:solidFill>
                  <a:srgbClr val="0000FF"/>
                </a:solidFill>
              </a:rPr>
              <a:t>adapt_delta</a:t>
            </a:r>
            <a:r>
              <a:rPr lang="en-US" altLang="zh-CN" dirty="0">
                <a:solidFill>
                  <a:srgbClr val="0000FF"/>
                </a:solidFill>
              </a:rPr>
              <a:t> = 0.9999, </a:t>
            </a:r>
            <a:r>
              <a:rPr lang="en-US" altLang="zh-CN" dirty="0" err="1">
                <a:solidFill>
                  <a:srgbClr val="0000FF"/>
                </a:solidFill>
              </a:rPr>
              <a:t>max_treedepth</a:t>
            </a:r>
            <a:r>
              <a:rPr lang="en-US" altLang="zh-CN" dirty="0">
                <a:solidFill>
                  <a:srgbClr val="0000FF"/>
                </a:solidFill>
              </a:rPr>
              <a:t> = 15), </a:t>
            </a:r>
          </a:p>
          <a:p>
            <a:r>
              <a:rPr lang="en-US" altLang="zh-CN" dirty="0">
                <a:solidFill>
                  <a:srgbClr val="0000FF"/>
                </a:solidFill>
              </a:rPr>
              <a:t>               </a:t>
            </a:r>
            <a:r>
              <a:rPr lang="en-US" altLang="zh-CN" dirty="0" err="1">
                <a:solidFill>
                  <a:srgbClr val="0000FF"/>
                </a:solidFill>
              </a:rPr>
              <a:t>iter</a:t>
            </a:r>
            <a:r>
              <a:rPr lang="en-US" altLang="zh-CN" dirty="0">
                <a:solidFill>
                  <a:srgbClr val="0000FF"/>
                </a:solidFill>
              </a:rPr>
              <a:t> = 3000, cores = 4)</a:t>
            </a:r>
            <a:endParaRPr lang="zh-CN" altLang="en-US" dirty="0">
              <a:solidFill>
                <a:srgbClr val="0000FF"/>
              </a:solidFill>
            </a:endParaRPr>
          </a:p>
        </p:txBody>
      </p:sp>
      <p:sp>
        <p:nvSpPr>
          <p:cNvPr id="3" name="矩形 2"/>
          <p:cNvSpPr/>
          <p:nvPr/>
        </p:nvSpPr>
        <p:spPr>
          <a:xfrm>
            <a:off x="2572986" y="5381282"/>
            <a:ext cx="9381507" cy="646331"/>
          </a:xfrm>
          <a:prstGeom prst="rect">
            <a:avLst/>
          </a:prstGeom>
        </p:spPr>
        <p:txBody>
          <a:bodyPr wrap="square">
            <a:spAutoFit/>
          </a:bodyPr>
          <a:lstStyle/>
          <a:p>
            <a:r>
              <a:rPr lang="en-US" altLang="zh-CN" dirty="0">
                <a:solidFill>
                  <a:srgbClr val="0000FF"/>
                </a:solidFill>
                <a:latin typeface="等线" panose="02010600030101010101" pitchFamily="2" charset="-122"/>
                <a:cs typeface="Times New Roman" panose="02020603050405020304" pitchFamily="18" charset="0"/>
              </a:rPr>
              <a:t>Zhang, Z. J., Liu, Y. J., Yuan, L., Weber, E. &amp; van </a:t>
            </a:r>
            <a:r>
              <a:rPr lang="en-US" altLang="zh-CN" dirty="0" err="1">
                <a:solidFill>
                  <a:srgbClr val="0000FF"/>
                </a:solidFill>
                <a:latin typeface="等线" panose="02010600030101010101" pitchFamily="2" charset="-122"/>
                <a:cs typeface="Times New Roman" panose="02020603050405020304" pitchFamily="18" charset="0"/>
              </a:rPr>
              <a:t>Kleunen</a:t>
            </a:r>
            <a:r>
              <a:rPr lang="en-US" altLang="zh-CN" dirty="0">
                <a:solidFill>
                  <a:srgbClr val="0000FF"/>
                </a:solidFill>
                <a:latin typeface="等线" panose="02010600030101010101" pitchFamily="2" charset="-122"/>
                <a:cs typeface="Times New Roman" panose="02020603050405020304" pitchFamily="18" charset="0"/>
              </a:rPr>
              <a:t>, M. Effect of </a:t>
            </a:r>
            <a:r>
              <a:rPr lang="en-US" altLang="zh-CN" dirty="0" err="1">
                <a:solidFill>
                  <a:srgbClr val="0000FF"/>
                </a:solidFill>
                <a:latin typeface="等线" panose="02010600030101010101" pitchFamily="2" charset="-122"/>
                <a:cs typeface="Times New Roman" panose="02020603050405020304" pitchFamily="18" charset="0"/>
              </a:rPr>
              <a:t>allelopathy</a:t>
            </a:r>
            <a:r>
              <a:rPr lang="en-US" altLang="zh-CN" dirty="0">
                <a:solidFill>
                  <a:srgbClr val="0000FF"/>
                </a:solidFill>
                <a:latin typeface="等线" panose="02010600030101010101" pitchFamily="2" charset="-122"/>
                <a:cs typeface="Times New Roman" panose="02020603050405020304" pitchFamily="18" charset="0"/>
              </a:rPr>
              <a:t> on plant performance: a meta-analysis. </a:t>
            </a:r>
            <a:r>
              <a:rPr lang="en-US" altLang="zh-CN" b="1" i="1" dirty="0">
                <a:solidFill>
                  <a:srgbClr val="0000FF"/>
                </a:solidFill>
                <a:latin typeface="等线" panose="02010600030101010101" pitchFamily="2" charset="-122"/>
                <a:cs typeface="Times New Roman" panose="02020603050405020304" pitchFamily="18" charset="0"/>
              </a:rPr>
              <a:t>Ecol. Lett.</a:t>
            </a:r>
            <a:r>
              <a:rPr lang="en-US" altLang="zh-CN" b="1" dirty="0">
                <a:solidFill>
                  <a:srgbClr val="0000FF"/>
                </a:solidFill>
                <a:latin typeface="等线" panose="02010600030101010101" pitchFamily="2" charset="-122"/>
                <a:cs typeface="Times New Roman" panose="02020603050405020304" pitchFamily="18" charset="0"/>
              </a:rPr>
              <a:t> 24</a:t>
            </a:r>
            <a:r>
              <a:rPr lang="en-US" altLang="zh-CN" dirty="0">
                <a:solidFill>
                  <a:srgbClr val="0000FF"/>
                </a:solidFill>
                <a:latin typeface="等线" panose="02010600030101010101" pitchFamily="2" charset="-122"/>
                <a:cs typeface="Times New Roman" panose="02020603050405020304" pitchFamily="18" charset="0"/>
              </a:rPr>
              <a:t>, 348-362, doi:10.1111/ele.13627 (2021).</a:t>
            </a:r>
            <a:endParaRPr lang="zh-CN" altLang="en-US" dirty="0">
              <a:solidFill>
                <a:srgbClr val="0000FF"/>
              </a:solidFill>
            </a:endParaRPr>
          </a:p>
        </p:txBody>
      </p:sp>
    </p:spTree>
    <p:extLst>
      <p:ext uri="{BB962C8B-B14F-4D97-AF65-F5344CB8AC3E}">
        <p14:creationId xmlns:p14="http://schemas.microsoft.com/office/powerpoint/2010/main" val="5319370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0371"/>
            <a:ext cx="10515600" cy="674403"/>
          </a:xfrm>
        </p:spPr>
        <p:txBody>
          <a:bodyPr>
            <a:normAutofit fontScale="90000"/>
          </a:bodyPr>
          <a:lstStyle/>
          <a:p>
            <a:pPr algn="ctr"/>
            <a:r>
              <a:rPr lang="zh-CN" altLang="en-US" dirty="0" smtClean="0">
                <a:solidFill>
                  <a:srgbClr val="0000FF"/>
                </a:solidFill>
              </a:rPr>
              <a:t>贝叶斯方差方差分解</a:t>
            </a:r>
            <a:endParaRPr lang="zh-CN" altLang="en-US" dirty="0">
              <a:solidFill>
                <a:srgbClr val="0000FF"/>
              </a:solidFill>
            </a:endParaRPr>
          </a:p>
        </p:txBody>
      </p:sp>
      <p:sp>
        <p:nvSpPr>
          <p:cNvPr id="3" name="内容占位符 2"/>
          <p:cNvSpPr>
            <a:spLocks noGrp="1"/>
          </p:cNvSpPr>
          <p:nvPr>
            <p:ph idx="1"/>
          </p:nvPr>
        </p:nvSpPr>
        <p:spPr>
          <a:xfrm>
            <a:off x="381803" y="1305861"/>
            <a:ext cx="11810197" cy="2293987"/>
          </a:xfrm>
        </p:spPr>
        <p:txBody>
          <a:bodyPr>
            <a:normAutofit lnSpcReduction="10000"/>
          </a:bodyPr>
          <a:lstStyle/>
          <a:p>
            <a:pPr marL="0" indent="0">
              <a:buNone/>
            </a:pPr>
            <a:r>
              <a:rPr lang="zh-CN" altLang="en-US" dirty="0" smtClean="0"/>
              <a:t>叶片被吃掉多少与研究地点，物种，属，科等分类指标的关系</a:t>
            </a:r>
            <a:r>
              <a:rPr lang="en-US" altLang="zh-CN" dirty="0" smtClean="0"/>
              <a:t>,</a:t>
            </a:r>
            <a:r>
              <a:rPr lang="zh-CN" altLang="en-US" dirty="0" smtClean="0"/>
              <a:t>各   自贡献了多少方差？</a:t>
            </a:r>
            <a:endParaRPr lang="en-US" altLang="zh-CN" dirty="0" smtClean="0"/>
          </a:p>
          <a:p>
            <a:pPr marL="0" indent="0">
              <a:buNone/>
            </a:pPr>
            <a:r>
              <a:rPr lang="zh-CN" altLang="en-US" dirty="0" smtClean="0"/>
              <a:t>做法，用</a:t>
            </a:r>
            <a:r>
              <a:rPr lang="en-US" altLang="zh-CN" dirty="0" err="1" smtClean="0"/>
              <a:t>brms</a:t>
            </a:r>
            <a:r>
              <a:rPr lang="zh-CN" altLang="en-US" dirty="0" smtClean="0"/>
              <a:t>产生</a:t>
            </a:r>
            <a:r>
              <a:rPr lang="en-US" altLang="zh-CN" dirty="0" err="1" smtClean="0"/>
              <a:t>stan</a:t>
            </a:r>
            <a:r>
              <a:rPr lang="en-US" altLang="zh-CN" dirty="0" smtClean="0"/>
              <a:t> </a:t>
            </a:r>
            <a:r>
              <a:rPr lang="zh-CN" altLang="en-US" dirty="0" smtClean="0"/>
              <a:t>代码，通过修改</a:t>
            </a:r>
            <a:r>
              <a:rPr lang="en-US" altLang="zh-CN" dirty="0" err="1" smtClean="0"/>
              <a:t>stan</a:t>
            </a:r>
            <a:r>
              <a:rPr lang="zh-CN" altLang="en-US" dirty="0" smtClean="0"/>
              <a:t>代码，进行方差分解</a:t>
            </a:r>
            <a:endParaRPr lang="en-US" altLang="zh-CN" dirty="0" smtClean="0"/>
          </a:p>
          <a:p>
            <a:pPr marL="0" indent="0">
              <a:buNone/>
            </a:pPr>
            <a:r>
              <a:rPr lang="zh-CN" altLang="en-US" dirty="0" smtClean="0"/>
              <a:t>基于</a:t>
            </a:r>
            <a:r>
              <a:rPr lang="en-US" altLang="zh-CN" dirty="0" smtClean="0"/>
              <a:t>finite population SD </a:t>
            </a:r>
            <a:r>
              <a:rPr lang="zh-CN" altLang="en-US" dirty="0" smtClean="0"/>
              <a:t>的方差分解（</a:t>
            </a:r>
            <a:r>
              <a:rPr lang="en-US" altLang="zh-CN" dirty="0" err="1" smtClean="0"/>
              <a:t>gelman</a:t>
            </a:r>
            <a:r>
              <a:rPr lang="en-US" altLang="zh-CN" dirty="0"/>
              <a:t> </a:t>
            </a:r>
            <a:r>
              <a:rPr lang="en-US" altLang="zh-CN" dirty="0" smtClean="0"/>
              <a:t>2007</a:t>
            </a:r>
            <a:r>
              <a:rPr lang="zh-CN" altLang="en-US" dirty="0" smtClean="0"/>
              <a:t>）</a:t>
            </a:r>
            <a:endParaRPr lang="en-US" altLang="zh-CN" dirty="0" smtClean="0"/>
          </a:p>
          <a:p>
            <a:pPr marL="0" indent="0">
              <a:buNone/>
            </a:pPr>
            <a:r>
              <a:rPr lang="zh-CN" altLang="en-US" dirty="0" smtClean="0"/>
              <a:t>                         </a:t>
            </a:r>
            <a:r>
              <a:rPr lang="zh-CN" altLang="en-US" dirty="0" smtClean="0">
                <a:solidFill>
                  <a:srgbClr val="FF0000"/>
                </a:solidFill>
              </a:rPr>
              <a:t>方差分解，分解的并不一定是方差！</a:t>
            </a:r>
            <a:endParaRPr lang="zh-CN" altLang="en-US" dirty="0">
              <a:solidFill>
                <a:srgbClr val="FF0000"/>
              </a:solidFill>
            </a:endParaRPr>
          </a:p>
        </p:txBody>
      </p:sp>
      <p:sp>
        <p:nvSpPr>
          <p:cNvPr id="5" name="矩形 4"/>
          <p:cNvSpPr/>
          <p:nvPr/>
        </p:nvSpPr>
        <p:spPr>
          <a:xfrm>
            <a:off x="2435191" y="5312153"/>
            <a:ext cx="9307629" cy="923330"/>
          </a:xfrm>
          <a:prstGeom prst="rect">
            <a:avLst/>
          </a:prstGeom>
        </p:spPr>
        <p:txBody>
          <a:bodyPr wrap="square">
            <a:spAutoFit/>
          </a:bodyPr>
          <a:lstStyle/>
          <a:p>
            <a:pPr marL="457200" indent="-457200" algn="just">
              <a:spcAft>
                <a:spcPts val="0"/>
              </a:spcAft>
            </a:pPr>
            <a:r>
              <a:rPr lang="zh-CN" altLang="en-US" kern="100" dirty="0" smtClean="0">
                <a:latin typeface="Calibri" panose="020F0502020204030204" pitchFamily="34" charset="0"/>
                <a:cs typeface="Calibri" panose="020F0502020204030204" pitchFamily="34" charset="0"/>
              </a:rPr>
              <a:t>这种方差分解的案例见：</a:t>
            </a:r>
            <a:endParaRPr lang="en-US" altLang="zh-CN" kern="100" dirty="0" smtClean="0">
              <a:latin typeface="Calibri" panose="020F0502020204030204" pitchFamily="34" charset="0"/>
              <a:cs typeface="Calibri" panose="020F0502020204030204" pitchFamily="34" charset="0"/>
            </a:endParaRPr>
          </a:p>
          <a:p>
            <a:pPr marL="457200" indent="-457200" algn="just">
              <a:spcAft>
                <a:spcPts val="0"/>
              </a:spcAft>
            </a:pPr>
            <a:r>
              <a:rPr lang="en-US" altLang="zh-CN" kern="100" dirty="0" err="1" smtClean="0">
                <a:latin typeface="Calibri" panose="020F0502020204030204" pitchFamily="34" charset="0"/>
                <a:cs typeface="Calibri" panose="020F0502020204030204" pitchFamily="34" charset="0"/>
              </a:rPr>
              <a:t>Ratcliffe</a:t>
            </a:r>
            <a:r>
              <a:rPr lang="en-US" altLang="zh-CN" kern="100" dirty="0">
                <a:latin typeface="Calibri" panose="020F0502020204030204" pitchFamily="34" charset="0"/>
                <a:cs typeface="Calibri" panose="020F0502020204030204" pitchFamily="34" charset="0"/>
              </a:rPr>
              <a:t>, S.</a:t>
            </a:r>
            <a:r>
              <a:rPr lang="en-US" altLang="zh-CN" i="1" kern="100" dirty="0">
                <a:latin typeface="Calibri" panose="020F0502020204030204" pitchFamily="34" charset="0"/>
                <a:cs typeface="Calibri" panose="020F0502020204030204" pitchFamily="34" charset="0"/>
              </a:rPr>
              <a:t> et al.</a:t>
            </a:r>
            <a:r>
              <a:rPr lang="en-US" altLang="zh-CN" kern="100" dirty="0">
                <a:latin typeface="Calibri" panose="020F0502020204030204" pitchFamily="34" charset="0"/>
                <a:cs typeface="Calibri" panose="020F0502020204030204" pitchFamily="34" charset="0"/>
              </a:rPr>
              <a:t> Biodiversity and ecosystem functioning relations in European forests depend on environmental context. </a:t>
            </a:r>
            <a:r>
              <a:rPr lang="en-US" altLang="zh-CN" i="1" kern="100" dirty="0">
                <a:latin typeface="Calibri" panose="020F0502020204030204" pitchFamily="34" charset="0"/>
                <a:cs typeface="Calibri" panose="020F0502020204030204" pitchFamily="34" charset="0"/>
              </a:rPr>
              <a:t>Ecol. Lett.</a:t>
            </a:r>
            <a:r>
              <a:rPr lang="en-US" altLang="zh-CN" kern="100" dirty="0">
                <a:latin typeface="Calibri" panose="020F0502020204030204" pitchFamily="34" charset="0"/>
                <a:cs typeface="Calibri" panose="020F0502020204030204" pitchFamily="34" charset="0"/>
              </a:rPr>
              <a:t> </a:t>
            </a:r>
            <a:r>
              <a:rPr lang="en-US" altLang="zh-CN" b="1" kern="100" dirty="0">
                <a:latin typeface="Calibri" panose="020F0502020204030204" pitchFamily="34" charset="0"/>
                <a:cs typeface="Calibri" panose="020F0502020204030204" pitchFamily="34" charset="0"/>
              </a:rPr>
              <a:t>20</a:t>
            </a:r>
            <a:r>
              <a:rPr lang="en-US" altLang="zh-CN" kern="100" dirty="0">
                <a:latin typeface="Calibri" panose="020F0502020204030204" pitchFamily="34" charset="0"/>
                <a:cs typeface="Calibri" panose="020F0502020204030204" pitchFamily="34" charset="0"/>
              </a:rPr>
              <a:t>, 1414-1426, doi:10.1111/ele.12849 (2017).</a:t>
            </a: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347179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11122"/>
            <a:ext cx="10515600" cy="616652"/>
          </a:xfrm>
        </p:spPr>
        <p:txBody>
          <a:bodyPr>
            <a:normAutofit fontScale="90000"/>
          </a:bodyPr>
          <a:lstStyle/>
          <a:p>
            <a:pPr algn="ctr"/>
            <a:r>
              <a:rPr lang="en-US" altLang="zh-CN" dirty="0" err="1">
                <a:solidFill>
                  <a:srgbClr val="0000FF"/>
                </a:solidFill>
              </a:rPr>
              <a:t>Brms</a:t>
            </a:r>
            <a:r>
              <a:rPr lang="zh-CN" altLang="en-US" dirty="0">
                <a:solidFill>
                  <a:srgbClr val="0000FF"/>
                </a:solidFill>
              </a:rPr>
              <a:t>方差分解</a:t>
            </a:r>
            <a:endParaRPr lang="zh-CN" altLang="en-US" dirty="0"/>
          </a:p>
        </p:txBody>
      </p:sp>
      <p:sp>
        <p:nvSpPr>
          <p:cNvPr id="3" name="内容占位符 2"/>
          <p:cNvSpPr>
            <a:spLocks noGrp="1"/>
          </p:cNvSpPr>
          <p:nvPr>
            <p:ph idx="1"/>
          </p:nvPr>
        </p:nvSpPr>
        <p:spPr>
          <a:xfrm>
            <a:off x="644892" y="1036353"/>
            <a:ext cx="11290433" cy="2505744"/>
          </a:xfrm>
        </p:spPr>
        <p:txBody>
          <a:bodyPr/>
          <a:lstStyle/>
          <a:p>
            <a:pPr marL="0" indent="0">
              <a:buNone/>
            </a:pPr>
            <a:r>
              <a:rPr lang="en-US" altLang="zh-CN" b="1" dirty="0" smtClean="0"/>
              <a:t>1</a:t>
            </a:r>
            <a:r>
              <a:rPr lang="zh-CN" altLang="en-US" b="1" dirty="0" smtClean="0"/>
              <a:t>、先写出模型的公式：</a:t>
            </a:r>
            <a:endParaRPr lang="en-US" altLang="zh-CN" b="1" dirty="0" smtClean="0"/>
          </a:p>
          <a:p>
            <a:pPr marL="0" indent="0">
              <a:buNone/>
            </a:pPr>
            <a:r>
              <a:rPr lang="en-US" altLang="zh-CN" sz="2400" b="1" dirty="0" smtClean="0">
                <a:solidFill>
                  <a:srgbClr val="0000FF"/>
                </a:solidFill>
              </a:rPr>
              <a:t>log(Herbivory/100+0.1</a:t>
            </a:r>
            <a:r>
              <a:rPr lang="en-US" altLang="zh-CN" sz="2400" b="1" dirty="0">
                <a:solidFill>
                  <a:srgbClr val="0000FF"/>
                </a:solidFill>
              </a:rPr>
              <a:t>)~(1|Family/Genus/Species)+(1|Site),data=z1</a:t>
            </a:r>
            <a:r>
              <a:rPr lang="en-US" altLang="zh-CN" sz="2400" b="1" dirty="0" smtClean="0">
                <a:solidFill>
                  <a:srgbClr val="0000FF"/>
                </a:solidFill>
              </a:rPr>
              <a:t>)</a:t>
            </a:r>
          </a:p>
          <a:p>
            <a:pPr marL="0" indent="0">
              <a:buNone/>
            </a:pPr>
            <a:r>
              <a:rPr lang="en-US" altLang="zh-CN" b="1" dirty="0" smtClean="0"/>
              <a:t>2</a:t>
            </a:r>
            <a:r>
              <a:rPr lang="zh-CN" altLang="en-US" b="1" dirty="0" smtClean="0"/>
              <a:t>、通过</a:t>
            </a:r>
            <a:r>
              <a:rPr lang="en-US" altLang="zh-CN" b="1" dirty="0" err="1" smtClean="0"/>
              <a:t>make_stancode</a:t>
            </a:r>
            <a:r>
              <a:rPr lang="zh-CN" altLang="en-US" b="1" dirty="0" smtClean="0"/>
              <a:t>命令得到</a:t>
            </a:r>
            <a:r>
              <a:rPr lang="en-US" altLang="zh-CN" b="1" dirty="0" err="1" smtClean="0"/>
              <a:t>stan</a:t>
            </a:r>
            <a:r>
              <a:rPr lang="zh-CN" altLang="en-US" b="1" dirty="0" smtClean="0"/>
              <a:t>拟合的贝叶斯代码</a:t>
            </a:r>
            <a:endParaRPr lang="en-US" altLang="zh-CN" b="1" dirty="0" smtClean="0"/>
          </a:p>
          <a:p>
            <a:pPr marL="0" indent="0">
              <a:buNone/>
            </a:pPr>
            <a:r>
              <a:rPr lang="en-US" altLang="zh-CN" b="1" dirty="0" err="1" smtClean="0">
                <a:solidFill>
                  <a:srgbClr val="0000FF"/>
                </a:solidFill>
              </a:rPr>
              <a:t>make_stancode</a:t>
            </a:r>
            <a:r>
              <a:rPr lang="en-US" altLang="zh-CN" b="1" dirty="0" smtClean="0">
                <a:solidFill>
                  <a:srgbClr val="0000FF"/>
                </a:solidFill>
              </a:rPr>
              <a:t>(log(Herbivory/100+0.1</a:t>
            </a:r>
            <a:r>
              <a:rPr lang="en-US" altLang="zh-CN" b="1" dirty="0">
                <a:solidFill>
                  <a:srgbClr val="0000FF"/>
                </a:solidFill>
              </a:rPr>
              <a:t>)~(1|Family/Genus/Species</a:t>
            </a:r>
            <a:r>
              <a:rPr lang="en-US" altLang="zh-CN" b="1" dirty="0" smtClean="0">
                <a:solidFill>
                  <a:srgbClr val="0000FF"/>
                </a:solidFill>
              </a:rPr>
              <a:t>)+</a:t>
            </a:r>
          </a:p>
          <a:p>
            <a:pPr marL="0" indent="0">
              <a:buNone/>
            </a:pPr>
            <a:r>
              <a:rPr lang="en-US" altLang="zh-CN" b="1" dirty="0" smtClean="0">
                <a:solidFill>
                  <a:srgbClr val="0000FF"/>
                </a:solidFill>
              </a:rPr>
              <a:t>(</a:t>
            </a:r>
            <a:r>
              <a:rPr lang="en-US" altLang="zh-CN" b="1" dirty="0">
                <a:solidFill>
                  <a:srgbClr val="0000FF"/>
                </a:solidFill>
              </a:rPr>
              <a:t>1|Site),data=z1)</a:t>
            </a:r>
            <a:endParaRPr lang="zh-CN" altLang="en-US" b="1" dirty="0">
              <a:solidFill>
                <a:srgbClr val="0000FF"/>
              </a:solidFill>
            </a:endParaRPr>
          </a:p>
        </p:txBody>
      </p:sp>
    </p:spTree>
    <p:extLst>
      <p:ext uri="{BB962C8B-B14F-4D97-AF65-F5344CB8AC3E}">
        <p14:creationId xmlns:p14="http://schemas.microsoft.com/office/powerpoint/2010/main" val="20256606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dirty="0" smtClean="0">
                <a:solidFill>
                  <a:srgbClr val="0000FF"/>
                </a:solidFill>
              </a:rPr>
              <a:t>3</a:t>
            </a:r>
            <a:r>
              <a:rPr lang="zh-CN" altLang="en-US" b="1" dirty="0" smtClean="0">
                <a:solidFill>
                  <a:srgbClr val="0000FF"/>
                </a:solidFill>
              </a:rPr>
              <a:t>、对</a:t>
            </a:r>
            <a:r>
              <a:rPr lang="en-US" altLang="zh-CN" b="1" dirty="0" err="1" smtClean="0">
                <a:solidFill>
                  <a:srgbClr val="0000FF"/>
                </a:solidFill>
              </a:rPr>
              <a:t>stan</a:t>
            </a:r>
            <a:r>
              <a:rPr lang="zh-CN" altLang="en-US" b="1" dirty="0" smtClean="0">
                <a:solidFill>
                  <a:srgbClr val="0000FF"/>
                </a:solidFill>
              </a:rPr>
              <a:t>代码进行修改</a:t>
            </a:r>
            <a:endParaRPr lang="zh-CN" altLang="en-US" b="1" dirty="0">
              <a:solidFill>
                <a:srgbClr val="0000FF"/>
              </a:solidFill>
            </a:endParaRPr>
          </a:p>
        </p:txBody>
      </p:sp>
      <p:pic>
        <p:nvPicPr>
          <p:cNvPr id="7" name="内容占位符 6"/>
          <p:cNvPicPr>
            <a:picLocks noGrp="1" noChangeAspect="1"/>
          </p:cNvPicPr>
          <p:nvPr>
            <p:ph idx="1"/>
          </p:nvPr>
        </p:nvPicPr>
        <p:blipFill>
          <a:blip r:embed="rId2"/>
          <a:stretch>
            <a:fillRect/>
          </a:stretch>
        </p:blipFill>
        <p:spPr>
          <a:xfrm>
            <a:off x="620829" y="1690688"/>
            <a:ext cx="10515600" cy="1783969"/>
          </a:xfrm>
          <a:prstGeom prst="rect">
            <a:avLst/>
          </a:prstGeom>
        </p:spPr>
      </p:pic>
      <p:sp>
        <p:nvSpPr>
          <p:cNvPr id="8" name="矩形 7"/>
          <p:cNvSpPr/>
          <p:nvPr/>
        </p:nvSpPr>
        <p:spPr>
          <a:xfrm>
            <a:off x="684196" y="1838425"/>
            <a:ext cx="10452233" cy="12609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838200" y="3981431"/>
            <a:ext cx="10298229" cy="1129584"/>
          </a:xfrm>
          <a:prstGeom prst="rect">
            <a:avLst/>
          </a:prstGeom>
        </p:spPr>
      </p:pic>
      <p:sp>
        <p:nvSpPr>
          <p:cNvPr id="11" name="矩形 10"/>
          <p:cNvSpPr/>
          <p:nvPr/>
        </p:nvSpPr>
        <p:spPr>
          <a:xfrm>
            <a:off x="1508590" y="3479800"/>
            <a:ext cx="9286838" cy="400110"/>
          </a:xfrm>
          <a:prstGeom prst="rect">
            <a:avLst/>
          </a:prstGeom>
        </p:spPr>
        <p:txBody>
          <a:bodyPr wrap="none">
            <a:spAutoFit/>
          </a:bodyPr>
          <a:lstStyle/>
          <a:p>
            <a:r>
              <a:rPr lang="zh-CN" altLang="en-US" sz="2000" b="1" dirty="0" smtClean="0">
                <a:solidFill>
                  <a:srgbClr val="0000FF"/>
                </a:solidFill>
              </a:rPr>
              <a:t>将模型对</a:t>
            </a:r>
            <a:r>
              <a:rPr lang="en-US" altLang="zh-CN" sz="2000" b="1" dirty="0" smtClean="0">
                <a:solidFill>
                  <a:srgbClr val="0000FF"/>
                </a:solidFill>
              </a:rPr>
              <a:t>y</a:t>
            </a:r>
            <a:r>
              <a:rPr lang="zh-CN" altLang="en-US" sz="2000" b="1" dirty="0" smtClean="0">
                <a:solidFill>
                  <a:srgbClr val="0000FF"/>
                </a:solidFill>
              </a:rPr>
              <a:t>的估计值</a:t>
            </a:r>
            <a:r>
              <a:rPr lang="en-US" altLang="zh-CN" sz="2000" b="1" dirty="0" smtClean="0">
                <a:solidFill>
                  <a:srgbClr val="0000FF"/>
                </a:solidFill>
              </a:rPr>
              <a:t>mu</a:t>
            </a:r>
            <a:r>
              <a:rPr lang="zh-CN" altLang="en-US" sz="2000" b="1" dirty="0" smtClean="0">
                <a:solidFill>
                  <a:srgbClr val="0000FF"/>
                </a:solidFill>
              </a:rPr>
              <a:t>变成</a:t>
            </a:r>
            <a:r>
              <a:rPr lang="en-US" altLang="zh-CN" sz="2000" b="1" dirty="0" smtClean="0">
                <a:solidFill>
                  <a:srgbClr val="0000FF"/>
                </a:solidFill>
              </a:rPr>
              <a:t>transformed parameters</a:t>
            </a:r>
            <a:r>
              <a:rPr lang="zh-CN" altLang="en-US" sz="2000" b="1" dirty="0" smtClean="0">
                <a:solidFill>
                  <a:srgbClr val="0000FF"/>
                </a:solidFill>
              </a:rPr>
              <a:t>，则原始值</a:t>
            </a:r>
            <a:r>
              <a:rPr lang="en-US" altLang="zh-CN" sz="2000" b="1" dirty="0" smtClean="0">
                <a:solidFill>
                  <a:srgbClr val="0000FF"/>
                </a:solidFill>
              </a:rPr>
              <a:t>Y-mu</a:t>
            </a:r>
            <a:r>
              <a:rPr lang="zh-CN" altLang="en-US" sz="2000" b="1" dirty="0" smtClean="0">
                <a:solidFill>
                  <a:srgbClr val="0000FF"/>
                </a:solidFill>
              </a:rPr>
              <a:t>即为模型残差</a:t>
            </a:r>
            <a:r>
              <a:rPr lang="en-US" altLang="zh-CN" sz="2000" b="1" dirty="0" smtClean="0">
                <a:solidFill>
                  <a:srgbClr val="0000FF"/>
                </a:solidFill>
              </a:rPr>
              <a:t> </a:t>
            </a:r>
            <a:endParaRPr lang="zh-CN" altLang="en-US" sz="2000" b="1" dirty="0">
              <a:solidFill>
                <a:srgbClr val="0000FF"/>
              </a:solidFill>
            </a:endParaRPr>
          </a:p>
        </p:txBody>
      </p:sp>
    </p:spTree>
    <p:extLst>
      <p:ext uri="{BB962C8B-B14F-4D97-AF65-F5344CB8AC3E}">
        <p14:creationId xmlns:p14="http://schemas.microsoft.com/office/powerpoint/2010/main" val="209506575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57283"/>
          </a:xfrm>
        </p:spPr>
        <p:txBody>
          <a:bodyPr/>
          <a:lstStyle/>
          <a:p>
            <a:pPr algn="ctr"/>
            <a:r>
              <a:rPr lang="en-US" altLang="zh-CN" b="1" dirty="0" smtClean="0">
                <a:solidFill>
                  <a:srgbClr val="0000FF"/>
                </a:solidFill>
              </a:rPr>
              <a:t>4</a:t>
            </a:r>
            <a:r>
              <a:rPr lang="zh-CN" altLang="en-US" b="1" dirty="0" smtClean="0">
                <a:solidFill>
                  <a:srgbClr val="0000FF"/>
                </a:solidFill>
              </a:rPr>
              <a:t>、在代码结尾，加上新的自定义变量</a:t>
            </a:r>
            <a:endParaRPr lang="zh-CN" altLang="en-US" b="1" dirty="0">
              <a:solidFill>
                <a:srgbClr val="0000FF"/>
              </a:solidFill>
            </a:endParaRPr>
          </a:p>
        </p:txBody>
      </p:sp>
      <p:pic>
        <p:nvPicPr>
          <p:cNvPr id="4" name="内容占位符 3"/>
          <p:cNvPicPr>
            <a:picLocks noGrp="1" noChangeAspect="1"/>
          </p:cNvPicPr>
          <p:nvPr>
            <p:ph idx="1"/>
          </p:nvPr>
        </p:nvPicPr>
        <p:blipFill>
          <a:blip r:embed="rId2"/>
          <a:stretch>
            <a:fillRect/>
          </a:stretch>
        </p:blipFill>
        <p:spPr>
          <a:xfrm>
            <a:off x="1800531" y="1553225"/>
            <a:ext cx="7084017" cy="4857200"/>
          </a:xfrm>
          <a:prstGeom prst="rect">
            <a:avLst/>
          </a:prstGeom>
        </p:spPr>
      </p:pic>
      <p:sp>
        <p:nvSpPr>
          <p:cNvPr id="7" name="文本框 6"/>
          <p:cNvSpPr txBox="1"/>
          <p:nvPr/>
        </p:nvSpPr>
        <p:spPr>
          <a:xfrm>
            <a:off x="5582653" y="3311892"/>
            <a:ext cx="3653564" cy="1477328"/>
          </a:xfrm>
          <a:prstGeom prst="rect">
            <a:avLst/>
          </a:prstGeom>
          <a:noFill/>
        </p:spPr>
        <p:txBody>
          <a:bodyPr wrap="none" rtlCol="0">
            <a:spAutoFit/>
          </a:bodyPr>
          <a:lstStyle/>
          <a:p>
            <a:r>
              <a:rPr lang="en-US" altLang="zh-CN" dirty="0" smtClean="0">
                <a:solidFill>
                  <a:srgbClr val="0000FF"/>
                </a:solidFill>
              </a:rPr>
              <a:t>r_1_1, </a:t>
            </a:r>
            <a:r>
              <a:rPr lang="zh-CN" altLang="en-US" dirty="0" smtClean="0">
                <a:solidFill>
                  <a:srgbClr val="0000FF"/>
                </a:solidFill>
              </a:rPr>
              <a:t>对</a:t>
            </a:r>
            <a:r>
              <a:rPr lang="en-US" altLang="zh-CN" dirty="0" smtClean="0">
                <a:solidFill>
                  <a:srgbClr val="0000FF"/>
                </a:solidFill>
              </a:rPr>
              <a:t>family </a:t>
            </a:r>
            <a:r>
              <a:rPr lang="zh-CN" altLang="en-US" dirty="0" smtClean="0">
                <a:solidFill>
                  <a:srgbClr val="0000FF"/>
                </a:solidFill>
              </a:rPr>
              <a:t>不同水平的估计值</a:t>
            </a:r>
            <a:endParaRPr lang="en-US" altLang="zh-CN" dirty="0" smtClean="0">
              <a:solidFill>
                <a:srgbClr val="0000FF"/>
              </a:solidFill>
            </a:endParaRPr>
          </a:p>
          <a:p>
            <a:r>
              <a:rPr lang="en-US" altLang="zh-CN" dirty="0" smtClean="0">
                <a:solidFill>
                  <a:srgbClr val="0000FF"/>
                </a:solidFill>
              </a:rPr>
              <a:t>r_2_1, </a:t>
            </a:r>
            <a:r>
              <a:rPr lang="zh-CN" altLang="en-US" dirty="0" smtClean="0">
                <a:solidFill>
                  <a:srgbClr val="0000FF"/>
                </a:solidFill>
              </a:rPr>
              <a:t>对</a:t>
            </a:r>
            <a:r>
              <a:rPr lang="en-US" altLang="zh-CN" dirty="0" smtClean="0">
                <a:solidFill>
                  <a:srgbClr val="0000FF"/>
                </a:solidFill>
              </a:rPr>
              <a:t>genus</a:t>
            </a:r>
            <a:r>
              <a:rPr lang="zh-CN" altLang="en-US" dirty="0" smtClean="0">
                <a:solidFill>
                  <a:srgbClr val="0000FF"/>
                </a:solidFill>
              </a:rPr>
              <a:t>不同</a:t>
            </a:r>
            <a:r>
              <a:rPr lang="zh-CN" altLang="en-US" dirty="0">
                <a:solidFill>
                  <a:srgbClr val="0000FF"/>
                </a:solidFill>
              </a:rPr>
              <a:t>水平的估计值</a:t>
            </a:r>
            <a:endParaRPr lang="en-US" altLang="zh-CN" dirty="0" smtClean="0">
              <a:solidFill>
                <a:srgbClr val="0000FF"/>
              </a:solidFill>
            </a:endParaRPr>
          </a:p>
          <a:p>
            <a:r>
              <a:rPr lang="en-US" altLang="zh-CN" dirty="0" smtClean="0">
                <a:solidFill>
                  <a:srgbClr val="0000FF"/>
                </a:solidFill>
              </a:rPr>
              <a:t>r_3_1</a:t>
            </a:r>
            <a:r>
              <a:rPr lang="en-US" altLang="zh-CN" dirty="0">
                <a:solidFill>
                  <a:srgbClr val="0000FF"/>
                </a:solidFill>
              </a:rPr>
              <a:t>, </a:t>
            </a:r>
            <a:r>
              <a:rPr lang="zh-CN" altLang="en-US" dirty="0" smtClean="0">
                <a:solidFill>
                  <a:srgbClr val="0000FF"/>
                </a:solidFill>
              </a:rPr>
              <a:t>对</a:t>
            </a:r>
            <a:r>
              <a:rPr lang="en-US" altLang="zh-CN" dirty="0" smtClean="0">
                <a:solidFill>
                  <a:srgbClr val="0000FF"/>
                </a:solidFill>
              </a:rPr>
              <a:t>species </a:t>
            </a:r>
            <a:r>
              <a:rPr lang="zh-CN" altLang="en-US" dirty="0">
                <a:solidFill>
                  <a:srgbClr val="0000FF"/>
                </a:solidFill>
              </a:rPr>
              <a:t>不同水平的估计值</a:t>
            </a:r>
            <a:endParaRPr lang="en-US" altLang="zh-CN" dirty="0">
              <a:solidFill>
                <a:srgbClr val="0000FF"/>
              </a:solidFill>
            </a:endParaRPr>
          </a:p>
          <a:p>
            <a:r>
              <a:rPr lang="en-US" altLang="zh-CN" dirty="0" smtClean="0">
                <a:solidFill>
                  <a:srgbClr val="0000FF"/>
                </a:solidFill>
              </a:rPr>
              <a:t>r_4_1</a:t>
            </a:r>
            <a:r>
              <a:rPr lang="en-US" altLang="zh-CN" dirty="0">
                <a:solidFill>
                  <a:srgbClr val="0000FF"/>
                </a:solidFill>
              </a:rPr>
              <a:t>, </a:t>
            </a:r>
            <a:r>
              <a:rPr lang="zh-CN" altLang="en-US" dirty="0" smtClean="0">
                <a:solidFill>
                  <a:srgbClr val="0000FF"/>
                </a:solidFill>
              </a:rPr>
              <a:t>对</a:t>
            </a:r>
            <a:r>
              <a:rPr lang="en-US" altLang="zh-CN" dirty="0" smtClean="0">
                <a:solidFill>
                  <a:srgbClr val="0000FF"/>
                </a:solidFill>
              </a:rPr>
              <a:t>site</a:t>
            </a:r>
            <a:r>
              <a:rPr lang="zh-CN" altLang="en-US" dirty="0" smtClean="0">
                <a:solidFill>
                  <a:srgbClr val="0000FF"/>
                </a:solidFill>
              </a:rPr>
              <a:t>不同</a:t>
            </a:r>
            <a:r>
              <a:rPr lang="zh-CN" altLang="en-US" dirty="0">
                <a:solidFill>
                  <a:srgbClr val="0000FF"/>
                </a:solidFill>
              </a:rPr>
              <a:t>水平的估计值</a:t>
            </a:r>
            <a:endParaRPr lang="en-US" altLang="zh-CN" dirty="0">
              <a:solidFill>
                <a:srgbClr val="0000FF"/>
              </a:solidFill>
            </a:endParaRPr>
          </a:p>
          <a:p>
            <a:endParaRPr lang="zh-CN" altLang="en-US" dirty="0">
              <a:solidFill>
                <a:srgbClr val="0000FF"/>
              </a:solidFill>
            </a:endParaRPr>
          </a:p>
        </p:txBody>
      </p:sp>
      <p:cxnSp>
        <p:nvCxnSpPr>
          <p:cNvPr id="9" name="直接箭头连接符 8"/>
          <p:cNvCxnSpPr/>
          <p:nvPr/>
        </p:nvCxnSpPr>
        <p:spPr>
          <a:xfrm flipH="1">
            <a:off x="3234088" y="4081112"/>
            <a:ext cx="2338939" cy="356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01877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971998" cy="1325563"/>
          </a:xfrm>
        </p:spPr>
        <p:txBody>
          <a:bodyPr>
            <a:normAutofit/>
          </a:bodyPr>
          <a:lstStyle/>
          <a:p>
            <a:pPr algn="ctr"/>
            <a:r>
              <a:rPr lang="en-US" altLang="zh-CN" sz="3200" b="1" dirty="0" smtClean="0">
                <a:solidFill>
                  <a:srgbClr val="0000FF"/>
                </a:solidFill>
              </a:rPr>
              <a:t>5</a:t>
            </a:r>
            <a:r>
              <a:rPr lang="zh-CN" altLang="en-US" sz="3200" b="1" dirty="0" smtClean="0">
                <a:solidFill>
                  <a:srgbClr val="0000FF"/>
                </a:solidFill>
              </a:rPr>
              <a:t>、把模型数据转变为</a:t>
            </a:r>
            <a:r>
              <a:rPr lang="en-US" altLang="zh-CN" sz="3200" b="1" dirty="0" err="1" smtClean="0">
                <a:solidFill>
                  <a:srgbClr val="0000FF"/>
                </a:solidFill>
              </a:rPr>
              <a:t>stan</a:t>
            </a:r>
            <a:r>
              <a:rPr lang="zh-CN" altLang="en-US" sz="3200" b="1" dirty="0" smtClean="0">
                <a:solidFill>
                  <a:srgbClr val="0000FF"/>
                </a:solidFill>
              </a:rPr>
              <a:t>能识别的数据格式</a:t>
            </a:r>
            <a:endParaRPr lang="zh-CN" altLang="en-US" sz="3200" b="1" dirty="0">
              <a:solidFill>
                <a:srgbClr val="0000FF"/>
              </a:solidFill>
            </a:endParaRPr>
          </a:p>
        </p:txBody>
      </p:sp>
      <p:sp>
        <p:nvSpPr>
          <p:cNvPr id="3" name="内容占位符 2"/>
          <p:cNvSpPr>
            <a:spLocks noGrp="1"/>
          </p:cNvSpPr>
          <p:nvPr>
            <p:ph idx="1"/>
          </p:nvPr>
        </p:nvSpPr>
        <p:spPr>
          <a:xfrm>
            <a:off x="385010" y="1690688"/>
            <a:ext cx="12118207" cy="561624"/>
          </a:xfrm>
        </p:spPr>
        <p:txBody>
          <a:bodyPr>
            <a:normAutofit/>
          </a:bodyPr>
          <a:lstStyle/>
          <a:p>
            <a:pPr marL="0" indent="0">
              <a:buNone/>
            </a:pPr>
            <a:r>
              <a:rPr lang="en-US" altLang="zh-CN" sz="2400" dirty="0" smtClean="0">
                <a:solidFill>
                  <a:srgbClr val="0000FF"/>
                </a:solidFill>
              </a:rPr>
              <a:t>dfm1&lt;-</a:t>
            </a:r>
            <a:r>
              <a:rPr lang="en-US" altLang="zh-CN" sz="2400" dirty="0" err="1" smtClean="0">
                <a:solidFill>
                  <a:srgbClr val="0000FF"/>
                </a:solidFill>
              </a:rPr>
              <a:t>make_standata</a:t>
            </a:r>
            <a:r>
              <a:rPr lang="en-US" altLang="zh-CN" sz="2400" dirty="0" smtClean="0">
                <a:solidFill>
                  <a:srgbClr val="0000FF"/>
                </a:solidFill>
              </a:rPr>
              <a:t>(log(Herbivory/100+0.1</a:t>
            </a:r>
            <a:r>
              <a:rPr lang="en-US" altLang="zh-CN" sz="2400" dirty="0">
                <a:solidFill>
                  <a:srgbClr val="0000FF"/>
                </a:solidFill>
              </a:rPr>
              <a:t>)~(1|Family/Genus/Species)+(1|Site),data=z1)</a:t>
            </a:r>
            <a:endParaRPr lang="zh-CN" altLang="en-US" sz="2400" dirty="0">
              <a:solidFill>
                <a:srgbClr val="0000FF"/>
              </a:solidFill>
            </a:endParaRPr>
          </a:p>
        </p:txBody>
      </p:sp>
      <p:sp>
        <p:nvSpPr>
          <p:cNvPr id="4" name="标题 1"/>
          <p:cNvSpPr txBox="1">
            <a:spLocks/>
          </p:cNvSpPr>
          <p:nvPr/>
        </p:nvSpPr>
        <p:spPr>
          <a:xfrm>
            <a:off x="958113" y="2353469"/>
            <a:ext cx="114392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smtClean="0">
                <a:solidFill>
                  <a:srgbClr val="0000FF"/>
                </a:solidFill>
              </a:rPr>
              <a:t>6</a:t>
            </a:r>
            <a:r>
              <a:rPr lang="zh-CN" altLang="en-US" sz="3200" b="1" dirty="0" smtClean="0">
                <a:solidFill>
                  <a:srgbClr val="0000FF"/>
                </a:solidFill>
              </a:rPr>
              <a:t>、调用</a:t>
            </a:r>
            <a:r>
              <a:rPr lang="en-US" altLang="zh-CN" sz="3200" b="1" dirty="0" err="1" smtClean="0">
                <a:solidFill>
                  <a:srgbClr val="0000FF"/>
                </a:solidFill>
              </a:rPr>
              <a:t>stan</a:t>
            </a:r>
            <a:r>
              <a:rPr lang="en-US" altLang="zh-CN" sz="3200" b="1" dirty="0" smtClean="0">
                <a:solidFill>
                  <a:srgbClr val="0000FF"/>
                </a:solidFill>
              </a:rPr>
              <a:t>, </a:t>
            </a:r>
            <a:r>
              <a:rPr lang="zh-CN" altLang="en-US" sz="3200" b="1" dirty="0" smtClean="0">
                <a:solidFill>
                  <a:srgbClr val="0000FF"/>
                </a:solidFill>
              </a:rPr>
              <a:t>用修改后的模型和</a:t>
            </a:r>
            <a:r>
              <a:rPr lang="en-US" altLang="zh-CN" sz="3200" b="1" dirty="0" err="1" smtClean="0">
                <a:solidFill>
                  <a:srgbClr val="0000FF"/>
                </a:solidFill>
              </a:rPr>
              <a:t>stan</a:t>
            </a:r>
            <a:r>
              <a:rPr lang="zh-CN" altLang="en-US" sz="3200" b="1" dirty="0" smtClean="0">
                <a:solidFill>
                  <a:srgbClr val="0000FF"/>
                </a:solidFill>
              </a:rPr>
              <a:t>能识别的数据进行拟合</a:t>
            </a:r>
            <a:endParaRPr lang="zh-CN" altLang="en-US" sz="3200" b="1" dirty="0">
              <a:solidFill>
                <a:srgbClr val="0000FF"/>
              </a:solidFill>
            </a:endParaRPr>
          </a:p>
        </p:txBody>
      </p:sp>
      <p:sp>
        <p:nvSpPr>
          <p:cNvPr id="5" name="矩形 4"/>
          <p:cNvSpPr/>
          <p:nvPr/>
        </p:nvSpPr>
        <p:spPr>
          <a:xfrm>
            <a:off x="2181725" y="3679032"/>
            <a:ext cx="8993205" cy="1477328"/>
          </a:xfrm>
          <a:prstGeom prst="rect">
            <a:avLst/>
          </a:prstGeom>
        </p:spPr>
        <p:txBody>
          <a:bodyPr wrap="square">
            <a:spAutoFit/>
          </a:bodyPr>
          <a:lstStyle/>
          <a:p>
            <a:r>
              <a:rPr lang="en-US" altLang="zh-CN" dirty="0">
                <a:solidFill>
                  <a:srgbClr val="0000FF"/>
                </a:solidFill>
              </a:rPr>
              <a:t>library(</a:t>
            </a:r>
            <a:r>
              <a:rPr lang="en-US" altLang="zh-CN" dirty="0" err="1">
                <a:solidFill>
                  <a:srgbClr val="0000FF"/>
                </a:solidFill>
              </a:rPr>
              <a:t>rstan</a:t>
            </a:r>
            <a:r>
              <a:rPr lang="en-US" altLang="zh-CN" dirty="0">
                <a:solidFill>
                  <a:srgbClr val="0000FF"/>
                </a:solidFill>
              </a:rPr>
              <a:t>)</a:t>
            </a:r>
          </a:p>
          <a:p>
            <a:endParaRPr lang="en-US" altLang="zh-CN" dirty="0">
              <a:solidFill>
                <a:srgbClr val="0000FF"/>
              </a:solidFill>
            </a:endParaRPr>
          </a:p>
          <a:p>
            <a:r>
              <a:rPr lang="en-US" altLang="zh-CN" dirty="0">
                <a:solidFill>
                  <a:srgbClr val="0000FF"/>
                </a:solidFill>
              </a:rPr>
              <a:t>brms_stan1 &lt;- </a:t>
            </a:r>
            <a:r>
              <a:rPr lang="en-US" altLang="zh-CN" dirty="0" err="1">
                <a:solidFill>
                  <a:srgbClr val="0000FF"/>
                </a:solidFill>
              </a:rPr>
              <a:t>stan</a:t>
            </a:r>
            <a:r>
              <a:rPr lang="en-US" altLang="zh-CN" dirty="0">
                <a:solidFill>
                  <a:srgbClr val="0000FF"/>
                </a:solidFill>
              </a:rPr>
              <a:t>(</a:t>
            </a:r>
            <a:r>
              <a:rPr lang="en-US" altLang="zh-CN" dirty="0" err="1">
                <a:solidFill>
                  <a:srgbClr val="0000FF"/>
                </a:solidFill>
              </a:rPr>
              <a:t>model_code</a:t>
            </a:r>
            <a:r>
              <a:rPr lang="en-US" altLang="zh-CN" dirty="0">
                <a:solidFill>
                  <a:srgbClr val="0000FF"/>
                </a:solidFill>
              </a:rPr>
              <a:t>=model, </a:t>
            </a:r>
          </a:p>
          <a:p>
            <a:r>
              <a:rPr lang="en-US" altLang="zh-CN" dirty="0">
                <a:solidFill>
                  <a:srgbClr val="0000FF"/>
                </a:solidFill>
              </a:rPr>
              <a:t>                   data =dfm1, </a:t>
            </a:r>
            <a:r>
              <a:rPr lang="en-US" altLang="zh-CN" dirty="0" err="1">
                <a:solidFill>
                  <a:srgbClr val="0000FF"/>
                </a:solidFill>
              </a:rPr>
              <a:t>iter</a:t>
            </a:r>
            <a:r>
              <a:rPr lang="en-US" altLang="zh-CN" dirty="0">
                <a:solidFill>
                  <a:srgbClr val="0000FF"/>
                </a:solidFill>
              </a:rPr>
              <a:t> = 1000, chains = 4,cores=4,</a:t>
            </a:r>
          </a:p>
          <a:p>
            <a:r>
              <a:rPr lang="en-US" altLang="zh-CN" dirty="0">
                <a:solidFill>
                  <a:srgbClr val="0000FF"/>
                </a:solidFill>
              </a:rPr>
              <a:t>                   control = list(</a:t>
            </a:r>
            <a:r>
              <a:rPr lang="en-US" altLang="zh-CN" dirty="0" err="1">
                <a:solidFill>
                  <a:srgbClr val="0000FF"/>
                </a:solidFill>
              </a:rPr>
              <a:t>adapt_delta</a:t>
            </a:r>
            <a:r>
              <a:rPr lang="en-US" altLang="zh-CN" dirty="0">
                <a:solidFill>
                  <a:srgbClr val="0000FF"/>
                </a:solidFill>
              </a:rPr>
              <a:t> = 0.99)) </a:t>
            </a:r>
          </a:p>
        </p:txBody>
      </p:sp>
    </p:spTree>
    <p:extLst>
      <p:ext uri="{BB962C8B-B14F-4D97-AF65-F5344CB8AC3E}">
        <p14:creationId xmlns:p14="http://schemas.microsoft.com/office/powerpoint/2010/main" val="119964606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sz="3200" b="1" dirty="0" smtClean="0">
                <a:solidFill>
                  <a:srgbClr val="0000FF"/>
                </a:solidFill>
              </a:rPr>
              <a:t>7</a:t>
            </a:r>
            <a:r>
              <a:rPr lang="zh-CN" altLang="en-US" sz="3200" b="1" dirty="0" smtClean="0">
                <a:solidFill>
                  <a:srgbClr val="0000FF"/>
                </a:solidFill>
              </a:rPr>
              <a:t>、把结果转化成数据框格式，加入变量名</a:t>
            </a:r>
            <a:endParaRPr lang="zh-CN" altLang="en-US" sz="3200" b="1" dirty="0">
              <a:solidFill>
                <a:srgbClr val="0000FF"/>
              </a:solidFill>
            </a:endParaRPr>
          </a:p>
        </p:txBody>
      </p:sp>
      <p:sp>
        <p:nvSpPr>
          <p:cNvPr id="3" name="内容占位符 2"/>
          <p:cNvSpPr>
            <a:spLocks noGrp="1"/>
          </p:cNvSpPr>
          <p:nvPr>
            <p:ph idx="1"/>
          </p:nvPr>
        </p:nvSpPr>
        <p:spPr>
          <a:xfrm>
            <a:off x="838200" y="1825625"/>
            <a:ext cx="10442608" cy="4351338"/>
          </a:xfrm>
        </p:spPr>
        <p:txBody>
          <a:bodyPr>
            <a:normAutofit fontScale="62500" lnSpcReduction="20000"/>
          </a:bodyPr>
          <a:lstStyle/>
          <a:p>
            <a:pPr marL="0" indent="0">
              <a:buNone/>
            </a:pPr>
            <a:r>
              <a:rPr lang="en-US" altLang="zh-CN" dirty="0">
                <a:solidFill>
                  <a:srgbClr val="0000FF"/>
                </a:solidFill>
              </a:rPr>
              <a:t>sd_per_1&lt;-</a:t>
            </a:r>
            <a:r>
              <a:rPr lang="en-US" altLang="zh-CN" dirty="0" err="1">
                <a:solidFill>
                  <a:srgbClr val="0000FF"/>
                </a:solidFill>
              </a:rPr>
              <a:t>as.data.frame</a:t>
            </a:r>
            <a:r>
              <a:rPr lang="en-US" altLang="zh-CN" dirty="0">
                <a:solidFill>
                  <a:srgbClr val="0000FF"/>
                </a:solidFill>
              </a:rPr>
              <a:t>(summary(brms_stan1,c("p1","p2","p3",</a:t>
            </a:r>
          </a:p>
          <a:p>
            <a:pPr marL="0" indent="0">
              <a:buNone/>
            </a:pPr>
            <a:r>
              <a:rPr lang="en-US" altLang="zh-CN" dirty="0">
                <a:solidFill>
                  <a:srgbClr val="0000FF"/>
                </a:solidFill>
              </a:rPr>
              <a:t>                                             "p4","p_error")))</a:t>
            </a:r>
          </a:p>
          <a:p>
            <a:pPr marL="0" indent="0">
              <a:buNone/>
            </a:pPr>
            <a:r>
              <a:rPr lang="en-US" altLang="zh-CN" dirty="0">
                <a:solidFill>
                  <a:srgbClr val="0000FF"/>
                </a:solidFill>
              </a:rPr>
              <a:t>variable&lt;-c("Family", "Genus",</a:t>
            </a:r>
          </a:p>
          <a:p>
            <a:pPr marL="0" indent="0">
              <a:buNone/>
            </a:pPr>
            <a:r>
              <a:rPr lang="en-US" altLang="zh-CN" dirty="0">
                <a:solidFill>
                  <a:srgbClr val="0000FF"/>
                </a:solidFill>
              </a:rPr>
              <a:t>            "</a:t>
            </a:r>
            <a:r>
              <a:rPr lang="en-US" altLang="zh-CN" dirty="0" err="1">
                <a:solidFill>
                  <a:srgbClr val="0000FF"/>
                </a:solidFill>
              </a:rPr>
              <a:t>Species","Site</a:t>
            </a:r>
            <a:r>
              <a:rPr lang="en-US" altLang="zh-CN" dirty="0">
                <a:solidFill>
                  <a:srgbClr val="0000FF"/>
                </a:solidFill>
              </a:rPr>
              <a:t>", "Residual</a:t>
            </a:r>
            <a:r>
              <a:rPr lang="en-US" altLang="zh-CN" dirty="0" smtClean="0">
                <a:solidFill>
                  <a:srgbClr val="0000FF"/>
                </a:solidFill>
              </a:rPr>
              <a:t>")</a:t>
            </a:r>
            <a:endParaRPr lang="en-US" altLang="zh-CN" dirty="0">
              <a:solidFill>
                <a:srgbClr val="0000FF"/>
              </a:solidFill>
            </a:endParaRPr>
          </a:p>
          <a:p>
            <a:pPr marL="0" indent="0">
              <a:buNone/>
            </a:pPr>
            <a:r>
              <a:rPr lang="en-US" altLang="zh-CN" dirty="0">
                <a:solidFill>
                  <a:srgbClr val="0000FF"/>
                </a:solidFill>
              </a:rPr>
              <a:t>sd_per_1&lt;-</a:t>
            </a:r>
            <a:r>
              <a:rPr lang="en-US" altLang="zh-CN" dirty="0" err="1">
                <a:solidFill>
                  <a:srgbClr val="0000FF"/>
                </a:solidFill>
              </a:rPr>
              <a:t>cbind.data.frame</a:t>
            </a:r>
            <a:r>
              <a:rPr lang="en-US" altLang="zh-CN" dirty="0">
                <a:solidFill>
                  <a:srgbClr val="0000FF"/>
                </a:solidFill>
              </a:rPr>
              <a:t>(variable, sd_per_1$summary.mean,</a:t>
            </a:r>
          </a:p>
          <a:p>
            <a:pPr marL="0" indent="0">
              <a:buNone/>
            </a:pPr>
            <a:r>
              <a:rPr lang="en-US" altLang="zh-CN" dirty="0">
                <a:solidFill>
                  <a:srgbClr val="0000FF"/>
                </a:solidFill>
              </a:rPr>
              <a:t>                           sd_per_1$summary.2.5.,</a:t>
            </a:r>
          </a:p>
          <a:p>
            <a:pPr marL="0" indent="0">
              <a:buNone/>
            </a:pPr>
            <a:r>
              <a:rPr lang="en-US" altLang="zh-CN" dirty="0">
                <a:solidFill>
                  <a:srgbClr val="0000FF"/>
                </a:solidFill>
              </a:rPr>
              <a:t>                           sd_per_1$summary.25.,</a:t>
            </a:r>
          </a:p>
          <a:p>
            <a:pPr marL="0" indent="0">
              <a:buNone/>
            </a:pPr>
            <a:r>
              <a:rPr lang="en-US" altLang="zh-CN" dirty="0">
                <a:solidFill>
                  <a:srgbClr val="0000FF"/>
                </a:solidFill>
              </a:rPr>
              <a:t>                           sd_per_1$summary.75.,</a:t>
            </a:r>
          </a:p>
          <a:p>
            <a:pPr marL="0" indent="0">
              <a:buNone/>
            </a:pPr>
            <a:r>
              <a:rPr lang="en-US" altLang="zh-CN" dirty="0">
                <a:solidFill>
                  <a:srgbClr val="0000FF"/>
                </a:solidFill>
              </a:rPr>
              <a:t>                           sd_per_1$summary.97.5</a:t>
            </a:r>
            <a:r>
              <a:rPr lang="en-US" altLang="zh-CN" dirty="0" smtClean="0">
                <a:solidFill>
                  <a:srgbClr val="0000FF"/>
                </a:solidFill>
              </a:rPr>
              <a:t>.)</a:t>
            </a:r>
            <a:endParaRPr lang="en-US" altLang="zh-CN" dirty="0">
              <a:solidFill>
                <a:srgbClr val="0000FF"/>
              </a:solidFill>
            </a:endParaRPr>
          </a:p>
          <a:p>
            <a:pPr marL="0" indent="0">
              <a:buNone/>
            </a:pPr>
            <a:r>
              <a:rPr lang="en-US" altLang="zh-CN" dirty="0">
                <a:solidFill>
                  <a:srgbClr val="0000FF"/>
                </a:solidFill>
              </a:rPr>
              <a:t>sd_per_1$variable &lt;- factor(sd_per_1$variable, </a:t>
            </a:r>
          </a:p>
          <a:p>
            <a:pPr marL="0" indent="0">
              <a:buNone/>
            </a:pPr>
            <a:r>
              <a:rPr lang="en-US" altLang="zh-CN" dirty="0">
                <a:solidFill>
                  <a:srgbClr val="0000FF"/>
                </a:solidFill>
              </a:rPr>
              <a:t>                            levels =c("</a:t>
            </a:r>
            <a:r>
              <a:rPr lang="en-US" altLang="zh-CN" dirty="0" err="1">
                <a:solidFill>
                  <a:srgbClr val="0000FF"/>
                </a:solidFill>
              </a:rPr>
              <a:t>Residual","Species</a:t>
            </a:r>
            <a:r>
              <a:rPr lang="en-US" altLang="zh-CN" dirty="0">
                <a:solidFill>
                  <a:srgbClr val="0000FF"/>
                </a:solidFill>
              </a:rPr>
              <a:t>", </a:t>
            </a:r>
          </a:p>
          <a:p>
            <a:pPr marL="0" indent="0">
              <a:buNone/>
            </a:pPr>
            <a:r>
              <a:rPr lang="en-US" altLang="zh-CN" dirty="0">
                <a:solidFill>
                  <a:srgbClr val="0000FF"/>
                </a:solidFill>
              </a:rPr>
              <a:t>                                      "Genus", </a:t>
            </a:r>
          </a:p>
          <a:p>
            <a:pPr marL="0" indent="0">
              <a:buNone/>
            </a:pPr>
            <a:r>
              <a:rPr lang="en-US" altLang="zh-CN" dirty="0">
                <a:solidFill>
                  <a:srgbClr val="0000FF"/>
                </a:solidFill>
              </a:rPr>
              <a:t>                                      "</a:t>
            </a:r>
            <a:r>
              <a:rPr lang="en-US" altLang="zh-CN" dirty="0" err="1">
                <a:solidFill>
                  <a:srgbClr val="0000FF"/>
                </a:solidFill>
              </a:rPr>
              <a:t>Family","Site</a:t>
            </a:r>
            <a:r>
              <a:rPr lang="en-US" altLang="zh-CN" dirty="0">
                <a:solidFill>
                  <a:srgbClr val="0000FF"/>
                </a:solidFill>
              </a:rPr>
              <a:t>"))</a:t>
            </a:r>
          </a:p>
          <a:p>
            <a:pPr marL="0" indent="0">
              <a:buNone/>
            </a:pPr>
            <a:endParaRPr lang="zh-CN" altLang="en-US" dirty="0"/>
          </a:p>
        </p:txBody>
      </p:sp>
    </p:spTree>
    <p:extLst>
      <p:ext uri="{BB962C8B-B14F-4D97-AF65-F5344CB8AC3E}">
        <p14:creationId xmlns:p14="http://schemas.microsoft.com/office/powerpoint/2010/main" val="310246813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072" y="615382"/>
            <a:ext cx="10515600" cy="655153"/>
          </a:xfrm>
        </p:spPr>
        <p:txBody>
          <a:bodyPr>
            <a:normAutofit fontScale="90000"/>
          </a:bodyPr>
          <a:lstStyle/>
          <a:p>
            <a:pPr algn="ctr"/>
            <a:r>
              <a:rPr lang="zh-CN" altLang="en-US" dirty="0" smtClean="0">
                <a:solidFill>
                  <a:srgbClr val="0000FF"/>
                </a:solidFill>
              </a:rPr>
              <a:t>对结果进行作图</a:t>
            </a:r>
            <a:endParaRPr lang="zh-CN" altLang="en-US" dirty="0">
              <a:solidFill>
                <a:srgbClr val="0000FF"/>
              </a:solidFill>
            </a:endParaRPr>
          </a:p>
        </p:txBody>
      </p:sp>
      <p:sp>
        <p:nvSpPr>
          <p:cNvPr id="3" name="内容占位符 2"/>
          <p:cNvSpPr>
            <a:spLocks noGrp="1"/>
          </p:cNvSpPr>
          <p:nvPr>
            <p:ph idx="1"/>
          </p:nvPr>
        </p:nvSpPr>
        <p:spPr>
          <a:xfrm>
            <a:off x="741948" y="1584993"/>
            <a:ext cx="6467374" cy="4351338"/>
          </a:xfrm>
        </p:spPr>
        <p:txBody>
          <a:bodyPr>
            <a:normAutofit fontScale="77500" lnSpcReduction="20000"/>
          </a:bodyPr>
          <a:lstStyle/>
          <a:p>
            <a:pPr marL="0" indent="0">
              <a:buNone/>
            </a:pPr>
            <a:r>
              <a:rPr lang="en-US" altLang="zh-CN" sz="2400" dirty="0">
                <a:solidFill>
                  <a:srgbClr val="0000FF"/>
                </a:solidFill>
              </a:rPr>
              <a:t>vp3&lt;-</a:t>
            </a:r>
            <a:r>
              <a:rPr lang="en-US" altLang="zh-CN" sz="2400" dirty="0" err="1">
                <a:solidFill>
                  <a:srgbClr val="0000FF"/>
                </a:solidFill>
              </a:rPr>
              <a:t>ggplot</a:t>
            </a:r>
            <a:r>
              <a:rPr lang="en-US" altLang="zh-CN" sz="2400" dirty="0">
                <a:solidFill>
                  <a:srgbClr val="0000FF"/>
                </a:solidFill>
              </a:rPr>
              <a:t>(sd_per_1, </a:t>
            </a:r>
            <a:r>
              <a:rPr lang="en-US" altLang="zh-CN" sz="2400" dirty="0" err="1">
                <a:solidFill>
                  <a:srgbClr val="0000FF"/>
                </a:solidFill>
              </a:rPr>
              <a:t>aes</a:t>
            </a:r>
            <a:r>
              <a:rPr lang="en-US" altLang="zh-CN" sz="2400" dirty="0">
                <a:solidFill>
                  <a:srgbClr val="0000FF"/>
                </a:solidFill>
              </a:rPr>
              <a:t>(x=sd_per_1$`sd_per_1$summary.mean`, y=variable)) + </a:t>
            </a:r>
          </a:p>
          <a:p>
            <a:pPr marL="0" indent="0">
              <a:buNone/>
            </a:pPr>
            <a:r>
              <a:rPr lang="en-US" altLang="zh-CN" sz="2400" dirty="0">
                <a:solidFill>
                  <a:srgbClr val="0000FF"/>
                </a:solidFill>
              </a:rPr>
              <a:t>  </a:t>
            </a:r>
            <a:r>
              <a:rPr lang="en-US" altLang="zh-CN" sz="2400" dirty="0" err="1">
                <a:solidFill>
                  <a:srgbClr val="0000FF"/>
                </a:solidFill>
              </a:rPr>
              <a:t>geom_point</a:t>
            </a:r>
            <a:r>
              <a:rPr lang="en-US" altLang="zh-CN" sz="2400" dirty="0">
                <a:solidFill>
                  <a:srgbClr val="0000FF"/>
                </a:solidFill>
              </a:rPr>
              <a:t>(stat="identity", size=2.5,color="black")+</a:t>
            </a:r>
          </a:p>
          <a:p>
            <a:pPr marL="0" indent="0">
              <a:buNone/>
            </a:pPr>
            <a:r>
              <a:rPr lang="en-US" altLang="zh-CN" sz="2400" dirty="0">
                <a:solidFill>
                  <a:srgbClr val="0000FF"/>
                </a:solidFill>
              </a:rPr>
              <a:t>  </a:t>
            </a:r>
            <a:r>
              <a:rPr lang="en-US" altLang="zh-CN" sz="2400" dirty="0" err="1">
                <a:solidFill>
                  <a:srgbClr val="0000FF"/>
                </a:solidFill>
              </a:rPr>
              <a:t>geom_errorbarh</a:t>
            </a:r>
            <a:r>
              <a:rPr lang="en-US" altLang="zh-CN" sz="2400" dirty="0">
                <a:solidFill>
                  <a:srgbClr val="0000FF"/>
                </a:solidFill>
              </a:rPr>
              <a:t>(</a:t>
            </a:r>
            <a:r>
              <a:rPr lang="en-US" altLang="zh-CN" sz="2400" dirty="0" err="1">
                <a:solidFill>
                  <a:srgbClr val="0000FF"/>
                </a:solidFill>
              </a:rPr>
              <a:t>aes</a:t>
            </a:r>
            <a:r>
              <a:rPr lang="en-US" altLang="zh-CN" sz="2400" dirty="0">
                <a:solidFill>
                  <a:srgbClr val="0000FF"/>
                </a:solidFill>
              </a:rPr>
              <a:t>(y=variable, </a:t>
            </a:r>
            <a:r>
              <a:rPr lang="en-US" altLang="zh-CN" sz="2400" dirty="0" err="1">
                <a:solidFill>
                  <a:srgbClr val="0000FF"/>
                </a:solidFill>
              </a:rPr>
              <a:t>xmin</a:t>
            </a:r>
            <a:r>
              <a:rPr lang="en-US" altLang="zh-CN" sz="2400" dirty="0">
                <a:solidFill>
                  <a:srgbClr val="0000FF"/>
                </a:solidFill>
              </a:rPr>
              <a:t>=sd_per_1$`sd_per_1$summary.2.5.`, </a:t>
            </a:r>
            <a:r>
              <a:rPr lang="en-US" altLang="zh-CN" sz="2400" dirty="0" err="1">
                <a:solidFill>
                  <a:srgbClr val="0000FF"/>
                </a:solidFill>
              </a:rPr>
              <a:t>xmax</a:t>
            </a:r>
            <a:r>
              <a:rPr lang="en-US" altLang="zh-CN" sz="2400" dirty="0">
                <a:solidFill>
                  <a:srgbClr val="0000FF"/>
                </a:solidFill>
              </a:rPr>
              <a:t>=sd_per_1$`sd_per_1$summary.97.5.`),height=0,size=0.7)+</a:t>
            </a:r>
          </a:p>
          <a:p>
            <a:pPr marL="0" indent="0">
              <a:buNone/>
            </a:pPr>
            <a:r>
              <a:rPr lang="en-US" altLang="zh-CN" sz="2400" dirty="0">
                <a:solidFill>
                  <a:srgbClr val="0000FF"/>
                </a:solidFill>
              </a:rPr>
              <a:t>  </a:t>
            </a:r>
            <a:r>
              <a:rPr lang="en-US" altLang="zh-CN" sz="2400" dirty="0" err="1">
                <a:solidFill>
                  <a:srgbClr val="0000FF"/>
                </a:solidFill>
              </a:rPr>
              <a:t>geom_errorbarh</a:t>
            </a:r>
            <a:r>
              <a:rPr lang="en-US" altLang="zh-CN" sz="2400" dirty="0">
                <a:solidFill>
                  <a:srgbClr val="0000FF"/>
                </a:solidFill>
              </a:rPr>
              <a:t>(</a:t>
            </a:r>
            <a:r>
              <a:rPr lang="en-US" altLang="zh-CN" sz="2400" dirty="0" err="1">
                <a:solidFill>
                  <a:srgbClr val="0000FF"/>
                </a:solidFill>
              </a:rPr>
              <a:t>aes</a:t>
            </a:r>
            <a:r>
              <a:rPr lang="en-US" altLang="zh-CN" sz="2400" dirty="0">
                <a:solidFill>
                  <a:srgbClr val="0000FF"/>
                </a:solidFill>
              </a:rPr>
              <a:t>(y=variable, </a:t>
            </a:r>
            <a:r>
              <a:rPr lang="en-US" altLang="zh-CN" sz="2400" dirty="0" err="1">
                <a:solidFill>
                  <a:srgbClr val="0000FF"/>
                </a:solidFill>
              </a:rPr>
              <a:t>xmin</a:t>
            </a:r>
            <a:r>
              <a:rPr lang="en-US" altLang="zh-CN" sz="2400" dirty="0">
                <a:solidFill>
                  <a:srgbClr val="0000FF"/>
                </a:solidFill>
              </a:rPr>
              <a:t>=sd_per_1$`sd_per_1$summary.25.`, </a:t>
            </a:r>
            <a:r>
              <a:rPr lang="en-US" altLang="zh-CN" sz="2400" dirty="0" err="1">
                <a:solidFill>
                  <a:srgbClr val="0000FF"/>
                </a:solidFill>
              </a:rPr>
              <a:t>xmax</a:t>
            </a:r>
            <a:r>
              <a:rPr lang="en-US" altLang="zh-CN" sz="2400" dirty="0">
                <a:solidFill>
                  <a:srgbClr val="0000FF"/>
                </a:solidFill>
              </a:rPr>
              <a:t>=sd_per_1$`sd_per_1$summary.75.`),height=0,size=1.7)+</a:t>
            </a:r>
          </a:p>
          <a:p>
            <a:pPr marL="0" indent="0">
              <a:buNone/>
            </a:pPr>
            <a:r>
              <a:rPr lang="en-US" altLang="zh-CN" sz="2400" dirty="0">
                <a:solidFill>
                  <a:srgbClr val="0000FF"/>
                </a:solidFill>
              </a:rPr>
              <a:t>  labs(x="Explained SD (%)",y="")+</a:t>
            </a:r>
          </a:p>
          <a:p>
            <a:pPr marL="0" indent="0">
              <a:buNone/>
            </a:pPr>
            <a:r>
              <a:rPr lang="en-US" altLang="zh-CN" sz="2400" dirty="0">
                <a:solidFill>
                  <a:srgbClr val="0000FF"/>
                </a:solidFill>
              </a:rPr>
              <a:t>  </a:t>
            </a:r>
            <a:r>
              <a:rPr lang="en-US" altLang="zh-CN" sz="2400" dirty="0" err="1">
                <a:solidFill>
                  <a:srgbClr val="0000FF"/>
                </a:solidFill>
              </a:rPr>
              <a:t>theme_bw</a:t>
            </a:r>
            <a:r>
              <a:rPr lang="en-US" altLang="zh-CN" sz="2400" dirty="0">
                <a:solidFill>
                  <a:srgbClr val="0000FF"/>
                </a:solidFill>
              </a:rPr>
              <a:t>()+</a:t>
            </a:r>
          </a:p>
          <a:p>
            <a:pPr marL="0" indent="0">
              <a:buNone/>
            </a:pPr>
            <a:r>
              <a:rPr lang="en-US" altLang="zh-CN" sz="2400" dirty="0">
                <a:solidFill>
                  <a:srgbClr val="0000FF"/>
                </a:solidFill>
              </a:rPr>
              <a:t>  theme(</a:t>
            </a:r>
            <a:r>
              <a:rPr lang="en-US" altLang="zh-CN" sz="2400" dirty="0" err="1">
                <a:solidFill>
                  <a:srgbClr val="0000FF"/>
                </a:solidFill>
              </a:rPr>
              <a:t>axis.text</a:t>
            </a:r>
            <a:r>
              <a:rPr lang="en-US" altLang="zh-CN" sz="2400" dirty="0">
                <a:solidFill>
                  <a:srgbClr val="0000FF"/>
                </a:solidFill>
              </a:rPr>
              <a:t>=</a:t>
            </a:r>
            <a:r>
              <a:rPr lang="en-US" altLang="zh-CN" sz="2400" dirty="0" err="1">
                <a:solidFill>
                  <a:srgbClr val="0000FF"/>
                </a:solidFill>
              </a:rPr>
              <a:t>element_text</a:t>
            </a:r>
            <a:r>
              <a:rPr lang="en-US" altLang="zh-CN" sz="2400" dirty="0">
                <a:solidFill>
                  <a:srgbClr val="0000FF"/>
                </a:solidFill>
              </a:rPr>
              <a:t>(size=16),</a:t>
            </a:r>
          </a:p>
          <a:p>
            <a:pPr marL="0" indent="0">
              <a:buNone/>
            </a:pPr>
            <a:r>
              <a:rPr lang="en-US" altLang="zh-CN" sz="2400" dirty="0">
                <a:solidFill>
                  <a:srgbClr val="0000FF"/>
                </a:solidFill>
              </a:rPr>
              <a:t>        </a:t>
            </a:r>
            <a:r>
              <a:rPr lang="en-US" altLang="zh-CN" sz="2400" dirty="0" err="1">
                <a:solidFill>
                  <a:srgbClr val="0000FF"/>
                </a:solidFill>
              </a:rPr>
              <a:t>axis.title</a:t>
            </a:r>
            <a:r>
              <a:rPr lang="en-US" altLang="zh-CN" sz="2400" dirty="0">
                <a:solidFill>
                  <a:srgbClr val="0000FF"/>
                </a:solidFill>
              </a:rPr>
              <a:t>=</a:t>
            </a:r>
            <a:r>
              <a:rPr lang="en-US" altLang="zh-CN" sz="2400" dirty="0" err="1">
                <a:solidFill>
                  <a:srgbClr val="0000FF"/>
                </a:solidFill>
              </a:rPr>
              <a:t>element_text</a:t>
            </a:r>
            <a:r>
              <a:rPr lang="en-US" altLang="zh-CN" sz="2400" dirty="0">
                <a:solidFill>
                  <a:srgbClr val="0000FF"/>
                </a:solidFill>
              </a:rPr>
              <a:t>(size=16,face="bold</a:t>
            </a:r>
            <a:r>
              <a:rPr lang="en-US" altLang="zh-CN" sz="2400" dirty="0" smtClean="0">
                <a:solidFill>
                  <a:srgbClr val="0000FF"/>
                </a:solidFill>
              </a:rPr>
              <a:t>"))</a:t>
            </a:r>
            <a:endParaRPr lang="en-US" altLang="zh-CN" sz="2400" dirty="0">
              <a:solidFill>
                <a:srgbClr val="0000FF"/>
              </a:solidFill>
            </a:endParaRPr>
          </a:p>
          <a:p>
            <a:pPr marL="0" indent="0">
              <a:buNone/>
            </a:pPr>
            <a:r>
              <a:rPr lang="en-US" altLang="zh-CN" sz="2400" dirty="0">
                <a:solidFill>
                  <a:srgbClr val="0000FF"/>
                </a:solidFill>
              </a:rPr>
              <a:t>plot(vp3)</a:t>
            </a:r>
          </a:p>
          <a:p>
            <a:pPr marL="0" indent="0">
              <a:buNone/>
            </a:pPr>
            <a:endParaRPr lang="zh-CN" altLang="en-US" dirty="0"/>
          </a:p>
        </p:txBody>
      </p:sp>
      <p:pic>
        <p:nvPicPr>
          <p:cNvPr id="5" name="图片 4"/>
          <p:cNvPicPr>
            <a:picLocks noChangeAspect="1"/>
          </p:cNvPicPr>
          <p:nvPr/>
        </p:nvPicPr>
        <p:blipFill>
          <a:blip r:embed="rId2"/>
          <a:stretch>
            <a:fillRect/>
          </a:stretch>
        </p:blipFill>
        <p:spPr>
          <a:xfrm>
            <a:off x="7238198" y="1270535"/>
            <a:ext cx="4576471" cy="5188217"/>
          </a:xfrm>
          <a:prstGeom prst="rect">
            <a:avLst/>
          </a:prstGeom>
        </p:spPr>
      </p:pic>
    </p:spTree>
    <p:extLst>
      <p:ext uri="{BB962C8B-B14F-4D97-AF65-F5344CB8AC3E}">
        <p14:creationId xmlns:p14="http://schemas.microsoft.com/office/powerpoint/2010/main" val="246462617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8264"/>
            <a:ext cx="10515600" cy="144263"/>
          </a:xfrm>
        </p:spPr>
        <p:txBody>
          <a:bodyPr>
            <a:normAutofit fontScale="90000"/>
          </a:bodyPr>
          <a:lstStyle/>
          <a:p>
            <a:pPr algn="ctr"/>
            <a:r>
              <a:rPr lang="en-US" altLang="zh-CN" b="1" dirty="0" err="1" smtClean="0">
                <a:solidFill>
                  <a:srgbClr val="0000FF"/>
                </a:solidFill>
              </a:rPr>
              <a:t>brms</a:t>
            </a:r>
            <a:r>
              <a:rPr lang="en-US" altLang="zh-CN" b="1" dirty="0" smtClean="0">
                <a:solidFill>
                  <a:srgbClr val="0000FF"/>
                </a:solidFill>
              </a:rPr>
              <a:t>-</a:t>
            </a:r>
            <a:r>
              <a:rPr lang="zh-CN" altLang="en-US" b="1" dirty="0" smtClean="0">
                <a:solidFill>
                  <a:srgbClr val="0000FF"/>
                </a:solidFill>
              </a:rPr>
              <a:t>方差分解案例</a:t>
            </a:r>
            <a:r>
              <a:rPr lang="en-US" altLang="zh-CN" b="1" dirty="0" smtClean="0">
                <a:solidFill>
                  <a:srgbClr val="0000FF"/>
                </a:solidFill>
              </a:rPr>
              <a:t/>
            </a:r>
            <a:br>
              <a:rPr lang="en-US" altLang="zh-CN" b="1" dirty="0" smtClean="0">
                <a:solidFill>
                  <a:srgbClr val="0000FF"/>
                </a:solidFill>
              </a:rPr>
            </a:br>
            <a:r>
              <a:rPr lang="zh-CN" altLang="en-US" b="1" dirty="0" smtClean="0">
                <a:solidFill>
                  <a:srgbClr val="0000FF"/>
                </a:solidFill>
              </a:rPr>
              <a:t>基于</a:t>
            </a:r>
            <a:r>
              <a:rPr lang="en-US" altLang="zh-CN" b="1" dirty="0" smtClean="0">
                <a:solidFill>
                  <a:srgbClr val="0000FF"/>
                </a:solidFill>
              </a:rPr>
              <a:t>super population </a:t>
            </a:r>
            <a:r>
              <a:rPr lang="en-US" altLang="zh-CN" b="1" dirty="0" err="1" smtClean="0">
                <a:solidFill>
                  <a:srgbClr val="0000FF"/>
                </a:solidFill>
              </a:rPr>
              <a:t>sd</a:t>
            </a:r>
            <a:r>
              <a:rPr lang="en-US" altLang="zh-CN" b="1" dirty="0" smtClean="0">
                <a:solidFill>
                  <a:srgbClr val="0000FF"/>
                </a:solidFill>
              </a:rPr>
              <a:t> </a:t>
            </a:r>
            <a:r>
              <a:rPr lang="zh-CN" altLang="en-US" b="1" dirty="0" smtClean="0">
                <a:solidFill>
                  <a:srgbClr val="0000FF"/>
                </a:solidFill>
              </a:rPr>
              <a:t>的方差分解</a:t>
            </a:r>
            <a:endParaRPr lang="zh-CN" altLang="en-US" b="1" dirty="0">
              <a:solidFill>
                <a:srgbClr val="0000FF"/>
              </a:solidFill>
            </a:endParaRP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2359" y="1245416"/>
            <a:ext cx="7066156" cy="4382429"/>
          </a:xfrm>
        </p:spPr>
      </p:pic>
      <p:sp>
        <p:nvSpPr>
          <p:cNvPr id="5" name="矩形 4"/>
          <p:cNvSpPr/>
          <p:nvPr/>
        </p:nvSpPr>
        <p:spPr>
          <a:xfrm>
            <a:off x="1192359" y="5867293"/>
            <a:ext cx="9445083" cy="923330"/>
          </a:xfrm>
          <a:prstGeom prst="rect">
            <a:avLst/>
          </a:prstGeom>
        </p:spPr>
        <p:txBody>
          <a:bodyPr wrap="square">
            <a:spAutoFit/>
          </a:bodyPr>
          <a:lstStyle/>
          <a:p>
            <a:pPr marL="457200" indent="-4572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Barbour, M. A., S.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Erlandson</a:t>
            </a:r>
            <a:r>
              <a:rPr lang="en-US" altLang="zh-CN" kern="100" dirty="0">
                <a:latin typeface="等线" panose="02010600030101010101" pitchFamily="2" charset="-122"/>
                <a:ea typeface="等线" panose="02010600030101010101" pitchFamily="2" charset="-122"/>
                <a:cs typeface="Times New Roman" panose="02020603050405020304" pitchFamily="18" charset="0"/>
              </a:rPr>
              <a:t>, K.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Peay</a:t>
            </a:r>
            <a:r>
              <a:rPr lang="en-US" altLang="zh-CN" kern="100" dirty="0">
                <a:latin typeface="等线" panose="02010600030101010101" pitchFamily="2" charset="-122"/>
                <a:ea typeface="等线" panose="02010600030101010101" pitchFamily="2" charset="-122"/>
                <a:cs typeface="Times New Roman" panose="02020603050405020304" pitchFamily="18" charset="0"/>
              </a:rPr>
              <a:t>, B. Locke, E. S. Jules, and G. M.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Crutsinger</a:t>
            </a:r>
            <a:r>
              <a:rPr lang="en-US" altLang="zh-CN" kern="100" dirty="0">
                <a:latin typeface="等线" panose="02010600030101010101" pitchFamily="2" charset="-122"/>
                <a:ea typeface="等线" panose="02010600030101010101" pitchFamily="2" charset="-122"/>
                <a:cs typeface="Times New Roman" panose="02020603050405020304" pitchFamily="18" charset="0"/>
              </a:rPr>
              <a:t>. 2019. Trait plasticity is more important than genetic variation in determining species richness of associated communities. </a:t>
            </a:r>
            <a:r>
              <a:rPr lang="en-US" altLang="zh-CN" b="1" i="1" kern="100" dirty="0">
                <a:latin typeface="等线" panose="02010600030101010101" pitchFamily="2" charset="-122"/>
                <a:ea typeface="等线" panose="02010600030101010101" pitchFamily="2" charset="-122"/>
                <a:cs typeface="Times New Roman" panose="02020603050405020304" pitchFamily="18" charset="0"/>
              </a:rPr>
              <a:t>Journal of Ecology </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107</a:t>
            </a:r>
            <a:r>
              <a:rPr lang="en-US" altLang="zh-CN" kern="100" dirty="0">
                <a:latin typeface="等线" panose="02010600030101010101" pitchFamily="2" charset="-122"/>
                <a:ea typeface="等线" panose="02010600030101010101" pitchFamily="2" charset="-122"/>
                <a:cs typeface="Times New Roman" panose="02020603050405020304" pitchFamily="18" charset="0"/>
              </a:rPr>
              <a:t>:350-360</a:t>
            </a:r>
            <a:r>
              <a:rPr lang="en-US" altLang="zh-CN" kern="100" dirty="0" smtClean="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p:cNvSpPr/>
          <p:nvPr/>
        </p:nvSpPr>
        <p:spPr>
          <a:xfrm>
            <a:off x="5722394" y="1877547"/>
            <a:ext cx="6022803" cy="646331"/>
          </a:xfrm>
          <a:prstGeom prst="rect">
            <a:avLst/>
          </a:prstGeom>
        </p:spPr>
        <p:txBody>
          <a:bodyPr wrap="none">
            <a:spAutoFit/>
          </a:bodyPr>
          <a:lstStyle/>
          <a:p>
            <a:pPr marL="457200" indent="-457200" algn="just">
              <a:spcAft>
                <a:spcPts val="0"/>
              </a:spcAft>
            </a:pPr>
            <a:r>
              <a:rPr lang="en-US" altLang="zh-CN"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附件中有详细运算</a:t>
            </a:r>
            <a:r>
              <a:rPr lang="zh-CN" altLang="en-US" kern="100" dirty="0" smtClean="0">
                <a:solidFill>
                  <a:srgbClr val="0000FF"/>
                </a:solidFill>
                <a:latin typeface="等线" panose="02010600030101010101" pitchFamily="2" charset="-122"/>
                <a:ea typeface="等线" panose="02010600030101010101" pitchFamily="2" charset="-122"/>
                <a:cs typeface="Times New Roman" panose="02020603050405020304" pitchFamily="18" charset="0"/>
              </a:rPr>
              <a:t>代码，但代码中有错误，应把代码中的</a:t>
            </a:r>
            <a:endParaRPr lang="en-US" altLang="zh-CN" kern="100" dirty="0" smtClean="0">
              <a:solidFill>
                <a:srgbClr val="0000FF"/>
              </a:solidFill>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pPr>
            <a:r>
              <a:rPr lang="en-US" altLang="zh-CN" kern="100" dirty="0" smtClean="0">
                <a:solidFill>
                  <a:srgbClr val="0000FF"/>
                </a:solidFill>
                <a:latin typeface="等线" panose="02010600030101010101" pitchFamily="2" charset="-122"/>
                <a:ea typeface="等线" panose="02010600030101010101" pitchFamily="2" charset="-122"/>
                <a:cs typeface="Times New Roman" panose="02020603050405020304" pitchFamily="18" charset="0"/>
              </a:rPr>
              <a:t>sigma</a:t>
            </a:r>
            <a:r>
              <a:rPr lang="zh-CN" altLang="en-US" kern="100" dirty="0" smtClean="0">
                <a:solidFill>
                  <a:srgbClr val="0000FF"/>
                </a:solidFill>
                <a:latin typeface="等线" panose="02010600030101010101" pitchFamily="2" charset="-122"/>
                <a:ea typeface="等线" panose="02010600030101010101" pitchFamily="2" charset="-122"/>
                <a:cs typeface="Times New Roman" panose="02020603050405020304" pitchFamily="18" charset="0"/>
              </a:rPr>
              <a:t>替换为 </a:t>
            </a:r>
            <a:r>
              <a:rPr lang="en-US" altLang="zh-CN" kern="100" dirty="0" smtClean="0">
                <a:solidFill>
                  <a:srgbClr val="0000FF"/>
                </a:solidFill>
                <a:latin typeface="等线" panose="02010600030101010101" pitchFamily="2" charset="-122"/>
                <a:ea typeface="等线" panose="02010600030101010101" pitchFamily="2" charset="-122"/>
                <a:cs typeface="Times New Roman" panose="02020603050405020304" pitchFamily="18" charset="0"/>
              </a:rPr>
              <a:t>sigma^2)</a:t>
            </a:r>
            <a:endParaRPr lang="zh-CN" altLang="zh-CN"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56008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1647" r="13346" b="10636"/>
          <a:stretch/>
        </p:blipFill>
        <p:spPr>
          <a:xfrm>
            <a:off x="1389727" y="946037"/>
            <a:ext cx="3728221" cy="5094514"/>
          </a:xfrm>
          <a:prstGeom prst="rect">
            <a:avLst/>
          </a:prstGeom>
        </p:spPr>
      </p:pic>
      <p:sp>
        <p:nvSpPr>
          <p:cNvPr id="6" name="矩形 5"/>
          <p:cNvSpPr/>
          <p:nvPr/>
        </p:nvSpPr>
        <p:spPr>
          <a:xfrm>
            <a:off x="3299360" y="1153317"/>
            <a:ext cx="8653153" cy="4339650"/>
          </a:xfrm>
          <a:prstGeom prst="rect">
            <a:avLst/>
          </a:prstGeom>
        </p:spPr>
        <p:txBody>
          <a:bodyPr wrap="square">
            <a:spAutoFit/>
          </a:bodyPr>
          <a:lstStyle/>
          <a:p>
            <a:r>
              <a:rPr lang="zh-CN" altLang="en-US" sz="1200" b="1" dirty="0" smtClean="0">
                <a:solidFill>
                  <a:srgbClr val="0000FF"/>
                </a:solidFill>
              </a:rPr>
              <a:t>                                                                     brm(stand_replacing ~ het_ndvi_1_s +focal_mean_ndvi_1_s +preFire_ndvi_s +</a:t>
            </a:r>
          </a:p>
          <a:p>
            <a:r>
              <a:rPr lang="zh-CN" altLang="en-US" sz="1200" b="1" dirty="0" smtClean="0">
                <a:solidFill>
                  <a:srgbClr val="0000FF"/>
                </a:solidFill>
              </a:rPr>
              <a:t>                                                                     fm100_s +pahl_s + topo_roughness_1_s + focal_mean_ndvi_1_s:preFire_ndvi_s +</a:t>
            </a:r>
          </a:p>
          <a:p>
            <a:r>
              <a:rPr lang="zh-CN" altLang="en-US" sz="1200" b="1" dirty="0" smtClean="0">
                <a:solidFill>
                  <a:srgbClr val="0000FF"/>
                </a:solidFill>
              </a:rPr>
              <a:t>                                                                     het_ndvi_1_s:focal_mean_ndvi_1_s + het_ndvi_1_s:preFire_ndvi_s +</a:t>
            </a:r>
          </a:p>
          <a:p>
            <a:r>
              <a:rPr lang="zh-CN" altLang="en-US" sz="1200" b="1" dirty="0" smtClean="0">
                <a:solidFill>
                  <a:srgbClr val="0000FF"/>
                </a:solidFill>
              </a:rPr>
              <a:t>                                                                     het_ndvi_1_s:fm100_s +</a:t>
            </a:r>
          </a:p>
          <a:p>
            <a:r>
              <a:rPr lang="zh-CN" altLang="en-US" sz="1200" b="1" dirty="0" smtClean="0">
                <a:solidFill>
                  <a:srgbClr val="0000FF"/>
                </a:solidFill>
              </a:rPr>
              <a:t>                                                                     </a:t>
            </a:r>
            <a:r>
              <a:rPr lang="zh-CN" altLang="en-US" sz="1200" b="1" dirty="0" smtClean="0">
                <a:solidFill>
                  <a:srgbClr val="FF0000"/>
                </a:solidFill>
              </a:rPr>
              <a:t>(1 | fire_id), </a:t>
            </a:r>
          </a:p>
          <a:p>
            <a:r>
              <a:rPr lang="zh-CN" altLang="en-US" sz="1200" b="1" dirty="0" smtClean="0">
                <a:solidFill>
                  <a:srgbClr val="0000FF"/>
                </a:solidFill>
              </a:rPr>
              <a:t>                                                                     family </a:t>
            </a:r>
            <a:r>
              <a:rPr lang="zh-CN" altLang="en-US" sz="1200" b="1" dirty="0" smtClean="0">
                <a:solidFill>
                  <a:srgbClr val="FF0000"/>
                </a:solidFill>
              </a:rPr>
              <a:t>= bernoulli(), </a:t>
            </a:r>
          </a:p>
          <a:p>
            <a:r>
              <a:rPr lang="zh-CN" altLang="en-US" sz="1200" b="1" dirty="0" smtClean="0">
                <a:solidFill>
                  <a:srgbClr val="0000FF"/>
                </a:solidFill>
              </a:rPr>
              <a:t>                                                                     data = ss_burned, </a:t>
            </a:r>
          </a:p>
          <a:p>
            <a:r>
              <a:rPr lang="zh-CN" altLang="en-US" sz="1200" b="1" dirty="0" smtClean="0">
                <a:solidFill>
                  <a:srgbClr val="0000FF"/>
                </a:solidFill>
              </a:rPr>
              <a:t>                                                                     sample_prior = TRUE, </a:t>
            </a:r>
          </a:p>
          <a:p>
            <a:r>
              <a:rPr lang="zh-CN" altLang="en-US" sz="1200" b="1" dirty="0" smtClean="0">
                <a:solidFill>
                  <a:srgbClr val="0000FF"/>
                </a:solidFill>
              </a:rPr>
              <a:t>                                                                     iter = 5000, chains = 4,  cores = 4,</a:t>
            </a:r>
          </a:p>
          <a:p>
            <a:r>
              <a:rPr lang="zh-CN" altLang="en-US" sz="1200" b="1" dirty="0" smtClean="0">
                <a:solidFill>
                  <a:srgbClr val="0000FF"/>
                </a:solidFill>
              </a:rPr>
              <a:t>                                                                     prior = c(prior(prior = normal(0, 1), class = b),</a:t>
            </a:r>
          </a:p>
          <a:p>
            <a:r>
              <a:rPr lang="zh-CN" altLang="en-US" sz="1200" b="1" dirty="0" smtClean="0">
                <a:solidFill>
                  <a:srgbClr val="0000FF"/>
                </a:solidFill>
              </a:rPr>
              <a:t>                                                                     prior(prior = normal(0, 1), class = b, coef = het_ndvi_1_s),</a:t>
            </a:r>
          </a:p>
          <a:p>
            <a:r>
              <a:rPr lang="zh-CN" altLang="en-US" sz="1200" b="1" dirty="0" smtClean="0">
                <a:solidFill>
                  <a:srgbClr val="0000FF"/>
                </a:solidFill>
              </a:rPr>
              <a:t>                                                                     prior(prior = normal(0, 1), class = b, coef = focal_mean_ndvi_1_s),</a:t>
            </a:r>
          </a:p>
          <a:p>
            <a:r>
              <a:rPr lang="zh-CN" altLang="en-US" sz="1200" b="1" dirty="0" smtClean="0">
                <a:solidFill>
                  <a:srgbClr val="0000FF"/>
                </a:solidFill>
              </a:rPr>
              <a:t>                                                                     prior(prior = normal(0, 1), class = b, coef = preFire_ndvi_s),</a:t>
            </a:r>
          </a:p>
          <a:p>
            <a:r>
              <a:rPr lang="zh-CN" altLang="en-US" sz="1200" b="1" dirty="0" smtClean="0">
                <a:solidFill>
                  <a:srgbClr val="0000FF"/>
                </a:solidFill>
              </a:rPr>
              <a:t>                                                                     prior(prior = normal(0, 1), class = b, coef = fm100_s),</a:t>
            </a:r>
          </a:p>
          <a:p>
            <a:r>
              <a:rPr lang="zh-CN" altLang="en-US" sz="1200" b="1" dirty="0" smtClean="0">
                <a:solidFill>
                  <a:srgbClr val="0000FF"/>
                </a:solidFill>
              </a:rPr>
              <a:t>                                                                     prior(prior = normal(0, 1), class = b, coef = pahl_s),</a:t>
            </a:r>
          </a:p>
          <a:p>
            <a:r>
              <a:rPr lang="zh-CN" altLang="en-US" sz="1200" b="1" dirty="0" smtClean="0">
                <a:solidFill>
                  <a:srgbClr val="0000FF"/>
                </a:solidFill>
              </a:rPr>
              <a:t>                                                                     prior(prior = normal(0, 1), class = b, coef = topo_roughness_1_s),</a:t>
            </a:r>
          </a:p>
          <a:p>
            <a:r>
              <a:rPr lang="zh-CN" altLang="en-US" sz="1200" b="1" dirty="0" smtClean="0">
                <a:solidFill>
                  <a:srgbClr val="0000FF"/>
                </a:solidFill>
              </a:rPr>
              <a:t>                                                                     prior(prior = normal(0, 1), class = b, coef = focal_mean_ndvi_1_s:preFire_ndvi_s),</a:t>
            </a:r>
          </a:p>
          <a:p>
            <a:r>
              <a:rPr lang="zh-CN" altLang="en-US" sz="1200" b="1" dirty="0" smtClean="0">
                <a:solidFill>
                  <a:srgbClr val="0000FF"/>
                </a:solidFill>
              </a:rPr>
              <a:t>                                                                     prior(prior = normal(0, 1), class = b, coef = het_ndvi_1_s:focal_mean_ndvi_1_s),</a:t>
            </a:r>
          </a:p>
          <a:p>
            <a:r>
              <a:rPr lang="zh-CN" altLang="en-US" sz="1200" b="1" dirty="0" smtClean="0">
                <a:solidFill>
                  <a:srgbClr val="0000FF"/>
                </a:solidFill>
              </a:rPr>
              <a:t>                                                                     prior(prior = normal(0, 1), class = b, coef = het_ndvi_1_s:preFire_ndvi_s),</a:t>
            </a:r>
          </a:p>
          <a:p>
            <a:r>
              <a:rPr lang="zh-CN" altLang="en-US" sz="1200" b="1" dirty="0" smtClean="0">
                <a:solidFill>
                  <a:srgbClr val="0000FF"/>
                </a:solidFill>
              </a:rPr>
              <a:t>                                                                     prior(prior = normal(0, 1), class = b, coef = het_ndvi_1_s:fm100_s),</a:t>
            </a:r>
          </a:p>
          <a:p>
            <a:r>
              <a:rPr lang="zh-CN" altLang="en-US" sz="1200" b="1" dirty="0" smtClean="0">
                <a:solidFill>
                  <a:srgbClr val="0000FF"/>
                </a:solidFill>
              </a:rPr>
              <a:t>                                                                     prior(prior = student_t(3, 0, 10), class = Intercept),</a:t>
            </a:r>
          </a:p>
          <a:p>
            <a:r>
              <a:rPr lang="zh-CN" altLang="en-US" sz="1200" b="1" dirty="0" smtClean="0">
                <a:solidFill>
                  <a:srgbClr val="0000FF"/>
                </a:solidFill>
              </a:rPr>
              <a:t>                                                                     prior(prior = student_t(3, 0, 10), class = sd),</a:t>
            </a:r>
          </a:p>
          <a:p>
            <a:r>
              <a:rPr lang="zh-CN" altLang="en-US" sz="1200" b="1" dirty="0" smtClean="0">
                <a:solidFill>
                  <a:srgbClr val="0000FF"/>
                </a:solidFill>
              </a:rPr>
              <a:t>                                                                     prior(</a:t>
            </a:r>
            <a:r>
              <a:rPr lang="zh-CN" altLang="en-US" sz="1200" b="1" dirty="0" smtClean="0">
                <a:solidFill>
                  <a:srgbClr val="FF0000"/>
                </a:solidFill>
              </a:rPr>
              <a:t>prior = normal(0, 1), class = sd, group = fire_id) </a:t>
            </a:r>
            <a:r>
              <a:rPr lang="zh-CN" altLang="en-US" sz="1200" b="1" dirty="0" smtClean="0">
                <a:solidFill>
                  <a:srgbClr val="0000FF"/>
                </a:solidFill>
              </a:rPr>
              <a:t>))</a:t>
            </a:r>
            <a:endParaRPr lang="zh-CN" altLang="en-US" sz="1200" b="1" dirty="0">
              <a:solidFill>
                <a:srgbClr val="0000FF"/>
              </a:solidFill>
            </a:endParaRPr>
          </a:p>
        </p:txBody>
      </p:sp>
      <p:sp>
        <p:nvSpPr>
          <p:cNvPr id="7" name="矩形 6"/>
          <p:cNvSpPr/>
          <p:nvPr/>
        </p:nvSpPr>
        <p:spPr>
          <a:xfrm>
            <a:off x="3408220" y="6040551"/>
            <a:ext cx="8783780" cy="523220"/>
          </a:xfrm>
          <a:prstGeom prst="rect">
            <a:avLst/>
          </a:prstGeom>
        </p:spPr>
        <p:txBody>
          <a:bodyPr wrap="square">
            <a:spAutoFit/>
          </a:bodyPr>
          <a:lstStyle/>
          <a:p>
            <a:r>
              <a:rPr lang="en-US" altLang="zh-CN" sz="1400" dirty="0">
                <a:solidFill>
                  <a:srgbClr val="0000FF"/>
                </a:solidFill>
                <a:latin typeface="等线" panose="02010600030101010101" pitchFamily="2" charset="-122"/>
                <a:cs typeface="Times New Roman" panose="02020603050405020304" pitchFamily="18" charset="0"/>
              </a:rPr>
              <a:t>Koontz, M. J., North, M. P., Werner, C. M., Fick, S. E. &amp; Latimer, A. M. Local forest structure variability increases resilience to wildfire in dry western US coniferous forests. </a:t>
            </a:r>
            <a:r>
              <a:rPr lang="en-US" altLang="zh-CN" sz="1400" i="1" dirty="0">
                <a:solidFill>
                  <a:srgbClr val="0000FF"/>
                </a:solidFill>
                <a:latin typeface="等线" panose="02010600030101010101" pitchFamily="2" charset="-122"/>
                <a:cs typeface="Times New Roman" panose="02020603050405020304" pitchFamily="18" charset="0"/>
              </a:rPr>
              <a:t>Ecol. Lett.</a:t>
            </a:r>
            <a:r>
              <a:rPr lang="en-US" altLang="zh-CN" sz="1400" dirty="0">
                <a:solidFill>
                  <a:srgbClr val="0000FF"/>
                </a:solidFill>
                <a:latin typeface="等线" panose="02010600030101010101" pitchFamily="2" charset="-122"/>
                <a:cs typeface="Times New Roman" panose="02020603050405020304" pitchFamily="18" charset="0"/>
              </a:rPr>
              <a:t> </a:t>
            </a:r>
            <a:r>
              <a:rPr lang="en-US" altLang="zh-CN" sz="1400" b="1" dirty="0">
                <a:solidFill>
                  <a:srgbClr val="0000FF"/>
                </a:solidFill>
                <a:latin typeface="等线" panose="02010600030101010101" pitchFamily="2" charset="-122"/>
                <a:cs typeface="Times New Roman" panose="02020603050405020304" pitchFamily="18" charset="0"/>
              </a:rPr>
              <a:t>23</a:t>
            </a:r>
            <a:r>
              <a:rPr lang="en-US" altLang="zh-CN" sz="1400" dirty="0">
                <a:solidFill>
                  <a:srgbClr val="0000FF"/>
                </a:solidFill>
                <a:latin typeface="等线" panose="02010600030101010101" pitchFamily="2" charset="-122"/>
                <a:cs typeface="Times New Roman" panose="02020603050405020304" pitchFamily="18" charset="0"/>
              </a:rPr>
              <a:t>, 483-494, doi:10.1111/ele.13447 (2020).</a:t>
            </a:r>
            <a:endParaRPr lang="zh-CN" altLang="en-US" sz="1400" dirty="0">
              <a:solidFill>
                <a:srgbClr val="0000FF"/>
              </a:solidFill>
            </a:endParaRPr>
          </a:p>
        </p:txBody>
      </p:sp>
      <p:sp>
        <p:nvSpPr>
          <p:cNvPr id="5" name="标题 1"/>
          <p:cNvSpPr>
            <a:spLocks noGrp="1"/>
          </p:cNvSpPr>
          <p:nvPr>
            <p:ph type="title"/>
          </p:nvPr>
        </p:nvSpPr>
        <p:spPr>
          <a:xfrm>
            <a:off x="613317" y="190368"/>
            <a:ext cx="11162370" cy="738846"/>
          </a:xfrm>
        </p:spPr>
        <p:txBody>
          <a:bodyPr>
            <a:normAutofit/>
          </a:bodyPr>
          <a:lstStyle/>
          <a:p>
            <a:pPr algn="ctr"/>
            <a:r>
              <a:rPr lang="zh-CN" altLang="en-US" sz="3600" b="1" dirty="0" smtClean="0">
                <a:solidFill>
                  <a:srgbClr val="FF0000"/>
                </a:solidFill>
              </a:rPr>
              <a:t>很多看起来高深模型的模型，都是纸老虎</a:t>
            </a:r>
            <a:endParaRPr lang="zh-CN" altLang="en-US" sz="3600" b="1" dirty="0">
              <a:solidFill>
                <a:srgbClr val="FF0000"/>
              </a:solidFill>
            </a:endParaRPr>
          </a:p>
        </p:txBody>
      </p:sp>
    </p:spTree>
    <p:extLst>
      <p:ext uri="{BB962C8B-B14F-4D97-AF65-F5344CB8AC3E}">
        <p14:creationId xmlns:p14="http://schemas.microsoft.com/office/powerpoint/2010/main" val="1024066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1750" y="253492"/>
            <a:ext cx="10515600" cy="1325563"/>
          </a:xfrm>
        </p:spPr>
        <p:txBody>
          <a:bodyPr/>
          <a:lstStyle/>
          <a:p>
            <a:r>
              <a:rPr lang="en-US" altLang="zh-CN" b="1" dirty="0"/>
              <a:t>An example of Bayesian </a:t>
            </a:r>
            <a:r>
              <a:rPr lang="en-US" altLang="zh-CN" b="1" dirty="0" smtClean="0"/>
              <a:t>statistics</a:t>
            </a:r>
            <a:endParaRPr lang="zh-CN" altLang="en-US" dirty="0"/>
          </a:p>
        </p:txBody>
      </p:sp>
      <p:sp>
        <p:nvSpPr>
          <p:cNvPr id="29" name="椭圆 28"/>
          <p:cNvSpPr/>
          <p:nvPr/>
        </p:nvSpPr>
        <p:spPr>
          <a:xfrm>
            <a:off x="5209894" y="3485072"/>
            <a:ext cx="362309" cy="362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701145" y="3485072"/>
            <a:ext cx="362309" cy="36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715314" y="3490830"/>
            <a:ext cx="362309" cy="362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024852" y="2548381"/>
            <a:ext cx="596914" cy="29722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389550" y="1545949"/>
            <a:ext cx="5423664" cy="369332"/>
          </a:xfrm>
          <a:prstGeom prst="rect">
            <a:avLst/>
          </a:prstGeom>
          <a:noFill/>
        </p:spPr>
        <p:txBody>
          <a:bodyPr wrap="none" rtlCol="0">
            <a:spAutoFit/>
          </a:bodyPr>
          <a:lstStyle/>
          <a:p>
            <a:r>
              <a:rPr lang="en-US" altLang="zh-CN" b="1" dirty="0" smtClean="0"/>
              <a:t>The possible data under different p (priori distribution)</a:t>
            </a:r>
          </a:p>
        </p:txBody>
      </p:sp>
      <p:sp>
        <p:nvSpPr>
          <p:cNvPr id="36" name="文本框 35"/>
          <p:cNvSpPr txBox="1"/>
          <p:nvPr/>
        </p:nvSpPr>
        <p:spPr>
          <a:xfrm>
            <a:off x="4774303" y="4093471"/>
            <a:ext cx="1107996" cy="369332"/>
          </a:xfrm>
          <a:prstGeom prst="rect">
            <a:avLst/>
          </a:prstGeom>
          <a:noFill/>
        </p:spPr>
        <p:txBody>
          <a:bodyPr wrap="none" rtlCol="0">
            <a:spAutoFit/>
          </a:bodyPr>
          <a:lstStyle/>
          <a:p>
            <a:r>
              <a:rPr lang="zh-CN" altLang="en-US" dirty="0" smtClean="0"/>
              <a:t>观测数据</a:t>
            </a:r>
            <a:endParaRPr lang="zh-CN" altLang="en-US" dirty="0"/>
          </a:p>
        </p:txBody>
      </p:sp>
      <p:sp>
        <p:nvSpPr>
          <p:cNvPr id="37" name="矩形 36"/>
          <p:cNvSpPr/>
          <p:nvPr/>
        </p:nvSpPr>
        <p:spPr>
          <a:xfrm>
            <a:off x="6389550" y="2183501"/>
            <a:ext cx="4405373" cy="369332"/>
          </a:xfrm>
          <a:prstGeom prst="rect">
            <a:avLst/>
          </a:prstGeom>
        </p:spPr>
        <p:txBody>
          <a:bodyPr wrap="none">
            <a:spAutoFit/>
          </a:bodyPr>
          <a:lstStyle/>
          <a:p>
            <a:r>
              <a:rPr lang="en-US" altLang="zh-CN" b="1" dirty="0"/>
              <a:t>1</a:t>
            </a:r>
            <a:r>
              <a:rPr lang="zh-CN" altLang="en-US" b="1" dirty="0"/>
              <a:t>）</a:t>
            </a:r>
            <a:r>
              <a:rPr lang="en-US" altLang="zh-CN" b="1" dirty="0"/>
              <a:t>p=0,   </a:t>
            </a:r>
            <a:r>
              <a:rPr lang="zh-CN" altLang="en-US" b="1" dirty="0"/>
              <a:t>产生观测数据的可能组合有</a:t>
            </a:r>
            <a:r>
              <a:rPr lang="en-US" altLang="zh-CN" b="1" dirty="0"/>
              <a:t>  0 </a:t>
            </a:r>
            <a:r>
              <a:rPr lang="zh-CN" altLang="en-US" b="1" dirty="0"/>
              <a:t>个</a:t>
            </a:r>
          </a:p>
        </p:txBody>
      </p:sp>
      <p:sp>
        <p:nvSpPr>
          <p:cNvPr id="38" name="矩形 37"/>
          <p:cNvSpPr/>
          <p:nvPr/>
        </p:nvSpPr>
        <p:spPr>
          <a:xfrm>
            <a:off x="6389550" y="2565983"/>
            <a:ext cx="3959738" cy="369332"/>
          </a:xfrm>
          <a:prstGeom prst="rect">
            <a:avLst/>
          </a:prstGeom>
        </p:spPr>
        <p:txBody>
          <a:bodyPr wrap="none">
            <a:spAutoFit/>
          </a:bodyPr>
          <a:lstStyle/>
          <a:p>
            <a:r>
              <a:rPr lang="en-US" altLang="zh-CN" b="1" dirty="0" smtClean="0"/>
              <a:t>2</a:t>
            </a:r>
            <a:r>
              <a:rPr lang="zh-CN" altLang="en-US" b="1" dirty="0" smtClean="0"/>
              <a:t>）</a:t>
            </a:r>
            <a:r>
              <a:rPr lang="en-US" altLang="zh-CN" b="1" dirty="0" smtClean="0"/>
              <a:t>p=0.25,   </a:t>
            </a:r>
            <a:r>
              <a:rPr lang="zh-CN" altLang="en-US" b="1" dirty="0"/>
              <a:t>产生观测数据的可能</a:t>
            </a:r>
            <a:r>
              <a:rPr lang="zh-CN" altLang="en-US" b="1" dirty="0" smtClean="0"/>
              <a:t>组合</a:t>
            </a:r>
            <a:endParaRPr lang="en-US" altLang="zh-CN" b="1" dirty="0"/>
          </a:p>
        </p:txBody>
      </p:sp>
      <p:sp>
        <p:nvSpPr>
          <p:cNvPr id="39" name="文本框 38"/>
          <p:cNvSpPr txBox="1"/>
          <p:nvPr/>
        </p:nvSpPr>
        <p:spPr>
          <a:xfrm>
            <a:off x="7494190" y="2882879"/>
            <a:ext cx="2667718" cy="369332"/>
          </a:xfrm>
          <a:prstGeom prst="rect">
            <a:avLst/>
          </a:prstGeom>
          <a:noFill/>
        </p:spPr>
        <p:txBody>
          <a:bodyPr wrap="none" rtlCol="0">
            <a:spAutoFit/>
          </a:bodyPr>
          <a:lstStyle/>
          <a:p>
            <a:r>
              <a:rPr lang="en-US" altLang="zh-CN" dirty="0" smtClean="0"/>
              <a:t>1,1,2;  1,1,3;  1,1,4;  </a:t>
            </a:r>
            <a:r>
              <a:rPr lang="zh-CN" altLang="en-US" dirty="0" smtClean="0"/>
              <a:t>共</a:t>
            </a:r>
            <a:r>
              <a:rPr lang="en-US" altLang="zh-CN" dirty="0" smtClean="0"/>
              <a:t>3</a:t>
            </a:r>
            <a:r>
              <a:rPr lang="zh-CN" altLang="en-US" dirty="0" smtClean="0"/>
              <a:t>种</a:t>
            </a:r>
            <a:endParaRPr lang="zh-CN" altLang="en-US" dirty="0"/>
          </a:p>
        </p:txBody>
      </p:sp>
      <p:sp>
        <p:nvSpPr>
          <p:cNvPr id="40" name="矩形 39"/>
          <p:cNvSpPr/>
          <p:nvPr/>
        </p:nvSpPr>
        <p:spPr>
          <a:xfrm>
            <a:off x="6416468" y="3684468"/>
            <a:ext cx="5402759" cy="646331"/>
          </a:xfrm>
          <a:prstGeom prst="rect">
            <a:avLst/>
          </a:prstGeom>
        </p:spPr>
        <p:txBody>
          <a:bodyPr wrap="square">
            <a:spAutoFit/>
          </a:bodyPr>
          <a:lstStyle/>
          <a:p>
            <a:r>
              <a:rPr lang="en-US" altLang="zh-CN" b="1" dirty="0" smtClean="0"/>
              <a:t>3</a:t>
            </a:r>
            <a:r>
              <a:rPr lang="zh-CN" altLang="en-US" b="1" dirty="0" smtClean="0"/>
              <a:t>）</a:t>
            </a:r>
            <a:r>
              <a:rPr lang="en-US" altLang="zh-CN" b="1" dirty="0" smtClean="0"/>
              <a:t>p=0.5,   </a:t>
            </a:r>
            <a:r>
              <a:rPr lang="zh-CN" altLang="en-US" b="1" dirty="0"/>
              <a:t>产生观测数据的可能</a:t>
            </a:r>
            <a:r>
              <a:rPr lang="zh-CN" altLang="en-US" b="1" dirty="0" smtClean="0"/>
              <a:t>组合</a:t>
            </a:r>
            <a:endParaRPr lang="en-US" altLang="zh-CN" b="1" dirty="0" smtClean="0"/>
          </a:p>
          <a:p>
            <a:r>
              <a:rPr lang="en-US" altLang="zh-CN" dirty="0" smtClean="0"/>
              <a:t>1,1,3;  1,1,4;  2,1,3;  2,1,4;  1,2,3;  1,2,4;  2,2,3;  2,2,4</a:t>
            </a:r>
          </a:p>
        </p:txBody>
      </p:sp>
      <p:pic>
        <p:nvPicPr>
          <p:cNvPr id="42" name="图片 41"/>
          <p:cNvPicPr>
            <a:picLocks noChangeAspect="1"/>
          </p:cNvPicPr>
          <p:nvPr/>
        </p:nvPicPr>
        <p:blipFill>
          <a:blip r:embed="rId2"/>
          <a:stretch>
            <a:fillRect/>
          </a:stretch>
        </p:blipFill>
        <p:spPr>
          <a:xfrm>
            <a:off x="139072" y="2174145"/>
            <a:ext cx="4226557" cy="3346470"/>
          </a:xfrm>
          <a:prstGeom prst="rect">
            <a:avLst/>
          </a:prstGeom>
        </p:spPr>
      </p:pic>
      <mc:AlternateContent xmlns:mc="http://schemas.openxmlformats.org/markup-compatibility/2006" xmlns:a14="http://schemas.microsoft.com/office/drawing/2010/main">
        <mc:Choice Requires="a14">
          <p:sp>
            <p:nvSpPr>
              <p:cNvPr id="43" name="文本框 42"/>
              <p:cNvSpPr txBox="1"/>
              <p:nvPr/>
            </p:nvSpPr>
            <p:spPr>
              <a:xfrm>
                <a:off x="7914508" y="4330799"/>
                <a:ext cx="1409297" cy="372474"/>
              </a:xfrm>
              <a:prstGeom prst="rect">
                <a:avLst/>
              </a:prstGeom>
              <a:noFill/>
            </p:spPr>
            <p:txBody>
              <a:bodyPr wrap="none"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a14:m>
                <a:r>
                  <a:rPr lang="en-US" altLang="zh-CN" dirty="0" smtClean="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1</m:t>
                        </m:r>
                      </m:sup>
                    </m:sSubSup>
                  </m:oMath>
                </a14:m>
                <a:r>
                  <a:rPr lang="en-US" altLang="zh-CN" dirty="0" smtClean="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1</m:t>
                        </m:r>
                      </m:sup>
                    </m:sSubSup>
                  </m:oMath>
                </a14:m>
                <a:r>
                  <a:rPr lang="en-US" altLang="zh-CN" dirty="0" smtClean="0"/>
                  <a:t>=8</a:t>
                </a:r>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914508" y="4330799"/>
                <a:ext cx="1409297" cy="372474"/>
              </a:xfrm>
              <a:prstGeom prst="rect">
                <a:avLst/>
              </a:prstGeom>
              <a:blipFill rotWithShape="0">
                <a:blip r:embed="rId3"/>
                <a:stretch>
                  <a:fillRect t="-6452" r="-3030" b="-24194"/>
                </a:stretch>
              </a:blipFill>
            </p:spPr>
            <p:txBody>
              <a:bodyPr/>
              <a:lstStyle/>
              <a:p>
                <a:r>
                  <a:rPr lang="zh-CN" altLang="en-US">
                    <a:noFill/>
                  </a:rPr>
                  <a:t> </a:t>
                </a:r>
              </a:p>
            </p:txBody>
          </p:sp>
        </mc:Fallback>
      </mc:AlternateContent>
      <p:sp>
        <p:nvSpPr>
          <p:cNvPr id="44" name="矩形 43"/>
          <p:cNvSpPr/>
          <p:nvPr/>
        </p:nvSpPr>
        <p:spPr>
          <a:xfrm>
            <a:off x="6416469" y="4749540"/>
            <a:ext cx="5402759" cy="369332"/>
          </a:xfrm>
          <a:prstGeom prst="rect">
            <a:avLst/>
          </a:prstGeom>
        </p:spPr>
        <p:txBody>
          <a:bodyPr wrap="square">
            <a:spAutoFit/>
          </a:bodyPr>
          <a:lstStyle/>
          <a:p>
            <a:r>
              <a:rPr lang="en-US" altLang="zh-CN" b="1" dirty="0" smtClean="0"/>
              <a:t>3</a:t>
            </a:r>
            <a:r>
              <a:rPr lang="zh-CN" altLang="en-US" b="1" dirty="0" smtClean="0"/>
              <a:t>）</a:t>
            </a:r>
            <a:r>
              <a:rPr lang="en-US" altLang="zh-CN" b="1" dirty="0" smtClean="0"/>
              <a:t>p=0.75,   </a:t>
            </a:r>
            <a:r>
              <a:rPr lang="zh-CN" altLang="en-US" b="1" dirty="0"/>
              <a:t>产生观测数据的可能</a:t>
            </a:r>
            <a:r>
              <a:rPr lang="zh-CN" altLang="en-US" b="1" dirty="0" smtClean="0"/>
              <a:t>组合</a:t>
            </a:r>
            <a:endParaRPr lang="en-US" altLang="zh-CN" b="1" dirty="0" smtClean="0"/>
          </a:p>
        </p:txBody>
      </p:sp>
      <mc:AlternateContent xmlns:mc="http://schemas.openxmlformats.org/markup-compatibility/2006" xmlns:a14="http://schemas.microsoft.com/office/drawing/2010/main">
        <mc:Choice Requires="a14">
          <p:sp>
            <p:nvSpPr>
              <p:cNvPr id="45" name="矩形 44"/>
              <p:cNvSpPr/>
              <p:nvPr/>
            </p:nvSpPr>
            <p:spPr>
              <a:xfrm>
                <a:off x="8073517" y="5085188"/>
                <a:ext cx="1409297" cy="372474"/>
              </a:xfrm>
              <a:prstGeom prst="rect">
                <a:avLst/>
              </a:prstGeom>
            </p:spPr>
            <p:txBody>
              <a:bodyPr wrap="non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oMath>
                </a14:m>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oMath>
                </a14:m>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1</m:t>
                        </m:r>
                      </m:sub>
                      <m:sup>
                        <m:r>
                          <a:rPr lang="en-US" altLang="zh-CN" i="1">
                            <a:latin typeface="Cambria Math" panose="02040503050406030204" pitchFamily="18" charset="0"/>
                          </a:rPr>
                          <m:t>1</m:t>
                        </m:r>
                      </m:sup>
                    </m:sSubSup>
                  </m:oMath>
                </a14:m>
                <a:r>
                  <a:rPr lang="en-US" altLang="zh-CN" dirty="0" smtClean="0"/>
                  <a:t>=9</a:t>
                </a:r>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8073517" y="5085188"/>
                <a:ext cx="1409297" cy="372474"/>
              </a:xfrm>
              <a:prstGeom prst="rect">
                <a:avLst/>
              </a:prstGeom>
              <a:blipFill rotWithShape="0">
                <a:blip r:embed="rId4"/>
                <a:stretch>
                  <a:fillRect t="-6557" r="-2586" b="-26230"/>
                </a:stretch>
              </a:blipFill>
            </p:spPr>
            <p:txBody>
              <a:bodyPr/>
              <a:lstStyle/>
              <a:p>
                <a:r>
                  <a:rPr lang="zh-CN" altLang="en-US">
                    <a:noFill/>
                  </a:rPr>
                  <a:t> </a:t>
                </a:r>
              </a:p>
            </p:txBody>
          </p:sp>
        </mc:Fallback>
      </mc:AlternateContent>
      <p:sp>
        <p:nvSpPr>
          <p:cNvPr id="46" name="矩形 45"/>
          <p:cNvSpPr/>
          <p:nvPr/>
        </p:nvSpPr>
        <p:spPr>
          <a:xfrm>
            <a:off x="6416468" y="5439123"/>
            <a:ext cx="5402759" cy="369332"/>
          </a:xfrm>
          <a:prstGeom prst="rect">
            <a:avLst/>
          </a:prstGeom>
        </p:spPr>
        <p:txBody>
          <a:bodyPr wrap="square">
            <a:spAutoFit/>
          </a:bodyPr>
          <a:lstStyle/>
          <a:p>
            <a:r>
              <a:rPr lang="en-US" altLang="zh-CN" b="1" dirty="0" smtClean="0"/>
              <a:t>4</a:t>
            </a:r>
            <a:r>
              <a:rPr lang="zh-CN" altLang="en-US" b="1" dirty="0" smtClean="0"/>
              <a:t>）</a:t>
            </a:r>
            <a:r>
              <a:rPr lang="en-US" altLang="zh-CN" b="1" dirty="0" smtClean="0"/>
              <a:t>p=1,   </a:t>
            </a:r>
            <a:r>
              <a:rPr lang="zh-CN" altLang="en-US" b="1" dirty="0"/>
              <a:t>产生观测数据的可能</a:t>
            </a:r>
            <a:r>
              <a:rPr lang="zh-CN" altLang="en-US" b="1" dirty="0" smtClean="0"/>
              <a:t>组合</a:t>
            </a:r>
            <a:endParaRPr lang="en-US" altLang="zh-CN" b="1" dirty="0" smtClean="0"/>
          </a:p>
        </p:txBody>
      </p:sp>
      <mc:AlternateContent xmlns:mc="http://schemas.openxmlformats.org/markup-compatibility/2006" xmlns:a14="http://schemas.microsoft.com/office/drawing/2010/main">
        <mc:Choice Requires="a14">
          <p:sp>
            <p:nvSpPr>
              <p:cNvPr id="47" name="矩形 46"/>
              <p:cNvSpPr/>
              <p:nvPr/>
            </p:nvSpPr>
            <p:spPr>
              <a:xfrm>
                <a:off x="8073190" y="5746198"/>
                <a:ext cx="1409297" cy="373885"/>
              </a:xfrm>
              <a:prstGeom prst="rect">
                <a:avLst/>
              </a:prstGeom>
            </p:spPr>
            <p:txBody>
              <a:bodyPr wrap="non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4</m:t>
                        </m:r>
                      </m:sub>
                      <m:sup>
                        <m:r>
                          <a:rPr lang="en-US" altLang="zh-CN" i="1">
                            <a:latin typeface="Cambria Math" panose="02040503050406030204" pitchFamily="18" charset="0"/>
                          </a:rPr>
                          <m:t>1</m:t>
                        </m:r>
                      </m:sup>
                    </m:sSubSup>
                  </m:oMath>
                </a14:m>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4</m:t>
                        </m:r>
                      </m:sub>
                      <m:sup>
                        <m:r>
                          <a:rPr lang="en-US" altLang="zh-CN" i="1">
                            <a:latin typeface="Cambria Math" panose="02040503050406030204" pitchFamily="18" charset="0"/>
                          </a:rPr>
                          <m:t>1</m:t>
                        </m:r>
                      </m:sup>
                    </m:sSubSup>
                  </m:oMath>
                </a14:m>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0</m:t>
                        </m:r>
                      </m:sup>
                    </m:sSubSup>
                  </m:oMath>
                </a14:m>
                <a:r>
                  <a:rPr lang="en-US" altLang="zh-CN" dirty="0" smtClean="0"/>
                  <a:t>=0</a:t>
                </a:r>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8073190" y="5746198"/>
                <a:ext cx="1409297" cy="373885"/>
              </a:xfrm>
              <a:prstGeom prst="rect">
                <a:avLst/>
              </a:prstGeom>
              <a:blipFill rotWithShape="0">
                <a:blip r:embed="rId5"/>
                <a:stretch>
                  <a:fillRect t="-6557" r="-3017"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8123400" y="3271201"/>
                <a:ext cx="1409297" cy="372474"/>
              </a:xfrm>
              <a:prstGeom prst="rect">
                <a:avLst/>
              </a:prstGeom>
              <a:noFill/>
            </p:spPr>
            <p:txBody>
              <a:bodyPr wrap="none"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a14:m>
                <a:r>
                  <a:rPr lang="en-US" altLang="zh-CN" dirty="0" smtClean="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1</m:t>
                        </m:r>
                      </m:sub>
                      <m:sup>
                        <m:r>
                          <a:rPr lang="en-US" altLang="zh-CN" i="1">
                            <a:latin typeface="Cambria Math" panose="02040503050406030204" pitchFamily="18" charset="0"/>
                          </a:rPr>
                          <m:t>1</m:t>
                        </m:r>
                      </m:sup>
                    </m:sSubSup>
                  </m:oMath>
                </a14:m>
                <a:r>
                  <a:rPr lang="en-US" altLang="zh-CN" dirty="0" smtClean="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oMath>
                </a14:m>
                <a:r>
                  <a:rPr lang="en-US" altLang="zh-CN" dirty="0" smtClean="0"/>
                  <a:t>=3</a:t>
                </a:r>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8123400" y="3271201"/>
                <a:ext cx="1409297" cy="372474"/>
              </a:xfrm>
              <a:prstGeom prst="rect">
                <a:avLst/>
              </a:prstGeom>
              <a:blipFill rotWithShape="0">
                <a:blip r:embed="rId6"/>
                <a:stretch>
                  <a:fillRect t="-8197" r="-25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884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ppt_x"/>
                                          </p:val>
                                        </p:tav>
                                        <p:tav tm="100000">
                                          <p:val>
                                            <p:strVal val="#ppt_x"/>
                                          </p:val>
                                        </p:tav>
                                      </p:tavLst>
                                    </p:anim>
                                    <p:anim calcmode="lin" valueType="num">
                                      <p:cBhvr additive="base">
                                        <p:cTn id="3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ppt_x"/>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ppt_x"/>
                                          </p:val>
                                        </p:tav>
                                        <p:tav tm="100000">
                                          <p:val>
                                            <p:strVal val="#ppt_x"/>
                                          </p:val>
                                        </p:tav>
                                      </p:tavLst>
                                    </p:anim>
                                    <p:anim calcmode="lin" valueType="num">
                                      <p:cBhvr additive="base">
                                        <p:cTn id="6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p:bldP spid="38" grpId="0"/>
      <p:bldP spid="39" grpId="0"/>
      <p:bldP spid="40" grpId="0"/>
      <p:bldP spid="43" grpId="0"/>
      <p:bldP spid="44" grpId="0"/>
      <p:bldP spid="45" grpId="0"/>
      <p:bldP spid="46" grpId="0"/>
      <p:bldP spid="47" grpId="0"/>
      <p:bldP spid="4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13317" y="1148226"/>
            <a:ext cx="5288029" cy="5490080"/>
          </a:xfrm>
          <a:prstGeom prst="rect">
            <a:avLst/>
          </a:prstGeom>
        </p:spPr>
      </p:pic>
      <p:sp>
        <p:nvSpPr>
          <p:cNvPr id="7" name="矩形 6"/>
          <p:cNvSpPr/>
          <p:nvPr/>
        </p:nvSpPr>
        <p:spPr>
          <a:xfrm>
            <a:off x="5901346" y="5160978"/>
            <a:ext cx="6064780" cy="1477328"/>
          </a:xfrm>
          <a:prstGeom prst="rect">
            <a:avLst/>
          </a:prstGeom>
        </p:spPr>
        <p:txBody>
          <a:bodyPr wrap="square">
            <a:spAutoFit/>
          </a:bodyPr>
          <a:lstStyle/>
          <a:p>
            <a:pPr marL="457200" indent="-457200" algn="just">
              <a:spcAft>
                <a:spcPts val="0"/>
              </a:spcAft>
            </a:pPr>
            <a:r>
              <a:rPr lang="en-US" altLang="zh-CN" kern="100" dirty="0" err="1">
                <a:solidFill>
                  <a:srgbClr val="0000FF"/>
                </a:solidFill>
                <a:latin typeface="等线" panose="02010600030101010101" pitchFamily="2" charset="-122"/>
                <a:cs typeface="Times New Roman" panose="02020603050405020304" pitchFamily="18" charset="0"/>
              </a:rPr>
              <a:t>Pierick</a:t>
            </a:r>
            <a:r>
              <a:rPr lang="en-US" altLang="zh-CN" kern="100" dirty="0">
                <a:solidFill>
                  <a:srgbClr val="0000FF"/>
                </a:solidFill>
                <a:latin typeface="等线" panose="02010600030101010101" pitchFamily="2" charset="-122"/>
                <a:cs typeface="Times New Roman" panose="02020603050405020304" pitchFamily="18" charset="0"/>
              </a:rPr>
              <a:t>, K., </a:t>
            </a:r>
            <a:r>
              <a:rPr lang="en-US" altLang="zh-CN" kern="100" dirty="0" err="1">
                <a:solidFill>
                  <a:srgbClr val="0000FF"/>
                </a:solidFill>
                <a:latin typeface="等线" panose="02010600030101010101" pitchFamily="2" charset="-122"/>
                <a:cs typeface="Times New Roman" panose="02020603050405020304" pitchFamily="18" charset="0"/>
              </a:rPr>
              <a:t>Leuschner</a:t>
            </a:r>
            <a:r>
              <a:rPr lang="en-US" altLang="zh-CN" kern="100" dirty="0">
                <a:solidFill>
                  <a:srgbClr val="0000FF"/>
                </a:solidFill>
                <a:latin typeface="等线" panose="02010600030101010101" pitchFamily="2" charset="-122"/>
                <a:cs typeface="Times New Roman" panose="02020603050405020304" pitchFamily="18" charset="0"/>
              </a:rPr>
              <a:t>, C. &amp; </a:t>
            </a:r>
            <a:r>
              <a:rPr lang="en-US" altLang="zh-CN" kern="100" dirty="0" err="1">
                <a:solidFill>
                  <a:srgbClr val="0000FF"/>
                </a:solidFill>
                <a:latin typeface="等线" panose="02010600030101010101" pitchFamily="2" charset="-122"/>
                <a:cs typeface="Times New Roman" panose="02020603050405020304" pitchFamily="18" charset="0"/>
              </a:rPr>
              <a:t>Homeier</a:t>
            </a:r>
            <a:r>
              <a:rPr lang="en-US" altLang="zh-CN" kern="100" dirty="0">
                <a:solidFill>
                  <a:srgbClr val="0000FF"/>
                </a:solidFill>
                <a:latin typeface="等线" panose="02010600030101010101" pitchFamily="2" charset="-122"/>
                <a:cs typeface="Times New Roman" panose="02020603050405020304" pitchFamily="18" charset="0"/>
              </a:rPr>
              <a:t>, J. Topography as a factor driving small-scale variation in tree fine root traits and root functional diversity in a species-rich tropical montane forest. </a:t>
            </a:r>
            <a:r>
              <a:rPr lang="en-US" altLang="zh-CN" i="1" kern="100" dirty="0">
                <a:solidFill>
                  <a:srgbClr val="0000FF"/>
                </a:solidFill>
                <a:latin typeface="等线" panose="02010600030101010101" pitchFamily="2" charset="-122"/>
                <a:cs typeface="Times New Roman" panose="02020603050405020304" pitchFamily="18" charset="0"/>
              </a:rPr>
              <a:t>New Phytol.</a:t>
            </a:r>
            <a:r>
              <a:rPr lang="en-US" altLang="zh-CN" kern="100" dirty="0">
                <a:solidFill>
                  <a:srgbClr val="0000FF"/>
                </a:solidFill>
                <a:latin typeface="等线" panose="02010600030101010101" pitchFamily="2" charset="-122"/>
                <a:cs typeface="Times New Roman" panose="02020603050405020304" pitchFamily="18" charset="0"/>
              </a:rPr>
              <a:t> </a:t>
            </a:r>
            <a:r>
              <a:rPr lang="en-US" altLang="zh-CN" b="1" kern="100" dirty="0">
                <a:solidFill>
                  <a:srgbClr val="0000FF"/>
                </a:solidFill>
                <a:latin typeface="等线" panose="02010600030101010101" pitchFamily="2" charset="-122"/>
                <a:cs typeface="Times New Roman" panose="02020603050405020304" pitchFamily="18" charset="0"/>
              </a:rPr>
              <a:t>230</a:t>
            </a:r>
            <a:r>
              <a:rPr lang="en-US" altLang="zh-CN" kern="100" dirty="0">
                <a:solidFill>
                  <a:srgbClr val="0000FF"/>
                </a:solidFill>
                <a:latin typeface="等线" panose="02010600030101010101" pitchFamily="2" charset="-122"/>
                <a:cs typeface="Times New Roman" panose="02020603050405020304" pitchFamily="18" charset="0"/>
              </a:rPr>
              <a:t>, 129-138, </a:t>
            </a:r>
            <a:r>
              <a:rPr lang="en-US" altLang="zh-CN" kern="100" dirty="0" err="1">
                <a:solidFill>
                  <a:srgbClr val="0000FF"/>
                </a:solidFill>
                <a:latin typeface="等线" panose="02010600030101010101" pitchFamily="2" charset="-122"/>
                <a:cs typeface="Times New Roman" panose="02020603050405020304" pitchFamily="18" charset="0"/>
              </a:rPr>
              <a:t>doi:</a:t>
            </a:r>
            <a:r>
              <a:rPr lang="en-US" altLang="zh-CN" u="sng" kern="100" dirty="0" err="1">
                <a:solidFill>
                  <a:srgbClr val="0000FF"/>
                </a:solidFill>
                <a:latin typeface="等线" panose="02010600030101010101" pitchFamily="2" charset="-122"/>
                <a:cs typeface="Times New Roman" panose="02020603050405020304" pitchFamily="18" charset="0"/>
                <a:hlinkClick r:id="rId3"/>
              </a:rPr>
              <a:t>https</a:t>
            </a:r>
            <a:r>
              <a:rPr lang="en-US" altLang="zh-CN" u="sng" kern="100" dirty="0">
                <a:solidFill>
                  <a:srgbClr val="0000FF"/>
                </a:solidFill>
                <a:latin typeface="等线" panose="02010600030101010101" pitchFamily="2" charset="-122"/>
                <a:cs typeface="Times New Roman" panose="02020603050405020304" pitchFamily="18" charset="0"/>
                <a:hlinkClick r:id="rId3"/>
              </a:rPr>
              <a:t>://doi.org/10.1111/nph.17136</a:t>
            </a:r>
            <a:r>
              <a:rPr lang="en-US" altLang="zh-CN" kern="100" dirty="0">
                <a:solidFill>
                  <a:srgbClr val="0000FF"/>
                </a:solidFill>
                <a:latin typeface="等线" panose="02010600030101010101" pitchFamily="2" charset="-122"/>
                <a:cs typeface="Times New Roman" panose="02020603050405020304" pitchFamily="18" charset="0"/>
              </a:rPr>
              <a:t> (2021).</a:t>
            </a:r>
            <a:endParaRPr lang="zh-CN" altLang="zh-CN" kern="100" dirty="0">
              <a:solidFill>
                <a:srgbClr val="0000FF"/>
              </a:solidFill>
              <a:latin typeface="等线" panose="02010600030101010101" pitchFamily="2" charset="-122"/>
              <a:cs typeface="Times New Roman" panose="02020603050405020304" pitchFamily="18" charset="0"/>
            </a:endParaRPr>
          </a:p>
        </p:txBody>
      </p:sp>
      <p:sp>
        <p:nvSpPr>
          <p:cNvPr id="4" name="标题 1"/>
          <p:cNvSpPr>
            <a:spLocks noGrp="1"/>
          </p:cNvSpPr>
          <p:nvPr>
            <p:ph type="title"/>
          </p:nvPr>
        </p:nvSpPr>
        <p:spPr>
          <a:xfrm>
            <a:off x="613317" y="190368"/>
            <a:ext cx="11162370" cy="738846"/>
          </a:xfrm>
        </p:spPr>
        <p:txBody>
          <a:bodyPr>
            <a:normAutofit/>
          </a:bodyPr>
          <a:lstStyle/>
          <a:p>
            <a:pPr algn="ctr"/>
            <a:r>
              <a:rPr lang="zh-CN" altLang="en-US" sz="3600" b="1" dirty="0" smtClean="0">
                <a:solidFill>
                  <a:srgbClr val="FF0000"/>
                </a:solidFill>
              </a:rPr>
              <a:t>很多看起来高深模型的模型，都是纸老虎</a:t>
            </a:r>
            <a:endParaRPr lang="zh-CN" altLang="en-US" sz="3600" b="1" dirty="0">
              <a:solidFill>
                <a:srgbClr val="FF0000"/>
              </a:solidFill>
            </a:endParaRPr>
          </a:p>
        </p:txBody>
      </p:sp>
      <p:sp>
        <p:nvSpPr>
          <p:cNvPr id="2" name="矩形 1"/>
          <p:cNvSpPr/>
          <p:nvPr/>
        </p:nvSpPr>
        <p:spPr>
          <a:xfrm>
            <a:off x="6753101" y="3084822"/>
            <a:ext cx="6096000" cy="646331"/>
          </a:xfrm>
          <a:prstGeom prst="rect">
            <a:avLst/>
          </a:prstGeom>
        </p:spPr>
        <p:txBody>
          <a:bodyPr>
            <a:spAutoFit/>
          </a:bodyPr>
          <a:lstStyle/>
          <a:p>
            <a:r>
              <a:rPr lang="en-US" altLang="zh-CN" dirty="0">
                <a:solidFill>
                  <a:srgbClr val="0000FF"/>
                </a:solidFill>
              </a:rPr>
              <a:t> (</a:t>
            </a:r>
            <a:r>
              <a:rPr lang="en-US" altLang="zh-CN" dirty="0" smtClean="0">
                <a:solidFill>
                  <a:srgbClr val="0000FF"/>
                </a:solidFill>
              </a:rPr>
              <a:t>1|species) </a:t>
            </a:r>
            <a:r>
              <a:rPr lang="en-US" altLang="zh-CN" dirty="0">
                <a:solidFill>
                  <a:srgbClr val="0000FF"/>
                </a:solidFill>
              </a:rPr>
              <a:t>+ (</a:t>
            </a:r>
            <a:r>
              <a:rPr lang="en-US" altLang="zh-CN" dirty="0" smtClean="0">
                <a:solidFill>
                  <a:srgbClr val="0000FF"/>
                </a:solidFill>
              </a:rPr>
              <a:t>1|</a:t>
            </a:r>
            <a:r>
              <a:rPr lang="en-US" altLang="zh-CN" dirty="0" smtClean="0">
                <a:solidFill>
                  <a:srgbClr val="FF0000"/>
                </a:solidFill>
              </a:rPr>
              <a:t>species_name</a:t>
            </a:r>
            <a:r>
              <a:rPr lang="en-US" altLang="zh-CN" dirty="0" smtClean="0">
                <a:solidFill>
                  <a:srgbClr val="0000FF"/>
                </a:solidFill>
              </a:rPr>
              <a:t>), </a:t>
            </a:r>
            <a:endParaRPr lang="en-US" altLang="zh-CN" dirty="0">
              <a:solidFill>
                <a:srgbClr val="0000FF"/>
              </a:solidFill>
            </a:endParaRPr>
          </a:p>
          <a:p>
            <a:r>
              <a:rPr lang="en-US" altLang="zh-CN" dirty="0" err="1" smtClean="0">
                <a:solidFill>
                  <a:srgbClr val="0000FF"/>
                </a:solidFill>
              </a:rPr>
              <a:t>cov_ranef</a:t>
            </a:r>
            <a:r>
              <a:rPr lang="en-US" altLang="zh-CN" dirty="0" smtClean="0">
                <a:solidFill>
                  <a:srgbClr val="0000FF"/>
                </a:solidFill>
              </a:rPr>
              <a:t> </a:t>
            </a:r>
            <a:r>
              <a:rPr lang="en-US" altLang="zh-CN" dirty="0">
                <a:solidFill>
                  <a:srgbClr val="0000FF"/>
                </a:solidFill>
              </a:rPr>
              <a:t>= </a:t>
            </a:r>
            <a:r>
              <a:rPr lang="en-US" altLang="zh-CN" dirty="0" smtClean="0">
                <a:solidFill>
                  <a:srgbClr val="0000FF"/>
                </a:solidFill>
              </a:rPr>
              <a:t>list(</a:t>
            </a:r>
            <a:r>
              <a:rPr lang="en-US" altLang="zh-CN" dirty="0" smtClean="0">
                <a:solidFill>
                  <a:srgbClr val="FF0000"/>
                </a:solidFill>
              </a:rPr>
              <a:t>species</a:t>
            </a:r>
            <a:r>
              <a:rPr lang="en-US" altLang="zh-CN" dirty="0" smtClean="0">
                <a:solidFill>
                  <a:srgbClr val="0000FF"/>
                </a:solidFill>
              </a:rPr>
              <a:t> </a:t>
            </a:r>
            <a:r>
              <a:rPr lang="en-US" altLang="zh-CN" dirty="0">
                <a:solidFill>
                  <a:srgbClr val="0000FF"/>
                </a:solidFill>
              </a:rPr>
              <a:t>= </a:t>
            </a:r>
            <a:r>
              <a:rPr lang="en-US" altLang="zh-CN" dirty="0" err="1" smtClean="0">
                <a:solidFill>
                  <a:srgbClr val="FF0000"/>
                </a:solidFill>
              </a:rPr>
              <a:t>phy_cov</a:t>
            </a:r>
            <a:r>
              <a:rPr lang="en-US" altLang="zh-CN" dirty="0" smtClean="0">
                <a:solidFill>
                  <a:srgbClr val="0000FF"/>
                </a:solidFill>
              </a:rPr>
              <a:t>),</a:t>
            </a:r>
            <a:endParaRPr lang="zh-CN" altLang="en-US" dirty="0"/>
          </a:p>
        </p:txBody>
      </p:sp>
    </p:spTree>
    <p:extLst>
      <p:ext uri="{BB962C8B-B14F-4D97-AF65-F5344CB8AC3E}">
        <p14:creationId xmlns:p14="http://schemas.microsoft.com/office/powerpoint/2010/main" val="34354656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rPr>
              <a:t>很多看起来高深模型的模型，都是纸老虎</a:t>
            </a:r>
            <a:endParaRPr lang="zh-CN" altLang="en-US" dirty="0"/>
          </a:p>
        </p:txBody>
      </p:sp>
      <p:pic>
        <p:nvPicPr>
          <p:cNvPr id="4" name="图片 3"/>
          <p:cNvPicPr>
            <a:picLocks noChangeAspect="1"/>
          </p:cNvPicPr>
          <p:nvPr/>
        </p:nvPicPr>
        <p:blipFill>
          <a:blip r:embed="rId2"/>
          <a:stretch>
            <a:fillRect/>
          </a:stretch>
        </p:blipFill>
        <p:spPr>
          <a:xfrm>
            <a:off x="624444" y="1690688"/>
            <a:ext cx="5832668" cy="3374386"/>
          </a:xfrm>
          <a:prstGeom prst="rect">
            <a:avLst/>
          </a:prstGeom>
        </p:spPr>
      </p:pic>
      <p:sp>
        <p:nvSpPr>
          <p:cNvPr id="5" name="矩形 4"/>
          <p:cNvSpPr/>
          <p:nvPr/>
        </p:nvSpPr>
        <p:spPr>
          <a:xfrm>
            <a:off x="4437414" y="6067471"/>
            <a:ext cx="7754586" cy="646331"/>
          </a:xfrm>
          <a:prstGeom prst="rect">
            <a:avLst/>
          </a:prstGeom>
        </p:spPr>
        <p:txBody>
          <a:bodyPr wrap="square">
            <a:spAutoFit/>
          </a:bodyPr>
          <a:lstStyle/>
          <a:p>
            <a:r>
              <a:rPr lang="en-US" altLang="zh-CN" dirty="0" err="1">
                <a:solidFill>
                  <a:srgbClr val="0000FF"/>
                </a:solidFill>
                <a:latin typeface="等线" panose="02010600030101010101" pitchFamily="2" charset="-122"/>
                <a:cs typeface="Times New Roman" panose="02020603050405020304" pitchFamily="18" charset="0"/>
              </a:rPr>
              <a:t>Soranno</a:t>
            </a:r>
            <a:r>
              <a:rPr lang="en-US" altLang="zh-CN" dirty="0">
                <a:solidFill>
                  <a:srgbClr val="0000FF"/>
                </a:solidFill>
                <a:latin typeface="等线" panose="02010600030101010101" pitchFamily="2" charset="-122"/>
                <a:cs typeface="Times New Roman" panose="02020603050405020304" pitchFamily="18" charset="0"/>
              </a:rPr>
              <a:t>, P. A.</a:t>
            </a:r>
            <a:r>
              <a:rPr lang="en-US" altLang="zh-CN" i="1" dirty="0">
                <a:solidFill>
                  <a:srgbClr val="0000FF"/>
                </a:solidFill>
                <a:latin typeface="等线" panose="02010600030101010101" pitchFamily="2" charset="-122"/>
                <a:cs typeface="Times New Roman" panose="02020603050405020304" pitchFamily="18" charset="0"/>
              </a:rPr>
              <a:t> et al.</a:t>
            </a:r>
            <a:r>
              <a:rPr lang="en-US" altLang="zh-CN" dirty="0">
                <a:solidFill>
                  <a:srgbClr val="0000FF"/>
                </a:solidFill>
                <a:latin typeface="等线" panose="02010600030101010101" pitchFamily="2" charset="-122"/>
                <a:cs typeface="Times New Roman" panose="02020603050405020304" pitchFamily="18" charset="0"/>
              </a:rPr>
              <a:t> Spatial and temporal variation of ecosystem properties at macroscales. </a:t>
            </a:r>
            <a:r>
              <a:rPr lang="en-US" altLang="zh-CN" b="1" i="1" dirty="0">
                <a:solidFill>
                  <a:srgbClr val="0000FF"/>
                </a:solidFill>
                <a:latin typeface="等线" panose="02010600030101010101" pitchFamily="2" charset="-122"/>
                <a:cs typeface="Times New Roman" panose="02020603050405020304" pitchFamily="18" charset="0"/>
              </a:rPr>
              <a:t>Ecol. Lett.</a:t>
            </a:r>
            <a:r>
              <a:rPr lang="en-US" altLang="zh-CN" b="1" dirty="0">
                <a:solidFill>
                  <a:srgbClr val="0000FF"/>
                </a:solidFill>
                <a:latin typeface="等线" panose="02010600030101010101" pitchFamily="2" charset="-122"/>
                <a:cs typeface="Times New Roman" panose="02020603050405020304" pitchFamily="18" charset="0"/>
              </a:rPr>
              <a:t> </a:t>
            </a:r>
            <a:r>
              <a:rPr lang="en-US" altLang="zh-CN" dirty="0">
                <a:solidFill>
                  <a:srgbClr val="0000FF"/>
                </a:solidFill>
                <a:latin typeface="等线" panose="02010600030101010101" pitchFamily="2" charset="-122"/>
                <a:cs typeface="Times New Roman" panose="02020603050405020304" pitchFamily="18" charset="0"/>
              </a:rPr>
              <a:t>22, 1587-1598 (2019).</a:t>
            </a:r>
            <a:endParaRPr lang="zh-CN" altLang="en-US" dirty="0">
              <a:solidFill>
                <a:srgbClr val="0000FF"/>
              </a:solidFill>
            </a:endParaRPr>
          </a:p>
        </p:txBody>
      </p:sp>
      <p:pic>
        <p:nvPicPr>
          <p:cNvPr id="6" name="图片 5"/>
          <p:cNvPicPr>
            <a:picLocks noChangeAspect="1"/>
          </p:cNvPicPr>
          <p:nvPr/>
        </p:nvPicPr>
        <p:blipFill>
          <a:blip r:embed="rId3"/>
          <a:stretch>
            <a:fillRect/>
          </a:stretch>
        </p:blipFill>
        <p:spPr>
          <a:xfrm>
            <a:off x="6543304" y="1438340"/>
            <a:ext cx="5177549" cy="4402191"/>
          </a:xfrm>
          <a:prstGeom prst="rect">
            <a:avLst/>
          </a:prstGeom>
        </p:spPr>
      </p:pic>
      <p:pic>
        <p:nvPicPr>
          <p:cNvPr id="7" name="图片 6"/>
          <p:cNvPicPr>
            <a:picLocks noChangeAspect="1"/>
          </p:cNvPicPr>
          <p:nvPr/>
        </p:nvPicPr>
        <p:blipFill>
          <a:blip r:embed="rId4"/>
          <a:stretch>
            <a:fillRect/>
          </a:stretch>
        </p:blipFill>
        <p:spPr>
          <a:xfrm>
            <a:off x="624444" y="1438340"/>
            <a:ext cx="11179629" cy="4407847"/>
          </a:xfrm>
          <a:prstGeom prst="rect">
            <a:avLst/>
          </a:prstGeom>
        </p:spPr>
      </p:pic>
    </p:spTree>
    <p:extLst>
      <p:ext uri="{BB962C8B-B14F-4D97-AF65-F5344CB8AC3E}">
        <p14:creationId xmlns:p14="http://schemas.microsoft.com/office/powerpoint/2010/main" val="3851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对参数设置</a:t>
            </a:r>
            <a:r>
              <a:rPr lang="en-US" altLang="zh-CN" dirty="0" smtClean="0"/>
              <a:t>horseshoe</a:t>
            </a:r>
            <a:r>
              <a:rPr lang="zh-CN" altLang="en-US" dirty="0" smtClean="0"/>
              <a:t>先验分布的意义</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257302" y="1588118"/>
            <a:ext cx="6009903" cy="4996530"/>
          </a:xfrm>
          <a:prstGeom prst="rect">
            <a:avLst/>
          </a:prstGeom>
        </p:spPr>
      </p:pic>
    </p:spTree>
    <p:extLst>
      <p:ext uri="{BB962C8B-B14F-4D97-AF65-F5344CB8AC3E}">
        <p14:creationId xmlns:p14="http://schemas.microsoft.com/office/powerpoint/2010/main" val="217881778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1381"/>
            <a:ext cx="10515600" cy="1059914"/>
          </a:xfrm>
        </p:spPr>
        <p:txBody>
          <a:bodyPr/>
          <a:lstStyle/>
          <a:p>
            <a:pPr algn="ctr"/>
            <a:r>
              <a:rPr lang="zh-CN" altLang="en-US" dirty="0" smtClean="0"/>
              <a:t>部分</a:t>
            </a:r>
            <a:r>
              <a:rPr lang="en-US" altLang="zh-CN" dirty="0" smtClean="0"/>
              <a:t>jags</a:t>
            </a:r>
            <a:r>
              <a:rPr lang="zh-CN" altLang="en-US" dirty="0" smtClean="0"/>
              <a:t>代码</a:t>
            </a:r>
            <a:endParaRPr lang="zh-CN" altLang="en-US" dirty="0"/>
          </a:p>
        </p:txBody>
      </p:sp>
      <p:sp>
        <p:nvSpPr>
          <p:cNvPr id="3" name="内容占位符 2"/>
          <p:cNvSpPr>
            <a:spLocks noGrp="1"/>
          </p:cNvSpPr>
          <p:nvPr>
            <p:ph idx="1"/>
          </p:nvPr>
        </p:nvSpPr>
        <p:spPr>
          <a:xfrm>
            <a:off x="838200" y="1591295"/>
            <a:ext cx="10515600" cy="4351338"/>
          </a:xfrm>
        </p:spPr>
        <p:txBody>
          <a:bodyPr>
            <a:normAutofit fontScale="62500" lnSpcReduction="20000"/>
          </a:bodyPr>
          <a:lstStyle/>
          <a:p>
            <a:pPr marL="0" indent="0">
              <a:buNone/>
            </a:pPr>
            <a:r>
              <a:rPr lang="en-US" altLang="zh-CN" dirty="0">
                <a:solidFill>
                  <a:srgbClr val="0000FF"/>
                </a:solidFill>
              </a:rPr>
              <a:t>for (</a:t>
            </a:r>
            <a:r>
              <a:rPr lang="en-US" altLang="zh-CN" dirty="0" err="1">
                <a:solidFill>
                  <a:srgbClr val="0000FF"/>
                </a:solidFill>
              </a:rPr>
              <a:t>i</a:t>
            </a:r>
            <a:r>
              <a:rPr lang="en-US" altLang="zh-CN" dirty="0">
                <a:solidFill>
                  <a:srgbClr val="0000FF"/>
                </a:solidFill>
              </a:rPr>
              <a:t> in 1:n){ </a:t>
            </a:r>
          </a:p>
          <a:p>
            <a:pPr marL="0" indent="0">
              <a:buNone/>
            </a:pPr>
            <a:r>
              <a:rPr lang="en-US" altLang="zh-CN" dirty="0">
                <a:solidFill>
                  <a:srgbClr val="0000FF"/>
                </a:solidFill>
              </a:rPr>
              <a:t>    y[</a:t>
            </a:r>
            <a:r>
              <a:rPr lang="en-US" altLang="zh-CN" dirty="0" err="1">
                <a:solidFill>
                  <a:srgbClr val="0000FF"/>
                </a:solidFill>
              </a:rPr>
              <a:t>i</a:t>
            </a:r>
            <a:r>
              <a:rPr lang="en-US" altLang="zh-CN" dirty="0">
                <a:solidFill>
                  <a:srgbClr val="0000FF"/>
                </a:solidFill>
              </a:rPr>
              <a:t>] ~ </a:t>
            </a:r>
            <a:r>
              <a:rPr lang="en-US" altLang="zh-CN" dirty="0" err="1">
                <a:solidFill>
                  <a:srgbClr val="0000FF"/>
                </a:solidFill>
              </a:rPr>
              <a:t>dnorm</a:t>
            </a:r>
            <a:r>
              <a:rPr lang="en-US" altLang="zh-CN" dirty="0">
                <a:solidFill>
                  <a:srgbClr val="0000FF"/>
                </a:solidFill>
              </a:rPr>
              <a:t>(mu[</a:t>
            </a:r>
            <a:r>
              <a:rPr lang="en-US" altLang="zh-CN" dirty="0" err="1">
                <a:solidFill>
                  <a:srgbClr val="0000FF"/>
                </a:solidFill>
              </a:rPr>
              <a:t>i</a:t>
            </a:r>
            <a:r>
              <a:rPr lang="en-US" altLang="zh-CN" dirty="0">
                <a:solidFill>
                  <a:srgbClr val="0000FF"/>
                </a:solidFill>
              </a:rPr>
              <a:t>], tau)               </a:t>
            </a:r>
          </a:p>
          <a:p>
            <a:pPr marL="0" indent="0">
              <a:buNone/>
            </a:pPr>
            <a:r>
              <a:rPr lang="en-US" altLang="zh-CN" dirty="0">
                <a:solidFill>
                  <a:srgbClr val="0000FF"/>
                </a:solidFill>
              </a:rPr>
              <a:t>    mu[</a:t>
            </a:r>
            <a:r>
              <a:rPr lang="en-US" altLang="zh-CN" dirty="0" err="1">
                <a:solidFill>
                  <a:srgbClr val="0000FF"/>
                </a:solidFill>
              </a:rPr>
              <a:t>i</a:t>
            </a:r>
            <a:r>
              <a:rPr lang="en-US" altLang="zh-CN" dirty="0">
                <a:solidFill>
                  <a:srgbClr val="0000FF"/>
                </a:solidFill>
              </a:rPr>
              <a:t>] &lt;- beta0 + u1[lake[</a:t>
            </a:r>
            <a:r>
              <a:rPr lang="en-US" altLang="zh-CN" dirty="0" err="1">
                <a:solidFill>
                  <a:srgbClr val="0000FF"/>
                </a:solidFill>
              </a:rPr>
              <a:t>i</a:t>
            </a:r>
            <a:r>
              <a:rPr lang="en-US" altLang="zh-CN" dirty="0">
                <a:solidFill>
                  <a:srgbClr val="0000FF"/>
                </a:solidFill>
              </a:rPr>
              <a:t>]] + u2[year[</a:t>
            </a:r>
            <a:r>
              <a:rPr lang="en-US" altLang="zh-CN" dirty="0" err="1">
                <a:solidFill>
                  <a:srgbClr val="0000FF"/>
                </a:solidFill>
              </a:rPr>
              <a:t>i</a:t>
            </a:r>
            <a:r>
              <a:rPr lang="en-US" altLang="zh-CN" dirty="0">
                <a:solidFill>
                  <a:srgbClr val="0000FF"/>
                </a:solidFill>
              </a:rPr>
              <a:t>]] + u3[lake[</a:t>
            </a:r>
            <a:r>
              <a:rPr lang="en-US" altLang="zh-CN" dirty="0" err="1">
                <a:solidFill>
                  <a:srgbClr val="0000FF"/>
                </a:solidFill>
              </a:rPr>
              <a:t>i</a:t>
            </a:r>
            <a:r>
              <a:rPr lang="en-US" altLang="zh-CN" dirty="0">
                <a:solidFill>
                  <a:srgbClr val="0000FF"/>
                </a:solidFill>
              </a:rPr>
              <a:t>],year[</a:t>
            </a:r>
            <a:r>
              <a:rPr lang="en-US" altLang="zh-CN" dirty="0" err="1">
                <a:solidFill>
                  <a:srgbClr val="0000FF"/>
                </a:solidFill>
              </a:rPr>
              <a:t>i</a:t>
            </a:r>
            <a:r>
              <a:rPr lang="en-US" altLang="zh-CN" dirty="0">
                <a:solidFill>
                  <a:srgbClr val="0000FF"/>
                </a:solidFill>
              </a:rPr>
              <a:t>]] + u4[</a:t>
            </a:r>
            <a:r>
              <a:rPr lang="en-US" altLang="zh-CN" dirty="0" err="1">
                <a:solidFill>
                  <a:srgbClr val="0000FF"/>
                </a:solidFill>
              </a:rPr>
              <a:t>huc</a:t>
            </a:r>
            <a:r>
              <a:rPr lang="en-US" altLang="zh-CN" dirty="0">
                <a:solidFill>
                  <a:srgbClr val="0000FF"/>
                </a:solidFill>
              </a:rPr>
              <a:t>[</a:t>
            </a:r>
            <a:r>
              <a:rPr lang="en-US" altLang="zh-CN" dirty="0" err="1">
                <a:solidFill>
                  <a:srgbClr val="0000FF"/>
                </a:solidFill>
              </a:rPr>
              <a:t>i</a:t>
            </a:r>
            <a:r>
              <a:rPr lang="en-US" altLang="zh-CN" dirty="0">
                <a:solidFill>
                  <a:srgbClr val="0000FF"/>
                </a:solidFill>
              </a:rPr>
              <a:t>]]          </a:t>
            </a:r>
          </a:p>
          <a:p>
            <a:pPr marL="0" indent="0">
              <a:buNone/>
            </a:pPr>
            <a:r>
              <a:rPr lang="en-US" altLang="zh-CN" dirty="0">
                <a:solidFill>
                  <a:srgbClr val="0000FF"/>
                </a:solidFill>
              </a:rPr>
              <a:t>    } </a:t>
            </a:r>
          </a:p>
          <a:p>
            <a:pPr marL="0" indent="0">
              <a:buNone/>
            </a:pPr>
            <a:r>
              <a:rPr lang="en-US" altLang="zh-CN" dirty="0">
                <a:solidFill>
                  <a:srgbClr val="0000FF"/>
                </a:solidFill>
              </a:rPr>
              <a:t>    </a:t>
            </a:r>
          </a:p>
          <a:p>
            <a:pPr marL="0" indent="0">
              <a:buNone/>
            </a:pPr>
            <a:r>
              <a:rPr lang="en-US" altLang="zh-CN" dirty="0">
                <a:solidFill>
                  <a:srgbClr val="0000FF"/>
                </a:solidFill>
              </a:rPr>
              <a:t>    # Random lake effect</a:t>
            </a:r>
          </a:p>
          <a:p>
            <a:pPr marL="0" indent="0">
              <a:buNone/>
            </a:pPr>
            <a:r>
              <a:rPr lang="en-US" altLang="zh-CN" dirty="0">
                <a:solidFill>
                  <a:srgbClr val="0000FF"/>
                </a:solidFill>
              </a:rPr>
              <a:t>    for(j in 1:J){</a:t>
            </a:r>
          </a:p>
          <a:p>
            <a:pPr marL="0" indent="0">
              <a:buNone/>
            </a:pPr>
            <a:r>
              <a:rPr lang="en-US" altLang="zh-CN" dirty="0">
                <a:solidFill>
                  <a:srgbClr val="0000FF"/>
                </a:solidFill>
              </a:rPr>
              <a:t>    u1[j] ~ </a:t>
            </a:r>
            <a:r>
              <a:rPr lang="en-US" altLang="zh-CN" dirty="0" err="1">
                <a:solidFill>
                  <a:srgbClr val="0000FF"/>
                </a:solidFill>
              </a:rPr>
              <a:t>dnorm</a:t>
            </a:r>
            <a:r>
              <a:rPr lang="en-US" altLang="zh-CN" dirty="0">
                <a:solidFill>
                  <a:srgbClr val="0000FF"/>
                </a:solidFill>
              </a:rPr>
              <a:t>(</a:t>
            </a:r>
            <a:r>
              <a:rPr lang="en-US" altLang="zh-CN" dirty="0" err="1">
                <a:solidFill>
                  <a:srgbClr val="0000FF"/>
                </a:solidFill>
              </a:rPr>
              <a:t>lake.hat</a:t>
            </a:r>
            <a:r>
              <a:rPr lang="en-US" altLang="zh-CN" dirty="0">
                <a:solidFill>
                  <a:srgbClr val="0000FF"/>
                </a:solidFill>
              </a:rPr>
              <a:t>[j],</a:t>
            </a:r>
            <a:r>
              <a:rPr lang="en-US" altLang="zh-CN" dirty="0" err="1">
                <a:solidFill>
                  <a:srgbClr val="0000FF"/>
                </a:solidFill>
              </a:rPr>
              <a:t>tau.lake</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lake.hat</a:t>
            </a:r>
            <a:r>
              <a:rPr lang="en-US" altLang="zh-CN" dirty="0">
                <a:solidFill>
                  <a:srgbClr val="0000FF"/>
                </a:solidFill>
              </a:rPr>
              <a:t>[j] &lt;- a[1] * x1[j] + a[2] * x2[j] + a[3] * x3[j]+a[4] * x4[j]+a[5] * x5[j]+a[6] * x6[j]+a[7] * x7[j]+a[8] * x8[j]+</a:t>
            </a:r>
          </a:p>
          <a:p>
            <a:pPr marL="0" indent="0">
              <a:buNone/>
            </a:pPr>
            <a:r>
              <a:rPr lang="en-US" altLang="zh-CN" dirty="0">
                <a:solidFill>
                  <a:srgbClr val="0000FF"/>
                </a:solidFill>
              </a:rPr>
              <a:t>                     a[9] * x9[j]+a[10] * x10[j]+a[11] * x11[j]+a[12] * x12[j]+a[13] * x13[j]+a[14] * x14[j]+a[15] * x15[j]  </a:t>
            </a:r>
          </a:p>
          <a:p>
            <a:pPr marL="0" indent="0">
              <a:buNone/>
            </a:pPr>
            <a:r>
              <a:rPr lang="en-US" altLang="zh-CN" dirty="0">
                <a:solidFill>
                  <a:srgbClr val="0000FF"/>
                </a:solidFill>
              </a:rPr>
              <a:t>                      </a:t>
            </a:r>
          </a:p>
          <a:p>
            <a:pPr marL="0" indent="0">
              <a:buNone/>
            </a:pPr>
            <a:r>
              <a:rPr lang="en-US" altLang="zh-CN" dirty="0">
                <a:solidFill>
                  <a:srgbClr val="0000FF"/>
                </a:solidFill>
              </a:rPr>
              <a:t>    }</a:t>
            </a:r>
          </a:p>
          <a:p>
            <a:pPr marL="0" indent="0">
              <a:buNone/>
            </a:pPr>
            <a:r>
              <a:rPr lang="en-US" altLang="zh-CN" dirty="0">
                <a:solidFill>
                  <a:srgbClr val="0000FF"/>
                </a:solidFill>
              </a:rPr>
              <a:t>    </a:t>
            </a:r>
          </a:p>
        </p:txBody>
      </p:sp>
    </p:spTree>
    <p:extLst>
      <p:ext uri="{BB962C8B-B14F-4D97-AF65-F5344CB8AC3E}">
        <p14:creationId xmlns:p14="http://schemas.microsoft.com/office/powerpoint/2010/main" val="36520635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2781"/>
          </a:xfrm>
        </p:spPr>
        <p:txBody>
          <a:bodyPr>
            <a:normAutofit fontScale="90000"/>
          </a:bodyPr>
          <a:lstStyle/>
          <a:p>
            <a:pPr algn="ctr"/>
            <a:r>
              <a:rPr lang="zh-CN" altLang="en-US" dirty="0" smtClean="0"/>
              <a:t>部分</a:t>
            </a:r>
            <a:r>
              <a:rPr lang="en-US" altLang="zh-CN" dirty="0" err="1" smtClean="0"/>
              <a:t>stan</a:t>
            </a:r>
            <a:r>
              <a:rPr lang="zh-CN" altLang="en-US" dirty="0" smtClean="0"/>
              <a:t>代码</a:t>
            </a:r>
            <a:endParaRPr lang="zh-CN" altLang="en-US" dirty="0"/>
          </a:p>
        </p:txBody>
      </p:sp>
      <p:sp>
        <p:nvSpPr>
          <p:cNvPr id="3" name="内容占位符 2"/>
          <p:cNvSpPr>
            <a:spLocks noGrp="1"/>
          </p:cNvSpPr>
          <p:nvPr>
            <p:ph idx="1"/>
          </p:nvPr>
        </p:nvSpPr>
        <p:spPr>
          <a:xfrm>
            <a:off x="636320" y="1027906"/>
            <a:ext cx="10515600" cy="4351338"/>
          </a:xfrm>
        </p:spPr>
        <p:txBody>
          <a:bodyPr>
            <a:normAutofit fontScale="25000" lnSpcReduction="20000"/>
          </a:bodyPr>
          <a:lstStyle/>
          <a:p>
            <a:pPr marL="0" indent="0">
              <a:buNone/>
            </a:pPr>
            <a:r>
              <a:rPr lang="en-US" altLang="zh-CN" sz="5600" dirty="0" err="1">
                <a:solidFill>
                  <a:srgbClr val="0000FF"/>
                </a:solidFill>
              </a:rPr>
              <a:t>model_full</a:t>
            </a:r>
            <a:r>
              <a:rPr lang="en-US" altLang="zh-CN" sz="5600" dirty="0">
                <a:solidFill>
                  <a:srgbClr val="0000FF"/>
                </a:solidFill>
              </a:rPr>
              <a:t>&lt;-"data {</a:t>
            </a:r>
          </a:p>
          <a:p>
            <a:pPr marL="0" indent="0">
              <a:buNone/>
            </a:pPr>
            <a:r>
              <a:rPr lang="en-US" altLang="zh-CN" sz="5600" dirty="0" err="1">
                <a:solidFill>
                  <a:srgbClr val="0000FF"/>
                </a:solidFill>
              </a:rPr>
              <a:t>int</a:t>
            </a:r>
            <a:r>
              <a:rPr lang="en-US" altLang="zh-CN" sz="5600" dirty="0">
                <a:solidFill>
                  <a:srgbClr val="0000FF"/>
                </a:solidFill>
              </a:rPr>
              <a:t> &lt;lower=1&gt; N; // </a:t>
            </a:r>
            <a:r>
              <a:rPr lang="zh-CN" altLang="en-US" sz="5600" dirty="0">
                <a:solidFill>
                  <a:srgbClr val="0000FF"/>
                </a:solidFill>
              </a:rPr>
              <a:t>因变量</a:t>
            </a:r>
            <a:r>
              <a:rPr lang="en-US" altLang="zh-CN" sz="5600" dirty="0">
                <a:solidFill>
                  <a:srgbClr val="0000FF"/>
                </a:solidFill>
              </a:rPr>
              <a:t>y</a:t>
            </a:r>
            <a:r>
              <a:rPr lang="zh-CN" altLang="en-US" sz="5600" dirty="0">
                <a:solidFill>
                  <a:srgbClr val="0000FF"/>
                </a:solidFill>
              </a:rPr>
              <a:t>的总</a:t>
            </a:r>
            <a:r>
              <a:rPr lang="zh-CN" altLang="en-US" sz="5600" dirty="0" smtClean="0">
                <a:solidFill>
                  <a:srgbClr val="0000FF"/>
                </a:solidFill>
              </a:rPr>
              <a:t>样本量</a:t>
            </a:r>
            <a:endParaRPr lang="zh-CN" altLang="en-US" sz="5600" dirty="0">
              <a:solidFill>
                <a:srgbClr val="0000FF"/>
              </a:solidFill>
            </a:endParaRPr>
          </a:p>
          <a:p>
            <a:pPr marL="0" indent="0">
              <a:buNone/>
            </a:pPr>
            <a:r>
              <a:rPr lang="en-US" altLang="zh-CN" sz="5600" dirty="0" err="1">
                <a:solidFill>
                  <a:srgbClr val="0000FF"/>
                </a:solidFill>
              </a:rPr>
              <a:t>int</a:t>
            </a:r>
            <a:r>
              <a:rPr lang="en-US" altLang="zh-CN" sz="5600" dirty="0">
                <a:solidFill>
                  <a:srgbClr val="0000FF"/>
                </a:solidFill>
              </a:rPr>
              <a:t> &lt;lower=1&gt; J; // </a:t>
            </a:r>
            <a:r>
              <a:rPr lang="zh-CN" altLang="en-US" sz="5600" dirty="0">
                <a:solidFill>
                  <a:srgbClr val="0000FF"/>
                </a:solidFill>
              </a:rPr>
              <a:t>随机效应</a:t>
            </a:r>
            <a:r>
              <a:rPr lang="en-US" altLang="zh-CN" sz="5600" dirty="0">
                <a:solidFill>
                  <a:srgbClr val="0000FF"/>
                </a:solidFill>
              </a:rPr>
              <a:t>lake</a:t>
            </a:r>
            <a:r>
              <a:rPr lang="zh-CN" altLang="en-US" sz="5600" dirty="0">
                <a:solidFill>
                  <a:srgbClr val="0000FF"/>
                </a:solidFill>
              </a:rPr>
              <a:t>的个数（水平数）</a:t>
            </a:r>
          </a:p>
          <a:p>
            <a:pPr marL="0" indent="0">
              <a:buNone/>
            </a:pPr>
            <a:r>
              <a:rPr lang="en-US" altLang="zh-CN" sz="5600" dirty="0" err="1">
                <a:solidFill>
                  <a:srgbClr val="0000FF"/>
                </a:solidFill>
              </a:rPr>
              <a:t>int</a:t>
            </a:r>
            <a:r>
              <a:rPr lang="en-US" altLang="zh-CN" sz="5600" dirty="0">
                <a:solidFill>
                  <a:srgbClr val="0000FF"/>
                </a:solidFill>
              </a:rPr>
              <a:t> &lt;lower=1, upper=J&gt; </a:t>
            </a:r>
            <a:r>
              <a:rPr lang="en-US" altLang="zh-CN" sz="5600" dirty="0" err="1">
                <a:solidFill>
                  <a:srgbClr val="0000FF"/>
                </a:solidFill>
              </a:rPr>
              <a:t>jj</a:t>
            </a:r>
            <a:r>
              <a:rPr lang="en-US" altLang="zh-CN" sz="5600" dirty="0">
                <a:solidFill>
                  <a:srgbClr val="0000FF"/>
                </a:solidFill>
              </a:rPr>
              <a:t>[N]; // </a:t>
            </a:r>
            <a:r>
              <a:rPr lang="zh-CN" altLang="en-US" sz="5600" dirty="0">
                <a:solidFill>
                  <a:srgbClr val="0000FF"/>
                </a:solidFill>
              </a:rPr>
              <a:t>每个</a:t>
            </a:r>
            <a:r>
              <a:rPr lang="en-US" altLang="zh-CN" sz="5600" dirty="0">
                <a:solidFill>
                  <a:srgbClr val="0000FF"/>
                </a:solidFill>
              </a:rPr>
              <a:t>lake</a:t>
            </a:r>
            <a:r>
              <a:rPr lang="zh-CN" altLang="en-US" sz="5600" dirty="0">
                <a:solidFill>
                  <a:srgbClr val="0000FF"/>
                </a:solidFill>
              </a:rPr>
              <a:t>的唯一化</a:t>
            </a:r>
            <a:r>
              <a:rPr lang="zh-CN" altLang="en-US" sz="5600" dirty="0" smtClean="0">
                <a:solidFill>
                  <a:srgbClr val="0000FF"/>
                </a:solidFill>
              </a:rPr>
              <a:t>编码</a:t>
            </a:r>
            <a:endParaRPr lang="zh-CN" altLang="en-US" sz="5600" dirty="0">
              <a:solidFill>
                <a:srgbClr val="0000FF"/>
              </a:solidFill>
            </a:endParaRPr>
          </a:p>
          <a:p>
            <a:pPr marL="0" indent="0">
              <a:buNone/>
            </a:pPr>
            <a:r>
              <a:rPr lang="en-US" altLang="zh-CN" sz="5600" dirty="0" err="1">
                <a:solidFill>
                  <a:srgbClr val="0000FF"/>
                </a:solidFill>
              </a:rPr>
              <a:t>int</a:t>
            </a:r>
            <a:r>
              <a:rPr lang="en-US" altLang="zh-CN" sz="5600" dirty="0">
                <a:solidFill>
                  <a:srgbClr val="0000FF"/>
                </a:solidFill>
              </a:rPr>
              <a:t> &lt;</a:t>
            </a:r>
            <a:r>
              <a:rPr lang="en-US" altLang="zh-CN" sz="5600" dirty="0" smtClean="0">
                <a:solidFill>
                  <a:srgbClr val="0000FF"/>
                </a:solidFill>
              </a:rPr>
              <a:t>lower=1</a:t>
            </a:r>
            <a:r>
              <a:rPr lang="en-US" altLang="zh-CN" sz="5600" dirty="0">
                <a:solidFill>
                  <a:srgbClr val="0000FF"/>
                </a:solidFill>
              </a:rPr>
              <a:t>&gt; K; // </a:t>
            </a:r>
            <a:r>
              <a:rPr lang="zh-CN" altLang="en-US" sz="5600" dirty="0">
                <a:solidFill>
                  <a:srgbClr val="0000FF"/>
                </a:solidFill>
              </a:rPr>
              <a:t>随机效应</a:t>
            </a:r>
            <a:r>
              <a:rPr lang="en-US" altLang="zh-CN" sz="5600" dirty="0" err="1">
                <a:solidFill>
                  <a:srgbClr val="0000FF"/>
                </a:solidFill>
              </a:rPr>
              <a:t>huc</a:t>
            </a:r>
            <a:r>
              <a:rPr lang="zh-CN" altLang="en-US" sz="5600" dirty="0">
                <a:solidFill>
                  <a:srgbClr val="0000FF"/>
                </a:solidFill>
              </a:rPr>
              <a:t>的水平数</a:t>
            </a:r>
          </a:p>
          <a:p>
            <a:pPr marL="0" indent="0">
              <a:buNone/>
            </a:pPr>
            <a:r>
              <a:rPr lang="en-US" altLang="zh-CN" sz="5600" dirty="0" err="1">
                <a:solidFill>
                  <a:srgbClr val="0000FF"/>
                </a:solidFill>
              </a:rPr>
              <a:t>int</a:t>
            </a:r>
            <a:r>
              <a:rPr lang="en-US" altLang="zh-CN" sz="5600" dirty="0">
                <a:solidFill>
                  <a:srgbClr val="0000FF"/>
                </a:solidFill>
              </a:rPr>
              <a:t> &lt;lower=1, upper=K&gt; </a:t>
            </a:r>
            <a:r>
              <a:rPr lang="en-US" altLang="zh-CN" sz="5600" dirty="0" err="1">
                <a:solidFill>
                  <a:srgbClr val="0000FF"/>
                </a:solidFill>
              </a:rPr>
              <a:t>kk</a:t>
            </a:r>
            <a:r>
              <a:rPr lang="en-US" altLang="zh-CN" sz="5600" dirty="0">
                <a:solidFill>
                  <a:srgbClr val="0000FF"/>
                </a:solidFill>
              </a:rPr>
              <a:t>[N]; // </a:t>
            </a:r>
            <a:r>
              <a:rPr lang="en-US" altLang="zh-CN" sz="5600" dirty="0" err="1">
                <a:solidFill>
                  <a:srgbClr val="0000FF"/>
                </a:solidFill>
              </a:rPr>
              <a:t>huc</a:t>
            </a:r>
            <a:r>
              <a:rPr lang="en-US" altLang="zh-CN" sz="5600" dirty="0">
                <a:solidFill>
                  <a:srgbClr val="0000FF"/>
                </a:solidFill>
              </a:rPr>
              <a:t> </a:t>
            </a:r>
            <a:r>
              <a:rPr lang="zh-CN" altLang="en-US" sz="5600" dirty="0">
                <a:solidFill>
                  <a:srgbClr val="0000FF"/>
                </a:solidFill>
              </a:rPr>
              <a:t>每个水平的唯一化</a:t>
            </a:r>
            <a:r>
              <a:rPr lang="zh-CN" altLang="en-US" sz="5600" dirty="0" smtClean="0">
                <a:solidFill>
                  <a:srgbClr val="0000FF"/>
                </a:solidFill>
              </a:rPr>
              <a:t>编码</a:t>
            </a:r>
            <a:endParaRPr lang="zh-CN" altLang="en-US" sz="5600" dirty="0">
              <a:solidFill>
                <a:srgbClr val="0000FF"/>
              </a:solidFill>
            </a:endParaRPr>
          </a:p>
          <a:p>
            <a:pPr marL="0" indent="0">
              <a:buNone/>
            </a:pPr>
            <a:r>
              <a:rPr lang="en-US" altLang="zh-CN" sz="5600" dirty="0" err="1">
                <a:solidFill>
                  <a:srgbClr val="0000FF"/>
                </a:solidFill>
              </a:rPr>
              <a:t>int</a:t>
            </a:r>
            <a:r>
              <a:rPr lang="en-US" altLang="zh-CN" sz="5600" dirty="0">
                <a:solidFill>
                  <a:srgbClr val="0000FF"/>
                </a:solidFill>
              </a:rPr>
              <a:t> &lt;lower=1&gt; L; // </a:t>
            </a:r>
            <a:r>
              <a:rPr lang="zh-CN" altLang="en-US" sz="5600" dirty="0">
                <a:solidFill>
                  <a:srgbClr val="0000FF"/>
                </a:solidFill>
              </a:rPr>
              <a:t>随机效应</a:t>
            </a:r>
            <a:r>
              <a:rPr lang="en-US" altLang="zh-CN" sz="5600" dirty="0">
                <a:solidFill>
                  <a:srgbClr val="0000FF"/>
                </a:solidFill>
              </a:rPr>
              <a:t>year</a:t>
            </a:r>
            <a:r>
              <a:rPr lang="zh-CN" altLang="en-US" sz="5600" dirty="0">
                <a:solidFill>
                  <a:srgbClr val="0000FF"/>
                </a:solidFill>
              </a:rPr>
              <a:t>的水平数</a:t>
            </a:r>
          </a:p>
          <a:p>
            <a:pPr marL="0" indent="0">
              <a:buNone/>
            </a:pPr>
            <a:r>
              <a:rPr lang="en-US" altLang="zh-CN" sz="5600" dirty="0" err="1">
                <a:solidFill>
                  <a:srgbClr val="0000FF"/>
                </a:solidFill>
              </a:rPr>
              <a:t>int</a:t>
            </a:r>
            <a:r>
              <a:rPr lang="en-US" altLang="zh-CN" sz="5600" dirty="0">
                <a:solidFill>
                  <a:srgbClr val="0000FF"/>
                </a:solidFill>
              </a:rPr>
              <a:t> &lt;lower=1, upper=L&gt; </a:t>
            </a:r>
            <a:r>
              <a:rPr lang="en-US" altLang="zh-CN" sz="5600" dirty="0" err="1">
                <a:solidFill>
                  <a:srgbClr val="0000FF"/>
                </a:solidFill>
              </a:rPr>
              <a:t>ll</a:t>
            </a:r>
            <a:r>
              <a:rPr lang="en-US" altLang="zh-CN" sz="5600" dirty="0">
                <a:solidFill>
                  <a:srgbClr val="0000FF"/>
                </a:solidFill>
              </a:rPr>
              <a:t>[N]; // year</a:t>
            </a:r>
            <a:r>
              <a:rPr lang="zh-CN" altLang="en-US" sz="5600" dirty="0">
                <a:solidFill>
                  <a:srgbClr val="0000FF"/>
                </a:solidFill>
              </a:rPr>
              <a:t>每个水平的唯一化</a:t>
            </a:r>
            <a:r>
              <a:rPr lang="zh-CN" altLang="en-US" sz="5600" dirty="0" smtClean="0">
                <a:solidFill>
                  <a:srgbClr val="0000FF"/>
                </a:solidFill>
              </a:rPr>
              <a:t>编码</a:t>
            </a:r>
            <a:endParaRPr lang="zh-CN" altLang="en-US" sz="5600" dirty="0">
              <a:solidFill>
                <a:srgbClr val="0000FF"/>
              </a:solidFill>
            </a:endParaRPr>
          </a:p>
          <a:p>
            <a:pPr marL="0" indent="0">
              <a:buNone/>
            </a:pPr>
            <a:r>
              <a:rPr lang="en-US" altLang="zh-CN" sz="5600" dirty="0" err="1">
                <a:solidFill>
                  <a:srgbClr val="0000FF"/>
                </a:solidFill>
              </a:rPr>
              <a:t>int</a:t>
            </a:r>
            <a:r>
              <a:rPr lang="en-US" altLang="zh-CN" sz="5600" dirty="0">
                <a:solidFill>
                  <a:srgbClr val="0000FF"/>
                </a:solidFill>
              </a:rPr>
              <a:t> &lt;lower=1&gt; I; // year</a:t>
            </a:r>
            <a:r>
              <a:rPr lang="zh-CN" altLang="en-US" sz="5600" dirty="0">
                <a:solidFill>
                  <a:srgbClr val="0000FF"/>
                </a:solidFill>
              </a:rPr>
              <a:t>和</a:t>
            </a:r>
            <a:r>
              <a:rPr lang="en-US" altLang="zh-CN" sz="5600" dirty="0">
                <a:solidFill>
                  <a:srgbClr val="0000FF"/>
                </a:solidFill>
              </a:rPr>
              <a:t>lake</a:t>
            </a:r>
            <a:r>
              <a:rPr lang="zh-CN" altLang="en-US" sz="5600" dirty="0">
                <a:solidFill>
                  <a:srgbClr val="0000FF"/>
                </a:solidFill>
              </a:rPr>
              <a:t>的组合构成俄随机效应的水平数</a:t>
            </a:r>
            <a:r>
              <a:rPr lang="en-US" altLang="zh-CN" sz="5600" dirty="0">
                <a:solidFill>
                  <a:srgbClr val="0000FF"/>
                </a:solidFill>
              </a:rPr>
              <a:t>year*lake</a:t>
            </a:r>
          </a:p>
          <a:p>
            <a:pPr marL="0" indent="0">
              <a:buNone/>
            </a:pPr>
            <a:r>
              <a:rPr lang="en-US" altLang="zh-CN" sz="5600" dirty="0" err="1">
                <a:solidFill>
                  <a:srgbClr val="0000FF"/>
                </a:solidFill>
              </a:rPr>
              <a:t>int</a:t>
            </a:r>
            <a:r>
              <a:rPr lang="en-US" altLang="zh-CN" sz="5600" dirty="0">
                <a:solidFill>
                  <a:srgbClr val="0000FF"/>
                </a:solidFill>
              </a:rPr>
              <a:t> &lt;lower=1, upper=I&gt; ii[N]; // lake*year </a:t>
            </a:r>
            <a:r>
              <a:rPr lang="zh-CN" altLang="en-US" sz="5600" dirty="0">
                <a:solidFill>
                  <a:srgbClr val="0000FF"/>
                </a:solidFill>
              </a:rPr>
              <a:t>每个组合水平的唯一化</a:t>
            </a:r>
            <a:r>
              <a:rPr lang="zh-CN" altLang="en-US" sz="5600" dirty="0" smtClean="0">
                <a:solidFill>
                  <a:srgbClr val="0000FF"/>
                </a:solidFill>
              </a:rPr>
              <a:t>编码</a:t>
            </a:r>
            <a:endParaRPr lang="zh-CN" altLang="en-US" sz="5600" dirty="0">
              <a:solidFill>
                <a:srgbClr val="0000FF"/>
              </a:solidFill>
            </a:endParaRPr>
          </a:p>
          <a:p>
            <a:pPr marL="0" indent="0">
              <a:buNone/>
            </a:pPr>
            <a:r>
              <a:rPr lang="en-US" altLang="zh-CN" sz="5600" dirty="0">
                <a:solidFill>
                  <a:srgbClr val="0000FF"/>
                </a:solidFill>
              </a:rPr>
              <a:t>vector [N] d; // </a:t>
            </a:r>
            <a:r>
              <a:rPr lang="zh-CN" altLang="en-US" sz="5600" dirty="0">
                <a:solidFill>
                  <a:srgbClr val="0000FF"/>
                </a:solidFill>
              </a:rPr>
              <a:t>因变量</a:t>
            </a:r>
            <a:r>
              <a:rPr lang="en-US" altLang="zh-CN" sz="5600" dirty="0">
                <a:solidFill>
                  <a:srgbClr val="0000FF"/>
                </a:solidFill>
              </a:rPr>
              <a:t>y</a:t>
            </a:r>
          </a:p>
          <a:p>
            <a:pPr marL="0" indent="0">
              <a:buNone/>
            </a:pPr>
            <a:r>
              <a:rPr lang="en-US" altLang="zh-CN" sz="5600" dirty="0">
                <a:solidFill>
                  <a:srgbClr val="0000FF"/>
                </a:solidFill>
              </a:rPr>
              <a:t>matrix[J,15]  </a:t>
            </a:r>
            <a:r>
              <a:rPr lang="en-US" altLang="zh-CN" sz="5600" dirty="0" err="1">
                <a:solidFill>
                  <a:srgbClr val="0000FF"/>
                </a:solidFill>
              </a:rPr>
              <a:t>X_lake</a:t>
            </a:r>
            <a:r>
              <a:rPr lang="en-US" altLang="zh-CN" sz="5600" dirty="0">
                <a:solidFill>
                  <a:srgbClr val="0000FF"/>
                </a:solidFill>
              </a:rPr>
              <a:t>; // lake</a:t>
            </a:r>
            <a:r>
              <a:rPr lang="zh-CN" altLang="en-US" sz="5600" dirty="0">
                <a:solidFill>
                  <a:srgbClr val="0000FF"/>
                </a:solidFill>
              </a:rPr>
              <a:t>水平上的解释变量</a:t>
            </a:r>
            <a:r>
              <a:rPr lang="en-US" altLang="zh-CN" sz="5600" dirty="0">
                <a:solidFill>
                  <a:srgbClr val="0000FF"/>
                </a:solidFill>
              </a:rPr>
              <a:t>X</a:t>
            </a:r>
          </a:p>
          <a:p>
            <a:pPr marL="0" indent="0">
              <a:buNone/>
            </a:pPr>
            <a:r>
              <a:rPr lang="en-US" altLang="zh-CN" sz="5600" dirty="0">
                <a:solidFill>
                  <a:srgbClr val="0000FF"/>
                </a:solidFill>
              </a:rPr>
              <a:t>matrix[K,13]  </a:t>
            </a:r>
            <a:r>
              <a:rPr lang="en-US" altLang="zh-CN" sz="5600" dirty="0" err="1">
                <a:solidFill>
                  <a:srgbClr val="0000FF"/>
                </a:solidFill>
              </a:rPr>
              <a:t>X_huc</a:t>
            </a:r>
            <a:r>
              <a:rPr lang="en-US" altLang="zh-CN" sz="5600" dirty="0">
                <a:solidFill>
                  <a:srgbClr val="0000FF"/>
                </a:solidFill>
              </a:rPr>
              <a:t>; // </a:t>
            </a:r>
            <a:r>
              <a:rPr lang="en-US" altLang="zh-CN" sz="5600" dirty="0" err="1">
                <a:solidFill>
                  <a:srgbClr val="0000FF"/>
                </a:solidFill>
              </a:rPr>
              <a:t>huc</a:t>
            </a:r>
            <a:r>
              <a:rPr lang="zh-CN" altLang="en-US" sz="5600" dirty="0">
                <a:solidFill>
                  <a:srgbClr val="0000FF"/>
                </a:solidFill>
              </a:rPr>
              <a:t>水平上的解释变量</a:t>
            </a:r>
            <a:r>
              <a:rPr lang="en-US" altLang="zh-CN" sz="5600" dirty="0">
                <a:solidFill>
                  <a:srgbClr val="0000FF"/>
                </a:solidFill>
              </a:rPr>
              <a:t>X</a:t>
            </a:r>
          </a:p>
          <a:p>
            <a:pPr marL="0" indent="0">
              <a:buNone/>
            </a:pPr>
            <a:r>
              <a:rPr lang="en-US" altLang="zh-CN" sz="5600" dirty="0">
                <a:solidFill>
                  <a:srgbClr val="0000FF"/>
                </a:solidFill>
              </a:rPr>
              <a:t>matrix[L,3]   </a:t>
            </a:r>
            <a:r>
              <a:rPr lang="en-US" altLang="zh-CN" sz="5600" dirty="0" err="1">
                <a:solidFill>
                  <a:srgbClr val="0000FF"/>
                </a:solidFill>
              </a:rPr>
              <a:t>X_year</a:t>
            </a:r>
            <a:r>
              <a:rPr lang="en-US" altLang="zh-CN" sz="5600" dirty="0">
                <a:solidFill>
                  <a:srgbClr val="0000FF"/>
                </a:solidFill>
              </a:rPr>
              <a:t>; // year</a:t>
            </a:r>
            <a:r>
              <a:rPr lang="zh-CN" altLang="en-US" sz="5600" dirty="0">
                <a:solidFill>
                  <a:srgbClr val="0000FF"/>
                </a:solidFill>
              </a:rPr>
              <a:t>水平上的解释变量</a:t>
            </a:r>
            <a:r>
              <a:rPr lang="en-US" altLang="zh-CN" sz="5600" dirty="0">
                <a:solidFill>
                  <a:srgbClr val="0000FF"/>
                </a:solidFill>
              </a:rPr>
              <a:t>X</a:t>
            </a:r>
          </a:p>
          <a:p>
            <a:pPr marL="0" indent="0">
              <a:buNone/>
            </a:pPr>
            <a:r>
              <a:rPr lang="en-US" altLang="zh-CN" sz="5600" dirty="0">
                <a:solidFill>
                  <a:srgbClr val="0000FF"/>
                </a:solidFill>
              </a:rPr>
              <a:t>matrix[I,8]   </a:t>
            </a:r>
            <a:r>
              <a:rPr lang="en-US" altLang="zh-CN" sz="5600" dirty="0" err="1">
                <a:solidFill>
                  <a:srgbClr val="0000FF"/>
                </a:solidFill>
              </a:rPr>
              <a:t>X_ly</a:t>
            </a:r>
            <a:r>
              <a:rPr lang="en-US" altLang="zh-CN" sz="5600" dirty="0">
                <a:solidFill>
                  <a:srgbClr val="0000FF"/>
                </a:solidFill>
              </a:rPr>
              <a:t>; // lake*year</a:t>
            </a:r>
            <a:r>
              <a:rPr lang="zh-CN" altLang="en-US" sz="5600" dirty="0">
                <a:solidFill>
                  <a:srgbClr val="0000FF"/>
                </a:solidFill>
              </a:rPr>
              <a:t>水平上的解释变量</a:t>
            </a:r>
            <a:r>
              <a:rPr lang="en-US" altLang="zh-CN" sz="5600" dirty="0" smtClean="0">
                <a:solidFill>
                  <a:srgbClr val="0000FF"/>
                </a:solidFill>
              </a:rPr>
              <a:t>X</a:t>
            </a:r>
            <a:endParaRPr lang="en-US" altLang="zh-CN" sz="5600" dirty="0">
              <a:solidFill>
                <a:srgbClr val="0000FF"/>
              </a:solidFill>
            </a:endParaRPr>
          </a:p>
          <a:p>
            <a:pPr marL="0" indent="0">
              <a:buNone/>
            </a:pPr>
            <a:r>
              <a:rPr lang="en-US" altLang="zh-CN" sz="5600" dirty="0">
                <a:solidFill>
                  <a:srgbClr val="0000FF"/>
                </a:solidFill>
              </a:rPr>
              <a:t>}</a:t>
            </a:r>
          </a:p>
          <a:p>
            <a:pPr marL="0" indent="0">
              <a:buNone/>
            </a:pPr>
            <a:r>
              <a:rPr lang="en-US" altLang="zh-CN" sz="5600" dirty="0">
                <a:solidFill>
                  <a:srgbClr val="0000FF"/>
                </a:solidFill>
              </a:rPr>
              <a:t>parameters {</a:t>
            </a:r>
          </a:p>
          <a:p>
            <a:pPr marL="0" indent="0">
              <a:buNone/>
            </a:pPr>
            <a:r>
              <a:rPr lang="en-US" altLang="zh-CN" sz="5600" dirty="0">
                <a:solidFill>
                  <a:srgbClr val="0000FF"/>
                </a:solidFill>
              </a:rPr>
              <a:t>vector[J] a1; // lake</a:t>
            </a:r>
            <a:r>
              <a:rPr lang="zh-CN" altLang="en-US" sz="5600" dirty="0">
                <a:solidFill>
                  <a:srgbClr val="0000FF"/>
                </a:solidFill>
              </a:rPr>
              <a:t>造成的随机效应</a:t>
            </a:r>
          </a:p>
          <a:p>
            <a:pPr marL="0" indent="0">
              <a:buNone/>
            </a:pPr>
            <a:r>
              <a:rPr lang="en-US" altLang="zh-CN" sz="5600" dirty="0">
                <a:solidFill>
                  <a:srgbClr val="0000FF"/>
                </a:solidFill>
              </a:rPr>
              <a:t>vector[K] a2; // </a:t>
            </a:r>
            <a:r>
              <a:rPr lang="en-US" altLang="zh-CN" sz="5600" dirty="0" err="1">
                <a:solidFill>
                  <a:srgbClr val="0000FF"/>
                </a:solidFill>
              </a:rPr>
              <a:t>huc</a:t>
            </a:r>
            <a:r>
              <a:rPr lang="zh-CN" altLang="en-US" sz="5600" dirty="0">
                <a:solidFill>
                  <a:srgbClr val="0000FF"/>
                </a:solidFill>
              </a:rPr>
              <a:t>造成的随机效应</a:t>
            </a:r>
          </a:p>
          <a:p>
            <a:pPr marL="0" indent="0">
              <a:buNone/>
            </a:pPr>
            <a:r>
              <a:rPr lang="en-US" altLang="zh-CN" sz="5600" dirty="0">
                <a:solidFill>
                  <a:srgbClr val="0000FF"/>
                </a:solidFill>
              </a:rPr>
              <a:t>vector[L] a3; // year</a:t>
            </a:r>
            <a:r>
              <a:rPr lang="zh-CN" altLang="en-US" sz="5600" dirty="0">
                <a:solidFill>
                  <a:srgbClr val="0000FF"/>
                </a:solidFill>
              </a:rPr>
              <a:t>造成的随机效应</a:t>
            </a:r>
          </a:p>
          <a:p>
            <a:pPr marL="0" indent="0">
              <a:buNone/>
            </a:pPr>
            <a:r>
              <a:rPr lang="en-US" altLang="zh-CN" sz="5600" dirty="0">
                <a:solidFill>
                  <a:srgbClr val="0000FF"/>
                </a:solidFill>
              </a:rPr>
              <a:t>vector[I] a4; // lake*year</a:t>
            </a:r>
            <a:r>
              <a:rPr lang="zh-CN" altLang="en-US" sz="5600" dirty="0">
                <a:solidFill>
                  <a:srgbClr val="0000FF"/>
                </a:solidFill>
              </a:rPr>
              <a:t>造成的随机效应</a:t>
            </a:r>
          </a:p>
          <a:p>
            <a:pPr marL="0" indent="0">
              <a:buNone/>
            </a:pPr>
            <a:endParaRPr lang="zh-CN" altLang="en-US" dirty="0"/>
          </a:p>
        </p:txBody>
      </p:sp>
    </p:spTree>
    <p:extLst>
      <p:ext uri="{BB962C8B-B14F-4D97-AF65-F5344CB8AC3E}">
        <p14:creationId xmlns:p14="http://schemas.microsoft.com/office/powerpoint/2010/main" val="4559656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全部</a:t>
            </a:r>
            <a:r>
              <a:rPr lang="en-US" altLang="zh-CN" dirty="0" err="1" smtClean="0"/>
              <a:t>brms</a:t>
            </a:r>
            <a:r>
              <a:rPr lang="zh-CN" altLang="en-US" dirty="0" smtClean="0"/>
              <a:t>代码</a:t>
            </a:r>
            <a:endParaRPr lang="zh-CN" altLang="en-US" dirty="0"/>
          </a:p>
        </p:txBody>
      </p:sp>
      <p:sp>
        <p:nvSpPr>
          <p:cNvPr id="3" name="内容占位符 2"/>
          <p:cNvSpPr>
            <a:spLocks noGrp="1"/>
          </p:cNvSpPr>
          <p:nvPr>
            <p:ph idx="1"/>
          </p:nvPr>
        </p:nvSpPr>
        <p:spPr>
          <a:xfrm>
            <a:off x="588818" y="1908753"/>
            <a:ext cx="10515600" cy="4351338"/>
          </a:xfrm>
        </p:spPr>
        <p:txBody>
          <a:bodyPr/>
          <a:lstStyle/>
          <a:p>
            <a:pPr marL="0" indent="0">
              <a:buNone/>
            </a:pPr>
            <a:r>
              <a:rPr lang="en-US" altLang="zh-CN" dirty="0"/>
              <a:t>m1&lt;-</a:t>
            </a:r>
            <a:r>
              <a:rPr lang="en-US" altLang="zh-CN" dirty="0" err="1"/>
              <a:t>brm</a:t>
            </a:r>
            <a:r>
              <a:rPr lang="en-US" altLang="zh-CN" dirty="0"/>
              <a:t>(y~x1+x2+x3+x4+x5+x6+x7+x8+x9+x10+x11+x12+x13+x14+x15</a:t>
            </a:r>
            <a:r>
              <a:rPr lang="en-US" altLang="zh-CN" dirty="0" smtClean="0"/>
              <a:t>+   </a:t>
            </a:r>
            <a:r>
              <a:rPr lang="en-US" altLang="zh-CN" dirty="0"/>
              <a:t>y1+y2+y3+lyx1+lyx2+lyx3+lyx4+lyx5+lyx6+lyx7+lyx8+hx1+hx2+hx3+hx4+hx5+hx6+hx7+hx8+hx9+hx10+hx11+hx12+hx13+</a:t>
            </a:r>
          </a:p>
          <a:p>
            <a:pPr marL="0" indent="0">
              <a:buNone/>
            </a:pPr>
            <a:r>
              <a:rPr lang="en-US" altLang="zh-CN" dirty="0"/>
              <a:t>          (1|lake:year)+(1|year)+(1|lake)+(1|huc), chains=4,iter=2000,</a:t>
            </a:r>
          </a:p>
          <a:p>
            <a:pPr marL="0" indent="0">
              <a:buNone/>
            </a:pPr>
            <a:r>
              <a:rPr lang="en-US" altLang="zh-CN" dirty="0"/>
              <a:t>        prior = c(</a:t>
            </a:r>
            <a:r>
              <a:rPr lang="en-US" altLang="zh-CN" dirty="0" err="1"/>
              <a:t>set_prior</a:t>
            </a:r>
            <a:r>
              <a:rPr lang="en-US" altLang="zh-CN" dirty="0"/>
              <a:t>("</a:t>
            </a:r>
            <a:r>
              <a:rPr lang="en-US" altLang="zh-CN" dirty="0">
                <a:solidFill>
                  <a:srgbClr val="FF0000"/>
                </a:solidFill>
              </a:rPr>
              <a:t>horseshoe(1)</a:t>
            </a:r>
            <a:r>
              <a:rPr lang="en-US" altLang="zh-CN" dirty="0"/>
              <a:t>", class="b")),</a:t>
            </a:r>
          </a:p>
          <a:p>
            <a:pPr marL="0" indent="0">
              <a:buNone/>
            </a:pPr>
            <a:r>
              <a:rPr lang="en-US" altLang="zh-CN" dirty="0"/>
              <a:t>        data=d1)</a:t>
            </a:r>
            <a:endParaRPr lang="zh-CN" altLang="en-US" dirty="0"/>
          </a:p>
        </p:txBody>
      </p:sp>
    </p:spTree>
    <p:extLst>
      <p:ext uri="{BB962C8B-B14F-4D97-AF65-F5344CB8AC3E}">
        <p14:creationId xmlns:p14="http://schemas.microsoft.com/office/powerpoint/2010/main" val="386791359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不同工具结果对比</a:t>
            </a:r>
            <a:endParaRPr lang="zh-CN" altLang="en-US" dirty="0"/>
          </a:p>
        </p:txBody>
      </p:sp>
      <p:pic>
        <p:nvPicPr>
          <p:cNvPr id="7" name="图片 6"/>
          <p:cNvPicPr>
            <a:picLocks noChangeAspect="1"/>
          </p:cNvPicPr>
          <p:nvPr/>
        </p:nvPicPr>
        <p:blipFill>
          <a:blip r:embed="rId2"/>
          <a:stretch>
            <a:fillRect/>
          </a:stretch>
        </p:blipFill>
        <p:spPr>
          <a:xfrm>
            <a:off x="2363189" y="1566894"/>
            <a:ext cx="8240400" cy="4949690"/>
          </a:xfrm>
          <a:prstGeom prst="rect">
            <a:avLst/>
          </a:prstGeom>
        </p:spPr>
      </p:pic>
    </p:spTree>
    <p:extLst>
      <p:ext uri="{BB962C8B-B14F-4D97-AF65-F5344CB8AC3E}">
        <p14:creationId xmlns:p14="http://schemas.microsoft.com/office/powerpoint/2010/main" val="41104865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40709" y="445707"/>
            <a:ext cx="9144000" cy="761301"/>
          </a:xfrm>
        </p:spPr>
        <p:txBody>
          <a:bodyPr>
            <a:noAutofit/>
          </a:bodyPr>
          <a:lstStyle/>
          <a:p>
            <a:r>
              <a:rPr lang="zh-CN" altLang="en-US" sz="3200" dirty="0" smtClean="0"/>
              <a:t>自定义模型</a:t>
            </a:r>
            <a:r>
              <a:rPr lang="zh-CN" altLang="en-US" sz="3200" smtClean="0"/>
              <a:t>的拟合</a:t>
            </a:r>
            <a:r>
              <a:rPr lang="en-US" altLang="zh-CN" sz="3200" smtClean="0"/>
              <a:t>—</a:t>
            </a:r>
            <a:br>
              <a:rPr lang="en-US" altLang="zh-CN" sz="3200" smtClean="0"/>
            </a:br>
            <a:r>
              <a:rPr lang="zh-CN" altLang="en-US" sz="3200" smtClean="0"/>
              <a:t>让你自由摇摆</a:t>
            </a:r>
            <a:endParaRPr lang="zh-CN" altLang="en-US" sz="3200"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11682" r="4704" b="1534"/>
          <a:stretch/>
        </p:blipFill>
        <p:spPr>
          <a:xfrm>
            <a:off x="6120931" y="1408176"/>
            <a:ext cx="5546814" cy="5001768"/>
          </a:xfrm>
          <a:prstGeom prst="rect">
            <a:avLst/>
          </a:prstGeom>
        </p:spPr>
      </p:pic>
      <p:sp>
        <p:nvSpPr>
          <p:cNvPr id="5" name="矩形 4"/>
          <p:cNvSpPr/>
          <p:nvPr/>
        </p:nvSpPr>
        <p:spPr>
          <a:xfrm>
            <a:off x="496824" y="1408176"/>
            <a:ext cx="6096000" cy="1200329"/>
          </a:xfrm>
          <a:prstGeom prst="rect">
            <a:avLst/>
          </a:prstGeom>
        </p:spPr>
        <p:txBody>
          <a:bodyPr>
            <a:spAutoFit/>
          </a:bodyPr>
          <a:lstStyle/>
          <a:p>
            <a:r>
              <a:rPr lang="en-US" altLang="zh-CN" dirty="0" smtClean="0">
                <a:solidFill>
                  <a:srgbClr val="0000FF"/>
                </a:solidFill>
              </a:rPr>
              <a:t>library(</a:t>
            </a:r>
            <a:r>
              <a:rPr lang="en-US" altLang="zh-CN" dirty="0" err="1" smtClean="0">
                <a:solidFill>
                  <a:srgbClr val="0000FF"/>
                </a:solidFill>
              </a:rPr>
              <a:t>nlme</a:t>
            </a:r>
            <a:r>
              <a:rPr lang="en-US" altLang="zh-CN" dirty="0" smtClean="0">
                <a:solidFill>
                  <a:srgbClr val="0000FF"/>
                </a:solidFill>
              </a:rPr>
              <a:t>)</a:t>
            </a:r>
          </a:p>
          <a:p>
            <a:r>
              <a:rPr lang="en-US" altLang="zh-CN" dirty="0" smtClean="0">
                <a:solidFill>
                  <a:srgbClr val="0000FF"/>
                </a:solidFill>
              </a:rPr>
              <a:t>library(</a:t>
            </a:r>
            <a:r>
              <a:rPr lang="en-US" altLang="zh-CN" dirty="0" err="1" smtClean="0">
                <a:solidFill>
                  <a:srgbClr val="0000FF"/>
                </a:solidFill>
              </a:rPr>
              <a:t>brms</a:t>
            </a:r>
            <a:r>
              <a:rPr lang="en-US" altLang="zh-CN" dirty="0" smtClean="0">
                <a:solidFill>
                  <a:srgbClr val="0000FF"/>
                </a:solidFill>
              </a:rPr>
              <a:t>) </a:t>
            </a:r>
          </a:p>
          <a:p>
            <a:r>
              <a:rPr lang="en-US" altLang="zh-CN" dirty="0" smtClean="0">
                <a:solidFill>
                  <a:srgbClr val="0000FF"/>
                </a:solidFill>
              </a:rPr>
              <a:t>library(ggplot2)</a:t>
            </a:r>
          </a:p>
          <a:p>
            <a:r>
              <a:rPr lang="en-US" altLang="zh-CN" dirty="0" smtClean="0">
                <a:solidFill>
                  <a:srgbClr val="0000FF"/>
                </a:solidFill>
              </a:rPr>
              <a:t>plot(</a:t>
            </a:r>
            <a:r>
              <a:rPr lang="en-US" altLang="zh-CN" dirty="0" err="1" smtClean="0">
                <a:solidFill>
                  <a:srgbClr val="0000FF"/>
                </a:solidFill>
              </a:rPr>
              <a:t>Orange$circumference~Orange$age</a:t>
            </a:r>
            <a:r>
              <a:rPr lang="en-US" altLang="zh-CN" dirty="0" smtClean="0">
                <a:solidFill>
                  <a:srgbClr val="0000FF"/>
                </a:solidFill>
              </a:rPr>
              <a:t>)</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6" name="文本框 5"/>
              <p:cNvSpPr txBox="1"/>
              <p:nvPr/>
            </p:nvSpPr>
            <p:spPr>
              <a:xfrm>
                <a:off x="1163932" y="3001697"/>
                <a:ext cx="4289892" cy="1308243"/>
              </a:xfrm>
              <a:prstGeom prst="rect">
                <a:avLst/>
              </a:prstGeom>
              <a:noFill/>
            </p:spPr>
            <p:txBody>
              <a:bodyPr wrap="none" rtlCol="0">
                <a:spAutoFit/>
              </a:bodyPr>
              <a:lstStyle/>
              <a:p>
                <a:r>
                  <a:rPr lang="en-US" altLang="zh-CN" sz="4000" dirty="0" smtClean="0"/>
                  <a:t>y = </a:t>
                </a:r>
                <a14:m>
                  <m:oMath xmlns:m="http://schemas.openxmlformats.org/officeDocument/2006/math">
                    <m:f>
                      <m:fPr>
                        <m:ctrlPr>
                          <a:rPr lang="en-US" altLang="zh-CN" sz="4000" i="1" smtClean="0">
                            <a:latin typeface="Cambria Math" panose="02040503050406030204" pitchFamily="18" charset="0"/>
                          </a:rPr>
                        </m:ctrlPr>
                      </m:fPr>
                      <m:num>
                        <m:sSub>
                          <m:sSubPr>
                            <m:ctrlPr>
                              <a:rPr lang="en-US" altLang="zh-CN" sz="4000" i="1" smtClean="0">
                                <a:latin typeface="Cambria Math" panose="02040503050406030204" pitchFamily="18" charset="0"/>
                              </a:rPr>
                            </m:ctrlPr>
                          </m:sSubPr>
                          <m:e>
                            <m:r>
                              <a:rPr lang="en-US" altLang="zh-CN" sz="4000" b="0" i="1" smtClean="0">
                                <a:latin typeface="Cambria Math" panose="02040503050406030204" pitchFamily="18" charset="0"/>
                              </a:rPr>
                              <m:t>𝑏</m:t>
                            </m:r>
                          </m:e>
                          <m:sub>
                            <m:r>
                              <a:rPr lang="en-US" altLang="zh-CN" sz="4000" b="0" i="1" smtClean="0">
                                <a:latin typeface="Cambria Math" panose="02040503050406030204" pitchFamily="18" charset="0"/>
                              </a:rPr>
                              <m:t>1</m:t>
                            </m:r>
                          </m:sub>
                        </m:sSub>
                      </m:num>
                      <m:den>
                        <m:r>
                          <a:rPr lang="en-US" altLang="zh-CN" sz="4000" b="0" i="1" smtClean="0">
                            <a:latin typeface="Cambria Math" panose="02040503050406030204" pitchFamily="18" charset="0"/>
                          </a:rPr>
                          <m:t>1+</m:t>
                        </m:r>
                        <m:sSup>
                          <m:sSupPr>
                            <m:ctrlPr>
                              <a:rPr lang="en-US" altLang="zh-CN" sz="4000" b="0" i="1" smtClean="0">
                                <a:latin typeface="Cambria Math" panose="02040503050406030204" pitchFamily="18" charset="0"/>
                              </a:rPr>
                            </m:ctrlPr>
                          </m:sSupPr>
                          <m:e>
                            <m:r>
                              <a:rPr lang="en-US" altLang="zh-CN" sz="4000" b="0" i="1" smtClean="0">
                                <a:latin typeface="Cambria Math" panose="02040503050406030204" pitchFamily="18" charset="0"/>
                              </a:rPr>
                              <m:t>𝑒</m:t>
                            </m:r>
                          </m:e>
                          <m:sup>
                            <m:r>
                              <a:rPr lang="en-US" altLang="zh-CN" sz="4000" b="0" i="1" smtClean="0">
                                <a:latin typeface="Cambria Math" panose="02040503050406030204" pitchFamily="18" charset="0"/>
                              </a:rPr>
                              <m:t>− </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𝑏</m:t>
                                    </m:r>
                                  </m:e>
                                  <m:sub>
                                    <m:r>
                                      <a:rPr lang="en-US" altLang="zh-CN" sz="4000" b="0" i="1" smtClean="0">
                                        <a:latin typeface="Cambria Math" panose="02040503050406030204" pitchFamily="18" charset="0"/>
                                      </a:rPr>
                                      <m:t>2</m:t>
                                    </m:r>
                                  </m:sub>
                                </m:sSub>
                              </m:num>
                              <m:den>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𝑏</m:t>
                                    </m:r>
                                  </m:e>
                                  <m:sub>
                                    <m:r>
                                      <a:rPr lang="en-US" altLang="zh-CN" sz="4000" b="0" i="1" smtClean="0">
                                        <a:latin typeface="Cambria Math" panose="02040503050406030204" pitchFamily="18" charset="0"/>
                                      </a:rPr>
                                      <m:t>3</m:t>
                                    </m:r>
                                  </m:sub>
                                </m:sSub>
                              </m:den>
                            </m:f>
                          </m:sup>
                        </m:sSup>
                      </m:den>
                    </m:f>
                  </m:oMath>
                </a14:m>
                <a:r>
                  <a:rPr lang="zh-CN" altLang="en-US" sz="4000" dirty="0" smtClean="0"/>
                  <a:t> </a:t>
                </a:r>
                <a:r>
                  <a:rPr lang="en-US" altLang="zh-CN" sz="4000" dirty="0" smtClean="0"/>
                  <a:t>+ error</a:t>
                </a:r>
                <a:endParaRPr lang="zh-CN" altLang="en-US" sz="4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163932" y="3001697"/>
                <a:ext cx="4289892" cy="1308243"/>
              </a:xfrm>
              <a:prstGeom prst="rect">
                <a:avLst/>
              </a:prstGeom>
              <a:blipFill rotWithShape="0">
                <a:blip r:embed="rId3"/>
                <a:stretch>
                  <a:fillRect l="-5114" r="-3977"/>
                </a:stretch>
              </a:blipFill>
            </p:spPr>
            <p:txBody>
              <a:bodyPr/>
              <a:lstStyle/>
              <a:p>
                <a:r>
                  <a:rPr lang="zh-CN" altLang="en-US">
                    <a:noFill/>
                  </a:rPr>
                  <a:t> </a:t>
                </a:r>
              </a:p>
            </p:txBody>
          </p:sp>
        </mc:Fallback>
      </mc:AlternateContent>
      <p:sp>
        <p:nvSpPr>
          <p:cNvPr id="11" name="矩形 10"/>
          <p:cNvSpPr/>
          <p:nvPr/>
        </p:nvSpPr>
        <p:spPr>
          <a:xfrm>
            <a:off x="1163932" y="4511108"/>
            <a:ext cx="4534959" cy="707886"/>
          </a:xfrm>
          <a:prstGeom prst="rect">
            <a:avLst/>
          </a:prstGeom>
        </p:spPr>
        <p:txBody>
          <a:bodyPr wrap="none">
            <a:spAutoFit/>
          </a:bodyPr>
          <a:lstStyle/>
          <a:p>
            <a:r>
              <a:rPr lang="en-US" altLang="zh-CN" sz="4000" dirty="0" err="1" smtClean="0"/>
              <a:t>Error~norm</a:t>
            </a:r>
            <a:r>
              <a:rPr lang="en-US" altLang="zh-CN" sz="4000" dirty="0" smtClean="0"/>
              <a:t>(0,sigma)</a:t>
            </a:r>
            <a:endParaRPr lang="zh-CN" altLang="en-US" sz="4000" dirty="0"/>
          </a:p>
        </p:txBody>
      </p:sp>
    </p:spTree>
    <p:extLst>
      <p:ext uri="{BB962C8B-B14F-4D97-AF65-F5344CB8AC3E}">
        <p14:creationId xmlns:p14="http://schemas.microsoft.com/office/powerpoint/2010/main" val="12106101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032" y="117285"/>
            <a:ext cx="10515600" cy="759587"/>
          </a:xfrm>
        </p:spPr>
        <p:txBody>
          <a:bodyPr/>
          <a:lstStyle/>
          <a:p>
            <a:pPr algn="ctr"/>
            <a:r>
              <a:rPr lang="zh-CN" altLang="en-US" dirty="0" smtClean="0"/>
              <a:t>自定义模型的拟合</a:t>
            </a:r>
            <a:endParaRPr lang="zh-CN" altLang="en-US" dirty="0"/>
          </a:p>
        </p:txBody>
      </p:sp>
      <p:sp>
        <p:nvSpPr>
          <p:cNvPr id="3" name="内容占位符 2"/>
          <p:cNvSpPr>
            <a:spLocks noGrp="1"/>
          </p:cNvSpPr>
          <p:nvPr>
            <p:ph idx="1"/>
          </p:nvPr>
        </p:nvSpPr>
        <p:spPr>
          <a:xfrm>
            <a:off x="262128" y="822008"/>
            <a:ext cx="10515600" cy="4351338"/>
          </a:xfrm>
        </p:spPr>
        <p:txBody>
          <a:bodyPr>
            <a:noAutofit/>
          </a:bodyPr>
          <a:lstStyle/>
          <a:p>
            <a:pPr marL="0" indent="0">
              <a:buNone/>
            </a:pPr>
            <a:r>
              <a:rPr lang="en-US" altLang="zh-CN" sz="2400" dirty="0" smtClean="0">
                <a:solidFill>
                  <a:srgbClr val="0000FF"/>
                </a:solidFill>
              </a:rPr>
              <a:t>###</a:t>
            </a:r>
            <a:r>
              <a:rPr lang="zh-CN" altLang="en-US" sz="2400" dirty="0" smtClean="0">
                <a:solidFill>
                  <a:srgbClr val="0000FF"/>
                </a:solidFill>
              </a:rPr>
              <a:t>写好自定义公式</a:t>
            </a:r>
          </a:p>
          <a:p>
            <a:pPr marL="0" indent="0">
              <a:buNone/>
            </a:pPr>
            <a:r>
              <a:rPr lang="en-US" altLang="zh-CN" sz="2400" dirty="0" smtClean="0">
                <a:solidFill>
                  <a:srgbClr val="0000FF"/>
                </a:solidFill>
              </a:rPr>
              <a:t>f1 &lt;- circumference ~ b1 / (1 + </a:t>
            </a:r>
            <a:r>
              <a:rPr lang="en-US" altLang="zh-CN" sz="2400" dirty="0" err="1" smtClean="0">
                <a:solidFill>
                  <a:srgbClr val="0000FF"/>
                </a:solidFill>
              </a:rPr>
              <a:t>exp</a:t>
            </a:r>
            <a:r>
              <a:rPr lang="en-US" altLang="zh-CN" sz="2400" dirty="0" smtClean="0">
                <a:solidFill>
                  <a:srgbClr val="0000FF"/>
                </a:solidFill>
              </a:rPr>
              <a:t>(-(age - b2)/b3))</a:t>
            </a:r>
          </a:p>
          <a:p>
            <a:pPr marL="0" indent="0">
              <a:buNone/>
            </a:pPr>
            <a:r>
              <a:rPr lang="en-US" altLang="zh-CN" sz="2400" dirty="0" smtClean="0">
                <a:solidFill>
                  <a:srgbClr val="0000FF"/>
                </a:solidFill>
              </a:rPr>
              <a:t>####</a:t>
            </a:r>
            <a:r>
              <a:rPr lang="zh-CN" altLang="en-US" sz="2400" dirty="0" smtClean="0">
                <a:solidFill>
                  <a:srgbClr val="0000FF"/>
                </a:solidFill>
              </a:rPr>
              <a:t>设置先验分布</a:t>
            </a:r>
          </a:p>
          <a:p>
            <a:pPr marL="0" indent="0">
              <a:buNone/>
            </a:pPr>
            <a:r>
              <a:rPr lang="en-US" altLang="zh-CN" sz="2400" dirty="0" smtClean="0">
                <a:solidFill>
                  <a:srgbClr val="0000FF"/>
                </a:solidFill>
              </a:rPr>
              <a:t>prior_1 &lt;- c(</a:t>
            </a:r>
            <a:r>
              <a:rPr lang="en-US" altLang="zh-CN" sz="2400" dirty="0" err="1" smtClean="0">
                <a:solidFill>
                  <a:srgbClr val="0000FF"/>
                </a:solidFill>
              </a:rPr>
              <a:t>set_prior</a:t>
            </a:r>
            <a:r>
              <a:rPr lang="en-US" altLang="zh-CN" sz="2400" dirty="0" smtClean="0">
                <a:solidFill>
                  <a:srgbClr val="0000FF"/>
                </a:solidFill>
              </a:rPr>
              <a:t>("normal(200, 50)", </a:t>
            </a:r>
            <a:r>
              <a:rPr lang="en-US" altLang="zh-CN" sz="2400" dirty="0" err="1" smtClean="0">
                <a:solidFill>
                  <a:srgbClr val="0000FF"/>
                </a:solidFill>
              </a:rPr>
              <a:t>nlpar</a:t>
            </a:r>
            <a:r>
              <a:rPr lang="en-US" altLang="zh-CN" sz="2400" dirty="0" smtClean="0">
                <a:solidFill>
                  <a:srgbClr val="0000FF"/>
                </a:solidFill>
              </a:rPr>
              <a:t> = "b1"),</a:t>
            </a:r>
          </a:p>
          <a:p>
            <a:pPr marL="0" indent="0">
              <a:buNone/>
            </a:pPr>
            <a:r>
              <a:rPr lang="en-US" altLang="zh-CN" sz="2400" dirty="0" smtClean="0">
                <a:solidFill>
                  <a:srgbClr val="0000FF"/>
                </a:solidFill>
              </a:rPr>
              <a:t>             </a:t>
            </a:r>
            <a:r>
              <a:rPr lang="en-US" altLang="zh-CN" sz="2400" dirty="0" err="1" smtClean="0">
                <a:solidFill>
                  <a:srgbClr val="0000FF"/>
                </a:solidFill>
              </a:rPr>
              <a:t>set_prior</a:t>
            </a:r>
            <a:r>
              <a:rPr lang="en-US" altLang="zh-CN" sz="2400" dirty="0" smtClean="0">
                <a:solidFill>
                  <a:srgbClr val="0000FF"/>
                </a:solidFill>
              </a:rPr>
              <a:t>("normal(700, 50)", </a:t>
            </a:r>
            <a:r>
              <a:rPr lang="en-US" altLang="zh-CN" sz="2400" dirty="0" err="1" smtClean="0">
                <a:solidFill>
                  <a:srgbClr val="0000FF"/>
                </a:solidFill>
              </a:rPr>
              <a:t>nlpar</a:t>
            </a:r>
            <a:r>
              <a:rPr lang="en-US" altLang="zh-CN" sz="2400" dirty="0" smtClean="0">
                <a:solidFill>
                  <a:srgbClr val="0000FF"/>
                </a:solidFill>
              </a:rPr>
              <a:t> = "b2"),</a:t>
            </a:r>
          </a:p>
          <a:p>
            <a:pPr marL="0" indent="0">
              <a:buNone/>
            </a:pPr>
            <a:r>
              <a:rPr lang="en-US" altLang="zh-CN" sz="2400" dirty="0" smtClean="0">
                <a:solidFill>
                  <a:srgbClr val="0000FF"/>
                </a:solidFill>
              </a:rPr>
              <a:t>             </a:t>
            </a:r>
            <a:r>
              <a:rPr lang="en-US" altLang="zh-CN" sz="2400" dirty="0" err="1" smtClean="0">
                <a:solidFill>
                  <a:srgbClr val="0000FF"/>
                </a:solidFill>
              </a:rPr>
              <a:t>set_prior</a:t>
            </a:r>
            <a:r>
              <a:rPr lang="en-US" altLang="zh-CN" sz="2400" dirty="0" smtClean="0">
                <a:solidFill>
                  <a:srgbClr val="0000FF"/>
                </a:solidFill>
              </a:rPr>
              <a:t>("normal(350, 50)", </a:t>
            </a:r>
            <a:r>
              <a:rPr lang="en-US" altLang="zh-CN" sz="2400" dirty="0" err="1" smtClean="0">
                <a:solidFill>
                  <a:srgbClr val="0000FF"/>
                </a:solidFill>
              </a:rPr>
              <a:t>nlpar</a:t>
            </a:r>
            <a:r>
              <a:rPr lang="en-US" altLang="zh-CN" sz="2400" dirty="0" smtClean="0">
                <a:solidFill>
                  <a:srgbClr val="0000FF"/>
                </a:solidFill>
              </a:rPr>
              <a:t> = "b3"))</a:t>
            </a:r>
          </a:p>
          <a:p>
            <a:pPr marL="0" indent="0">
              <a:buNone/>
            </a:pPr>
            <a:r>
              <a:rPr lang="en-US" altLang="zh-CN" sz="2400" dirty="0" smtClean="0">
                <a:solidFill>
                  <a:srgbClr val="0000FF"/>
                </a:solidFill>
              </a:rPr>
              <a:t>###</a:t>
            </a:r>
            <a:r>
              <a:rPr lang="zh-CN" altLang="en-US" sz="2400" dirty="0" smtClean="0">
                <a:solidFill>
                  <a:srgbClr val="0000FF"/>
                </a:solidFill>
              </a:rPr>
              <a:t>模型拟合</a:t>
            </a:r>
          </a:p>
          <a:p>
            <a:pPr marL="0" indent="0">
              <a:buNone/>
            </a:pPr>
            <a:r>
              <a:rPr lang="en-US" altLang="zh-CN" sz="2400" dirty="0" smtClean="0">
                <a:solidFill>
                  <a:srgbClr val="0000FF"/>
                </a:solidFill>
              </a:rPr>
              <a:t>diy_bm1 &lt;- </a:t>
            </a:r>
            <a:r>
              <a:rPr lang="en-US" altLang="zh-CN" sz="2400" dirty="0" err="1" smtClean="0">
                <a:solidFill>
                  <a:srgbClr val="0000FF"/>
                </a:solidFill>
              </a:rPr>
              <a:t>brm</a:t>
            </a:r>
            <a:r>
              <a:rPr lang="en-US" altLang="zh-CN" sz="2400" dirty="0" smtClean="0">
                <a:solidFill>
                  <a:srgbClr val="0000FF"/>
                </a:solidFill>
              </a:rPr>
              <a:t>(</a:t>
            </a:r>
            <a:r>
              <a:rPr lang="en-US" altLang="zh-CN" sz="2400" dirty="0" smtClean="0">
                <a:solidFill>
                  <a:srgbClr val="FF0000"/>
                </a:solidFill>
              </a:rPr>
              <a:t>bf</a:t>
            </a:r>
            <a:r>
              <a:rPr lang="en-US" altLang="zh-CN" sz="2400" dirty="0" smtClean="0">
                <a:solidFill>
                  <a:srgbClr val="0000FF"/>
                </a:solidFill>
              </a:rPr>
              <a:t>(</a:t>
            </a:r>
            <a:r>
              <a:rPr lang="en-US" altLang="zh-CN" sz="2400" dirty="0" smtClean="0">
                <a:solidFill>
                  <a:srgbClr val="FF0000"/>
                </a:solidFill>
              </a:rPr>
              <a:t>f1</a:t>
            </a:r>
            <a:r>
              <a:rPr lang="en-US" altLang="zh-CN" sz="2400" dirty="0" smtClean="0">
                <a:solidFill>
                  <a:srgbClr val="0000FF"/>
                </a:solidFill>
              </a:rPr>
              <a:t>, </a:t>
            </a:r>
          </a:p>
          <a:p>
            <a:pPr marL="0" indent="0">
              <a:buNone/>
            </a:pPr>
            <a:r>
              <a:rPr lang="en-US" altLang="zh-CN" sz="2400" dirty="0" smtClean="0">
                <a:solidFill>
                  <a:srgbClr val="0000FF"/>
                </a:solidFill>
              </a:rPr>
              <a:t>               </a:t>
            </a:r>
            <a:r>
              <a:rPr lang="en-US" altLang="zh-CN" sz="2400" dirty="0" smtClean="0">
                <a:solidFill>
                  <a:srgbClr val="FF0000"/>
                </a:solidFill>
              </a:rPr>
              <a:t>b1 + b2 + b3 ~ 1</a:t>
            </a:r>
            <a:r>
              <a:rPr lang="en-US" altLang="zh-CN" sz="2400" dirty="0" smtClean="0">
                <a:solidFill>
                  <a:srgbClr val="0000FF"/>
                </a:solidFill>
              </a:rPr>
              <a:t>,</a:t>
            </a:r>
          </a:p>
          <a:p>
            <a:pPr marL="0" indent="0">
              <a:buNone/>
            </a:pPr>
            <a:r>
              <a:rPr lang="en-US" altLang="zh-CN" sz="2400" dirty="0" smtClean="0">
                <a:solidFill>
                  <a:srgbClr val="0000FF"/>
                </a:solidFill>
              </a:rPr>
              <a:t>               </a:t>
            </a:r>
            <a:r>
              <a:rPr lang="en-US" altLang="zh-CN" sz="2400" dirty="0" err="1" smtClean="0">
                <a:solidFill>
                  <a:srgbClr val="FF0000"/>
                </a:solidFill>
              </a:rPr>
              <a:t>nl</a:t>
            </a:r>
            <a:r>
              <a:rPr lang="en-US" altLang="zh-CN" sz="2400" dirty="0" smtClean="0">
                <a:solidFill>
                  <a:srgbClr val="FF0000"/>
                </a:solidFill>
              </a:rPr>
              <a:t> = TRUE</a:t>
            </a:r>
            <a:r>
              <a:rPr lang="en-US" altLang="zh-CN" sz="2400" dirty="0" smtClean="0">
                <a:solidFill>
                  <a:srgbClr val="0000FF"/>
                </a:solidFill>
              </a:rPr>
              <a:t>),</a:t>
            </a:r>
          </a:p>
          <a:p>
            <a:pPr marL="0" indent="0">
              <a:buNone/>
            </a:pPr>
            <a:r>
              <a:rPr lang="en-US" altLang="zh-CN" sz="2400" dirty="0" smtClean="0">
                <a:solidFill>
                  <a:srgbClr val="0000FF"/>
                </a:solidFill>
              </a:rPr>
              <a:t>            data = Orange, prior = prior_1, chains = 3)</a:t>
            </a:r>
          </a:p>
          <a:p>
            <a:pPr marL="0" indent="0">
              <a:buNone/>
            </a:pPr>
            <a:r>
              <a:rPr lang="en-US" altLang="zh-CN" sz="2400" dirty="0" smtClean="0">
                <a:solidFill>
                  <a:srgbClr val="0000FF"/>
                </a:solidFill>
              </a:rPr>
              <a:t>###</a:t>
            </a:r>
            <a:r>
              <a:rPr lang="zh-CN" altLang="en-US" sz="2400" dirty="0" smtClean="0">
                <a:solidFill>
                  <a:srgbClr val="0000FF"/>
                </a:solidFill>
              </a:rPr>
              <a:t>查看结果</a:t>
            </a:r>
            <a:endParaRPr lang="en-US" altLang="zh-CN" sz="2400" dirty="0" smtClean="0">
              <a:solidFill>
                <a:srgbClr val="0000FF"/>
              </a:solidFill>
            </a:endParaRPr>
          </a:p>
          <a:p>
            <a:pPr marL="0" indent="0">
              <a:buNone/>
            </a:pPr>
            <a:r>
              <a:rPr lang="en-US" altLang="zh-CN" sz="2400" dirty="0" smtClean="0">
                <a:solidFill>
                  <a:srgbClr val="0000FF"/>
                </a:solidFill>
              </a:rPr>
              <a:t>plot(</a:t>
            </a:r>
            <a:r>
              <a:rPr lang="en-US" altLang="zh-CN" sz="2400" dirty="0" err="1" smtClean="0">
                <a:solidFill>
                  <a:srgbClr val="0000FF"/>
                </a:solidFill>
              </a:rPr>
              <a:t>conditional_effects</a:t>
            </a:r>
            <a:r>
              <a:rPr lang="en-US" altLang="zh-CN" sz="2400" dirty="0" smtClean="0">
                <a:solidFill>
                  <a:srgbClr val="0000FF"/>
                </a:solidFill>
              </a:rPr>
              <a:t>(diy_bm1), points=T)</a:t>
            </a:r>
            <a:endParaRPr lang="zh-CN" altLang="en-US" sz="2400" dirty="0">
              <a:solidFill>
                <a:srgbClr val="0000FF"/>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3762" y="1380744"/>
            <a:ext cx="4645045" cy="4599431"/>
          </a:xfrm>
          <a:prstGeom prst="rect">
            <a:avLst/>
          </a:prstGeom>
        </p:spPr>
      </p:pic>
    </p:spTree>
    <p:extLst>
      <p:ext uri="{BB962C8B-B14F-4D97-AF65-F5344CB8AC3E}">
        <p14:creationId xmlns:p14="http://schemas.microsoft.com/office/powerpoint/2010/main" val="402372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297"/>
            <a:ext cx="10515600" cy="1325563"/>
          </a:xfrm>
        </p:spPr>
        <p:txBody>
          <a:bodyPr/>
          <a:lstStyle/>
          <a:p>
            <a:pPr algn="ctr"/>
            <a:r>
              <a:rPr lang="zh-CN" altLang="en-US" dirty="0" smtClean="0"/>
              <a:t>自定义模型的拟合</a:t>
            </a:r>
            <a:endParaRPr lang="zh-CN" altLang="en-US" dirty="0"/>
          </a:p>
        </p:txBody>
      </p:sp>
      <p:sp>
        <p:nvSpPr>
          <p:cNvPr id="4" name="矩形 3"/>
          <p:cNvSpPr/>
          <p:nvPr/>
        </p:nvSpPr>
        <p:spPr>
          <a:xfrm>
            <a:off x="478536" y="2153287"/>
            <a:ext cx="6964680" cy="2585323"/>
          </a:xfrm>
          <a:prstGeom prst="rect">
            <a:avLst/>
          </a:prstGeom>
        </p:spPr>
        <p:txBody>
          <a:bodyPr wrap="square">
            <a:spAutoFit/>
          </a:bodyPr>
          <a:lstStyle/>
          <a:p>
            <a:r>
              <a:rPr lang="en-US" altLang="zh-CN" dirty="0" smtClean="0">
                <a:solidFill>
                  <a:srgbClr val="0000FF"/>
                </a:solidFill>
              </a:rPr>
              <a:t>####</a:t>
            </a:r>
            <a:r>
              <a:rPr lang="zh-CN" altLang="en-US" dirty="0" smtClean="0">
                <a:solidFill>
                  <a:srgbClr val="0000FF"/>
                </a:solidFill>
              </a:rPr>
              <a:t>也可以直接写入公式</a:t>
            </a:r>
          </a:p>
          <a:p>
            <a:endParaRPr lang="zh-CN" altLang="en-US" dirty="0" smtClean="0">
              <a:solidFill>
                <a:srgbClr val="0000FF"/>
              </a:solidFill>
            </a:endParaRPr>
          </a:p>
          <a:p>
            <a:r>
              <a:rPr lang="en-US" altLang="zh-CN" dirty="0" smtClean="0">
                <a:solidFill>
                  <a:srgbClr val="0000FF"/>
                </a:solidFill>
              </a:rPr>
              <a:t>diy_bm2 &lt;- </a:t>
            </a:r>
            <a:r>
              <a:rPr lang="en-US" altLang="zh-CN" dirty="0" err="1" smtClean="0">
                <a:solidFill>
                  <a:srgbClr val="0000FF"/>
                </a:solidFill>
              </a:rPr>
              <a:t>brm</a:t>
            </a:r>
            <a:r>
              <a:rPr lang="en-US" altLang="zh-CN" dirty="0" smtClean="0">
                <a:solidFill>
                  <a:srgbClr val="0000FF"/>
                </a:solidFill>
              </a:rPr>
              <a:t>(</a:t>
            </a:r>
            <a:r>
              <a:rPr lang="en-US" altLang="zh-CN" dirty="0" smtClean="0">
                <a:solidFill>
                  <a:srgbClr val="FF0000"/>
                </a:solidFill>
              </a:rPr>
              <a:t>bf</a:t>
            </a:r>
            <a:r>
              <a:rPr lang="en-US" altLang="zh-CN" dirty="0" smtClean="0">
                <a:solidFill>
                  <a:srgbClr val="0000FF"/>
                </a:solidFill>
              </a:rPr>
              <a:t>(circumference ~ b1 / (1 + </a:t>
            </a:r>
            <a:r>
              <a:rPr lang="en-US" altLang="zh-CN" dirty="0" err="1" smtClean="0">
                <a:solidFill>
                  <a:srgbClr val="0000FF"/>
                </a:solidFill>
              </a:rPr>
              <a:t>exp</a:t>
            </a:r>
            <a:r>
              <a:rPr lang="en-US" altLang="zh-CN" dirty="0" smtClean="0">
                <a:solidFill>
                  <a:srgbClr val="0000FF"/>
                </a:solidFill>
              </a:rPr>
              <a:t>(-(age - b2)/b3)), </a:t>
            </a:r>
          </a:p>
          <a:p>
            <a:r>
              <a:rPr lang="en-US" altLang="zh-CN" dirty="0" smtClean="0">
                <a:solidFill>
                  <a:srgbClr val="0000FF"/>
                </a:solidFill>
              </a:rPr>
              <a:t>               b1 + b2 + b3 ~ 1,</a:t>
            </a:r>
          </a:p>
          <a:p>
            <a:r>
              <a:rPr lang="en-US" altLang="zh-CN" dirty="0" smtClean="0">
                <a:solidFill>
                  <a:srgbClr val="0000FF"/>
                </a:solidFill>
              </a:rPr>
              <a:t>               </a:t>
            </a:r>
            <a:r>
              <a:rPr lang="en-US" altLang="zh-CN" dirty="0" err="1" smtClean="0">
                <a:solidFill>
                  <a:srgbClr val="FF0000"/>
                </a:solidFill>
              </a:rPr>
              <a:t>nl</a:t>
            </a:r>
            <a:r>
              <a:rPr lang="en-US" altLang="zh-CN" dirty="0" smtClean="0">
                <a:solidFill>
                  <a:srgbClr val="0000FF"/>
                </a:solidFill>
              </a:rPr>
              <a:t> = TRUE),</a:t>
            </a:r>
          </a:p>
          <a:p>
            <a:r>
              <a:rPr lang="en-US" altLang="zh-CN" dirty="0" smtClean="0">
                <a:solidFill>
                  <a:srgbClr val="0000FF"/>
                </a:solidFill>
              </a:rPr>
              <a:t>            data = Orange,</a:t>
            </a:r>
          </a:p>
          <a:p>
            <a:r>
              <a:rPr lang="en-US" altLang="zh-CN" dirty="0" smtClean="0">
                <a:solidFill>
                  <a:srgbClr val="0000FF"/>
                </a:solidFill>
              </a:rPr>
              <a:t>            prior = prior_1, </a:t>
            </a:r>
          </a:p>
          <a:p>
            <a:r>
              <a:rPr lang="en-US" altLang="zh-CN" dirty="0" smtClean="0">
                <a:solidFill>
                  <a:srgbClr val="0000FF"/>
                </a:solidFill>
              </a:rPr>
              <a:t>            chains = 3)</a:t>
            </a:r>
          </a:p>
          <a:p>
            <a:r>
              <a:rPr lang="en-US" altLang="zh-CN" dirty="0" smtClean="0">
                <a:solidFill>
                  <a:srgbClr val="0000FF"/>
                </a:solidFill>
              </a:rPr>
              <a:t>plot(</a:t>
            </a:r>
            <a:r>
              <a:rPr lang="en-US" altLang="zh-CN" dirty="0" err="1" smtClean="0">
                <a:solidFill>
                  <a:srgbClr val="0000FF"/>
                </a:solidFill>
              </a:rPr>
              <a:t>conditional_effects</a:t>
            </a:r>
            <a:r>
              <a:rPr lang="en-US" altLang="zh-CN" dirty="0" smtClean="0">
                <a:solidFill>
                  <a:srgbClr val="0000FF"/>
                </a:solidFill>
              </a:rPr>
              <a:t>(diy_bm2), points=T)</a:t>
            </a:r>
            <a:endParaRPr lang="zh-CN" altLang="en-US" dirty="0">
              <a:solidFill>
                <a:srgbClr val="0000FF"/>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560" y="1444752"/>
            <a:ext cx="4600240" cy="4555066"/>
          </a:xfrm>
          <a:prstGeom prst="rect">
            <a:avLst/>
          </a:prstGeom>
        </p:spPr>
      </p:pic>
    </p:spTree>
    <p:extLst>
      <p:ext uri="{BB962C8B-B14F-4D97-AF65-F5344CB8AC3E}">
        <p14:creationId xmlns:p14="http://schemas.microsoft.com/office/powerpoint/2010/main" val="3244816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840572" y="1471488"/>
            <a:ext cx="10515600" cy="606425"/>
          </a:xfrm>
        </p:spPr>
        <p:txBody>
          <a:bodyPr>
            <a:normAutofit fontScale="90000"/>
          </a:bodyPr>
          <a:lstStyle/>
          <a:p>
            <a:pPr algn="ctr"/>
            <a:r>
              <a:rPr lang="en-US" altLang="zh-CN" b="1" dirty="0" smtClean="0"/>
              <a:t>The first step: Guess</a:t>
            </a:r>
            <a:endParaRPr lang="zh-CN" altLang="en-US" dirty="0"/>
          </a:p>
        </p:txBody>
      </p:sp>
      <p:sp>
        <p:nvSpPr>
          <p:cNvPr id="2" name="文本框 1"/>
          <p:cNvSpPr txBox="1"/>
          <p:nvPr/>
        </p:nvSpPr>
        <p:spPr>
          <a:xfrm>
            <a:off x="763403" y="2855510"/>
            <a:ext cx="3470437" cy="646331"/>
          </a:xfrm>
          <a:prstGeom prst="rect">
            <a:avLst/>
          </a:prstGeom>
          <a:noFill/>
        </p:spPr>
        <p:txBody>
          <a:bodyPr wrap="none" rtlCol="0">
            <a:spAutoFit/>
          </a:bodyPr>
          <a:lstStyle/>
          <a:p>
            <a:r>
              <a:rPr lang="en-US" altLang="zh-CN" sz="3600" dirty="0" smtClean="0"/>
              <a:t>Prior distribution</a:t>
            </a:r>
            <a:endParaRPr lang="zh-CN" altLang="en-US" sz="3600" dirty="0"/>
          </a:p>
        </p:txBody>
      </p:sp>
      <p:grpSp>
        <p:nvGrpSpPr>
          <p:cNvPr id="27" name="组合 26"/>
          <p:cNvGrpSpPr/>
          <p:nvPr/>
        </p:nvGrpSpPr>
        <p:grpSpPr>
          <a:xfrm>
            <a:off x="5182034" y="962096"/>
            <a:ext cx="5941294" cy="4564967"/>
            <a:chOff x="5020256" y="1749887"/>
            <a:chExt cx="5941294" cy="4564967"/>
          </a:xfrm>
        </p:grpSpPr>
        <p:graphicFrame>
          <p:nvGraphicFramePr>
            <p:cNvPr id="5" name="图表 4"/>
            <p:cNvGraphicFramePr>
              <a:graphicFrameLocks/>
            </p:cNvGraphicFramePr>
            <p:nvPr>
              <p:extLst>
                <p:ext uri="{D42A27DB-BD31-4B8C-83A1-F6EECF244321}">
                  <p14:modId xmlns:p14="http://schemas.microsoft.com/office/powerpoint/2010/main" val="2973265697"/>
                </p:ext>
              </p:extLst>
            </p:nvPr>
          </p:nvGraphicFramePr>
          <p:xfrm>
            <a:off x="5020256" y="1749887"/>
            <a:ext cx="5941294" cy="3397083"/>
          </p:xfrm>
          <a:graphic>
            <a:graphicData uri="http://schemas.openxmlformats.org/drawingml/2006/chart">
              <c:chart xmlns:c="http://schemas.openxmlformats.org/drawingml/2006/chart" xmlns:r="http://schemas.openxmlformats.org/officeDocument/2006/relationships" r:id="rId2"/>
            </a:graphicData>
          </a:graphic>
        </p:graphicFrame>
        <p:sp>
          <p:nvSpPr>
            <p:cNvPr id="7" name="椭圆 6"/>
            <p:cNvSpPr/>
            <p:nvPr/>
          </p:nvSpPr>
          <p:spPr>
            <a:xfrm>
              <a:off x="7530862" y="5123016"/>
              <a:ext cx="288339" cy="269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8" name="椭圆 7"/>
            <p:cNvSpPr/>
            <p:nvPr/>
          </p:nvSpPr>
          <p:spPr>
            <a:xfrm>
              <a:off x="7530861" y="5425369"/>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2</a:t>
              </a:r>
              <a:endParaRPr lang="zh-CN" altLang="en-US" dirty="0">
                <a:solidFill>
                  <a:srgbClr val="0000FF"/>
                </a:solidFill>
              </a:endParaRPr>
            </a:p>
          </p:txBody>
        </p:sp>
        <p:sp>
          <p:nvSpPr>
            <p:cNvPr id="9" name="椭圆 8"/>
            <p:cNvSpPr/>
            <p:nvPr/>
          </p:nvSpPr>
          <p:spPr>
            <a:xfrm>
              <a:off x="7530861" y="5735127"/>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3</a:t>
              </a:r>
              <a:endParaRPr lang="zh-CN" altLang="en-US" dirty="0">
                <a:solidFill>
                  <a:srgbClr val="0000FF"/>
                </a:solidFill>
              </a:endParaRPr>
            </a:p>
          </p:txBody>
        </p:sp>
        <p:sp>
          <p:nvSpPr>
            <p:cNvPr id="10" name="椭圆 9"/>
            <p:cNvSpPr/>
            <p:nvPr/>
          </p:nvSpPr>
          <p:spPr>
            <a:xfrm>
              <a:off x="7530859" y="6044886"/>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4</a:t>
              </a:r>
              <a:endParaRPr lang="zh-CN" altLang="en-US" dirty="0">
                <a:solidFill>
                  <a:srgbClr val="0000FF"/>
                </a:solidFill>
              </a:endParaRPr>
            </a:p>
          </p:txBody>
        </p:sp>
        <p:sp>
          <p:nvSpPr>
            <p:cNvPr id="11" name="椭圆 10"/>
            <p:cNvSpPr/>
            <p:nvPr/>
          </p:nvSpPr>
          <p:spPr>
            <a:xfrm>
              <a:off x="6587705" y="5093444"/>
              <a:ext cx="287548" cy="2995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1</a:t>
              </a:r>
              <a:endParaRPr lang="zh-CN" altLang="en-US" dirty="0">
                <a:solidFill>
                  <a:srgbClr val="0000FF"/>
                </a:solidFill>
              </a:endParaRPr>
            </a:p>
          </p:txBody>
        </p:sp>
        <p:sp>
          <p:nvSpPr>
            <p:cNvPr id="12" name="椭圆 11"/>
            <p:cNvSpPr/>
            <p:nvPr/>
          </p:nvSpPr>
          <p:spPr>
            <a:xfrm>
              <a:off x="6587707" y="5425368"/>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2</a:t>
              </a:r>
              <a:endParaRPr lang="zh-CN" altLang="en-US" dirty="0">
                <a:solidFill>
                  <a:srgbClr val="0000FF"/>
                </a:solidFill>
              </a:endParaRPr>
            </a:p>
          </p:txBody>
        </p:sp>
        <p:sp>
          <p:nvSpPr>
            <p:cNvPr id="13" name="椭圆 12"/>
            <p:cNvSpPr/>
            <p:nvPr/>
          </p:nvSpPr>
          <p:spPr>
            <a:xfrm>
              <a:off x="6587707" y="5735126"/>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3</a:t>
              </a:r>
              <a:endParaRPr lang="zh-CN" altLang="en-US" dirty="0">
                <a:solidFill>
                  <a:srgbClr val="0000FF"/>
                </a:solidFill>
              </a:endParaRPr>
            </a:p>
          </p:txBody>
        </p:sp>
        <p:sp>
          <p:nvSpPr>
            <p:cNvPr id="14" name="椭圆 13"/>
            <p:cNvSpPr/>
            <p:nvPr/>
          </p:nvSpPr>
          <p:spPr>
            <a:xfrm>
              <a:off x="6587705" y="6044885"/>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4</a:t>
              </a:r>
              <a:endParaRPr lang="zh-CN" altLang="en-US" dirty="0">
                <a:solidFill>
                  <a:srgbClr val="0000FF"/>
                </a:solidFill>
              </a:endParaRPr>
            </a:p>
          </p:txBody>
        </p:sp>
        <p:sp>
          <p:nvSpPr>
            <p:cNvPr id="15" name="椭圆 14"/>
            <p:cNvSpPr/>
            <p:nvPr/>
          </p:nvSpPr>
          <p:spPr>
            <a:xfrm>
              <a:off x="8474011" y="5114097"/>
              <a:ext cx="288339" cy="269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6" name="椭圆 15"/>
            <p:cNvSpPr/>
            <p:nvPr/>
          </p:nvSpPr>
          <p:spPr>
            <a:xfrm rot="21441624">
              <a:off x="8474010" y="5416450"/>
              <a:ext cx="288339" cy="26996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7" name="椭圆 16"/>
            <p:cNvSpPr/>
            <p:nvPr/>
          </p:nvSpPr>
          <p:spPr>
            <a:xfrm rot="267785">
              <a:off x="8474010" y="5726208"/>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FF"/>
                  </a:solidFill>
                </a:rPr>
                <a:t>3</a:t>
              </a:r>
              <a:endParaRPr lang="zh-CN" altLang="en-US" dirty="0">
                <a:solidFill>
                  <a:srgbClr val="0000FF"/>
                </a:solidFill>
              </a:endParaRPr>
            </a:p>
          </p:txBody>
        </p:sp>
        <p:sp>
          <p:nvSpPr>
            <p:cNvPr id="18" name="椭圆 17"/>
            <p:cNvSpPr/>
            <p:nvPr/>
          </p:nvSpPr>
          <p:spPr>
            <a:xfrm>
              <a:off x="8474008" y="6035967"/>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4</a:t>
              </a:r>
              <a:endParaRPr lang="zh-CN" altLang="en-US" dirty="0">
                <a:solidFill>
                  <a:srgbClr val="0000FF"/>
                </a:solidFill>
              </a:endParaRPr>
            </a:p>
          </p:txBody>
        </p:sp>
        <p:sp>
          <p:nvSpPr>
            <p:cNvPr id="19" name="椭圆 18"/>
            <p:cNvSpPr/>
            <p:nvPr/>
          </p:nvSpPr>
          <p:spPr>
            <a:xfrm>
              <a:off x="9417159" y="5114096"/>
              <a:ext cx="288339" cy="269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20" name="椭圆 19"/>
            <p:cNvSpPr/>
            <p:nvPr/>
          </p:nvSpPr>
          <p:spPr>
            <a:xfrm>
              <a:off x="9417158" y="5416449"/>
              <a:ext cx="288339" cy="26996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1" name="椭圆 20"/>
            <p:cNvSpPr/>
            <p:nvPr/>
          </p:nvSpPr>
          <p:spPr>
            <a:xfrm>
              <a:off x="9417158" y="5726207"/>
              <a:ext cx="288339" cy="26996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22" name="椭圆 21"/>
            <p:cNvSpPr/>
            <p:nvPr/>
          </p:nvSpPr>
          <p:spPr>
            <a:xfrm>
              <a:off x="9417156" y="6035966"/>
              <a:ext cx="288339" cy="26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4</a:t>
              </a:r>
              <a:endParaRPr lang="zh-CN" altLang="en-US" dirty="0">
                <a:solidFill>
                  <a:srgbClr val="0000FF"/>
                </a:solidFill>
              </a:endParaRPr>
            </a:p>
          </p:txBody>
        </p:sp>
        <p:sp>
          <p:nvSpPr>
            <p:cNvPr id="23" name="椭圆 22"/>
            <p:cNvSpPr/>
            <p:nvPr/>
          </p:nvSpPr>
          <p:spPr>
            <a:xfrm rot="21448137">
              <a:off x="10360302" y="5105178"/>
              <a:ext cx="288339" cy="269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24" name="椭圆 23"/>
            <p:cNvSpPr/>
            <p:nvPr/>
          </p:nvSpPr>
          <p:spPr>
            <a:xfrm rot="21397421">
              <a:off x="10360301" y="5407531"/>
              <a:ext cx="288339" cy="26996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5" name="椭圆 24"/>
            <p:cNvSpPr/>
            <p:nvPr/>
          </p:nvSpPr>
          <p:spPr>
            <a:xfrm rot="21279377">
              <a:off x="10360301" y="5717289"/>
              <a:ext cx="288339" cy="26996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26" name="椭圆 25"/>
            <p:cNvSpPr/>
            <p:nvPr/>
          </p:nvSpPr>
          <p:spPr>
            <a:xfrm>
              <a:off x="10360299" y="6027048"/>
              <a:ext cx="288339" cy="26996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Tree>
    <p:extLst>
      <p:ext uri="{BB962C8B-B14F-4D97-AF65-F5344CB8AC3E}">
        <p14:creationId xmlns:p14="http://schemas.microsoft.com/office/powerpoint/2010/main" val="343209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4510" y="375956"/>
            <a:ext cx="10515600" cy="1325563"/>
          </a:xfrm>
        </p:spPr>
        <p:txBody>
          <a:bodyPr/>
          <a:lstStyle/>
          <a:p>
            <a:pPr algn="ctr"/>
            <a:r>
              <a:rPr lang="zh-CN" altLang="en-US" dirty="0" smtClean="0"/>
              <a:t>自定义模型</a:t>
            </a:r>
            <a:r>
              <a:rPr lang="en-US" altLang="zh-CN" dirty="0" smtClean="0"/>
              <a:t>-</a:t>
            </a:r>
            <a:r>
              <a:rPr lang="zh-CN" altLang="en-US" dirty="0" smtClean="0"/>
              <a:t>同样可以加入随机效应</a:t>
            </a:r>
            <a:endParaRPr lang="zh-CN" altLang="en-US" dirty="0"/>
          </a:p>
        </p:txBody>
      </p:sp>
      <p:sp>
        <p:nvSpPr>
          <p:cNvPr id="5" name="矩形 4"/>
          <p:cNvSpPr/>
          <p:nvPr/>
        </p:nvSpPr>
        <p:spPr>
          <a:xfrm>
            <a:off x="1074510" y="2206812"/>
            <a:ext cx="6096000" cy="2585323"/>
          </a:xfrm>
          <a:prstGeom prst="rect">
            <a:avLst/>
          </a:prstGeom>
        </p:spPr>
        <p:txBody>
          <a:bodyPr>
            <a:spAutoFit/>
          </a:bodyPr>
          <a:lstStyle/>
          <a:p>
            <a:r>
              <a:rPr lang="zh-CN" altLang="en-US" dirty="0" smtClean="0">
                <a:solidFill>
                  <a:srgbClr val="0000FF"/>
                </a:solidFill>
              </a:rPr>
              <a:t>diy_bm3 &lt;- brm(bf(f1, </a:t>
            </a:r>
          </a:p>
          <a:p>
            <a:r>
              <a:rPr lang="zh-CN" altLang="en-US" dirty="0" smtClean="0">
                <a:solidFill>
                  <a:srgbClr val="0000FF"/>
                </a:solidFill>
              </a:rPr>
              <a:t>               b1 + b2 ~ 1,</a:t>
            </a:r>
          </a:p>
          <a:p>
            <a:r>
              <a:rPr lang="zh-CN" altLang="en-US" dirty="0" smtClean="0">
                <a:solidFill>
                  <a:srgbClr val="0000FF"/>
                </a:solidFill>
              </a:rPr>
              <a:t>               </a:t>
            </a:r>
            <a:r>
              <a:rPr lang="zh-CN" altLang="en-US" dirty="0" smtClean="0">
                <a:solidFill>
                  <a:srgbClr val="FF0000"/>
                </a:solidFill>
              </a:rPr>
              <a:t>b3 ~ (1|Tree), </a:t>
            </a:r>
            <a:r>
              <a:rPr lang="en-US" altLang="zh-CN" dirty="0" smtClean="0">
                <a:solidFill>
                  <a:srgbClr val="FF0000"/>
                </a:solidFill>
              </a:rPr>
              <a:t>###</a:t>
            </a:r>
            <a:r>
              <a:rPr lang="zh-CN" altLang="en-US" dirty="0" smtClean="0">
                <a:solidFill>
                  <a:srgbClr val="FF0000"/>
                </a:solidFill>
              </a:rPr>
              <a:t>不同的</a:t>
            </a:r>
            <a:r>
              <a:rPr lang="en-US" altLang="zh-CN" dirty="0" smtClean="0">
                <a:solidFill>
                  <a:srgbClr val="FF0000"/>
                </a:solidFill>
              </a:rPr>
              <a:t>Tree</a:t>
            </a:r>
            <a:r>
              <a:rPr lang="zh-CN" altLang="en-US" dirty="0" smtClean="0">
                <a:solidFill>
                  <a:srgbClr val="FF0000"/>
                </a:solidFill>
              </a:rPr>
              <a:t>下，</a:t>
            </a:r>
            <a:r>
              <a:rPr lang="en-US" altLang="zh-CN" dirty="0" smtClean="0">
                <a:solidFill>
                  <a:srgbClr val="FF0000"/>
                </a:solidFill>
              </a:rPr>
              <a:t>b3</a:t>
            </a:r>
            <a:r>
              <a:rPr lang="zh-CN" altLang="en-US" dirty="0" smtClean="0">
                <a:solidFill>
                  <a:srgbClr val="FF0000"/>
                </a:solidFill>
              </a:rPr>
              <a:t>不同</a:t>
            </a:r>
          </a:p>
          <a:p>
            <a:r>
              <a:rPr lang="zh-CN" altLang="en-US" dirty="0" smtClean="0">
                <a:solidFill>
                  <a:srgbClr val="0000FF"/>
                </a:solidFill>
              </a:rPr>
              <a:t>               nl = TRUE),</a:t>
            </a:r>
          </a:p>
          <a:p>
            <a:r>
              <a:rPr lang="zh-CN" altLang="en-US" dirty="0" smtClean="0">
                <a:solidFill>
                  <a:srgbClr val="0000FF"/>
                </a:solidFill>
              </a:rPr>
              <a:t>            prior = prior_1,</a:t>
            </a:r>
          </a:p>
          <a:p>
            <a:r>
              <a:rPr lang="zh-CN" altLang="en-US" dirty="0" smtClean="0">
                <a:solidFill>
                  <a:srgbClr val="0000FF"/>
                </a:solidFill>
              </a:rPr>
              <a:t>            data = Orange,</a:t>
            </a:r>
          </a:p>
          <a:p>
            <a:r>
              <a:rPr lang="zh-CN" altLang="en-US" dirty="0" smtClean="0">
                <a:solidFill>
                  <a:srgbClr val="0000FF"/>
                </a:solidFill>
              </a:rPr>
              <a:t>            chains = 3)</a:t>
            </a:r>
          </a:p>
          <a:p>
            <a:r>
              <a:rPr lang="zh-CN" altLang="en-US" dirty="0" smtClean="0">
                <a:solidFill>
                  <a:srgbClr val="0000FF"/>
                </a:solidFill>
              </a:rPr>
              <a:t>summary(diy_bm3)</a:t>
            </a:r>
          </a:p>
          <a:p>
            <a:r>
              <a:rPr lang="zh-CN" altLang="en-US" dirty="0" smtClean="0">
                <a:solidFill>
                  <a:srgbClr val="0000FF"/>
                </a:solidFill>
              </a:rPr>
              <a:t>plot(conditional_effects(diy_bm3), points=T)</a:t>
            </a:r>
            <a:endParaRPr lang="zh-CN" altLang="en-US" dirty="0">
              <a:solidFill>
                <a:srgbClr val="0000FF"/>
              </a:solidFill>
            </a:endParaRPr>
          </a:p>
        </p:txBody>
      </p:sp>
      <p:pic>
        <p:nvPicPr>
          <p:cNvPr id="6" name="图片 5"/>
          <p:cNvPicPr>
            <a:picLocks noChangeAspect="1"/>
          </p:cNvPicPr>
          <p:nvPr/>
        </p:nvPicPr>
        <p:blipFill>
          <a:blip r:embed="rId2"/>
          <a:stretch>
            <a:fillRect/>
          </a:stretch>
        </p:blipFill>
        <p:spPr>
          <a:xfrm>
            <a:off x="6332310" y="1822764"/>
            <a:ext cx="4139297" cy="4032131"/>
          </a:xfrm>
          <a:prstGeom prst="rect">
            <a:avLst/>
          </a:prstGeom>
        </p:spPr>
      </p:pic>
    </p:spTree>
    <p:extLst>
      <p:ext uri="{BB962C8B-B14F-4D97-AF65-F5344CB8AC3E}">
        <p14:creationId xmlns:p14="http://schemas.microsoft.com/office/powerpoint/2010/main" val="12599550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59408" y="601155"/>
            <a:ext cx="9144000" cy="386397"/>
          </a:xfrm>
        </p:spPr>
        <p:txBody>
          <a:bodyPr>
            <a:normAutofit fontScale="90000"/>
          </a:bodyPr>
          <a:lstStyle/>
          <a:p>
            <a:r>
              <a:rPr lang="zh-CN" altLang="en-US" dirty="0" smtClean="0"/>
              <a:t>自定义模型的拟合</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8" y="2030702"/>
            <a:ext cx="5354383" cy="2664551"/>
          </a:xfrm>
          <a:prstGeom prst="rect">
            <a:avLst/>
          </a:prstGeom>
        </p:spPr>
      </p:pic>
      <p:sp>
        <p:nvSpPr>
          <p:cNvPr id="5" name="文本框 4"/>
          <p:cNvSpPr txBox="1"/>
          <p:nvPr/>
        </p:nvSpPr>
        <p:spPr>
          <a:xfrm>
            <a:off x="490728" y="4913955"/>
            <a:ext cx="6011582" cy="523220"/>
          </a:xfrm>
          <a:prstGeom prst="rect">
            <a:avLst/>
          </a:prstGeom>
          <a:noFill/>
        </p:spPr>
        <p:txBody>
          <a:bodyPr wrap="none" rtlCol="0">
            <a:spAutoFit/>
          </a:bodyPr>
          <a:lstStyle/>
          <a:p>
            <a:r>
              <a:rPr lang="zh-CN" altLang="en-US" sz="2800" dirty="0" smtClean="0"/>
              <a:t>案例来源 版纳植物园贺如川大师提问</a:t>
            </a:r>
            <a:endParaRPr lang="zh-CN" altLang="en-US" sz="2800" dirty="0"/>
          </a:p>
        </p:txBody>
      </p:sp>
      <p:sp>
        <p:nvSpPr>
          <p:cNvPr id="6" name="矩形 5"/>
          <p:cNvSpPr/>
          <p:nvPr/>
        </p:nvSpPr>
        <p:spPr>
          <a:xfrm>
            <a:off x="6595872" y="1447628"/>
            <a:ext cx="5337048" cy="5078313"/>
          </a:xfrm>
          <a:prstGeom prst="rect">
            <a:avLst/>
          </a:prstGeom>
        </p:spPr>
        <p:txBody>
          <a:bodyPr wrap="square">
            <a:spAutoFit/>
          </a:bodyPr>
          <a:lstStyle/>
          <a:p>
            <a:r>
              <a:rPr lang="en-US" altLang="zh-CN" dirty="0" smtClean="0">
                <a:solidFill>
                  <a:srgbClr val="0000FF"/>
                </a:solidFill>
              </a:rPr>
              <a:t>library(</a:t>
            </a:r>
            <a:r>
              <a:rPr lang="en-US" altLang="zh-CN" dirty="0" err="1" smtClean="0">
                <a:solidFill>
                  <a:srgbClr val="0000FF"/>
                </a:solidFill>
              </a:rPr>
              <a:t>brms</a:t>
            </a:r>
            <a:r>
              <a:rPr lang="en-US" altLang="zh-CN" dirty="0" smtClean="0">
                <a:solidFill>
                  <a:srgbClr val="0000FF"/>
                </a:solidFill>
              </a:rPr>
              <a:t>)</a:t>
            </a:r>
          </a:p>
          <a:p>
            <a:r>
              <a:rPr lang="en-US" altLang="zh-CN" dirty="0" smtClean="0">
                <a:solidFill>
                  <a:srgbClr val="0000FF"/>
                </a:solidFill>
              </a:rPr>
              <a:t>library(</a:t>
            </a:r>
            <a:r>
              <a:rPr lang="en-US" altLang="zh-CN" dirty="0" err="1" smtClean="0">
                <a:solidFill>
                  <a:srgbClr val="0000FF"/>
                </a:solidFill>
              </a:rPr>
              <a:t>nlme</a:t>
            </a:r>
            <a:r>
              <a:rPr lang="en-US" altLang="zh-CN" dirty="0" smtClean="0">
                <a:solidFill>
                  <a:srgbClr val="0000FF"/>
                </a:solidFill>
              </a:rPr>
              <a:t>)</a:t>
            </a:r>
          </a:p>
          <a:p>
            <a:r>
              <a:rPr lang="en-US" altLang="zh-CN" dirty="0" smtClean="0">
                <a:solidFill>
                  <a:srgbClr val="0000FF"/>
                </a:solidFill>
              </a:rPr>
              <a:t>#### </a:t>
            </a:r>
            <a:r>
              <a:rPr lang="zh-CN" altLang="en-US" dirty="0" smtClean="0">
                <a:solidFill>
                  <a:srgbClr val="0000FF"/>
                </a:solidFill>
              </a:rPr>
              <a:t>案例数据准备</a:t>
            </a:r>
            <a:endParaRPr lang="en-US" altLang="zh-CN" dirty="0" smtClean="0">
              <a:solidFill>
                <a:srgbClr val="0000FF"/>
              </a:solidFill>
            </a:endParaRPr>
          </a:p>
          <a:p>
            <a:r>
              <a:rPr lang="en-US" altLang="zh-CN" dirty="0" err="1" smtClean="0">
                <a:solidFill>
                  <a:srgbClr val="0000FF"/>
                </a:solidFill>
              </a:rPr>
              <a:t>Orange$y</a:t>
            </a:r>
            <a:r>
              <a:rPr lang="en-US" altLang="zh-CN" dirty="0" smtClean="0">
                <a:solidFill>
                  <a:srgbClr val="0000FF"/>
                </a:solidFill>
              </a:rPr>
              <a:t>&lt;-</a:t>
            </a:r>
            <a:r>
              <a:rPr lang="en-US" altLang="zh-CN" dirty="0" err="1" smtClean="0">
                <a:solidFill>
                  <a:srgbClr val="0000FF"/>
                </a:solidFill>
              </a:rPr>
              <a:t>Orange$circumference</a:t>
            </a:r>
            <a:endParaRPr lang="en-US" altLang="zh-CN" dirty="0" smtClean="0">
              <a:solidFill>
                <a:srgbClr val="0000FF"/>
              </a:solidFill>
            </a:endParaRPr>
          </a:p>
          <a:p>
            <a:r>
              <a:rPr lang="en-US" altLang="zh-CN" dirty="0" err="1" smtClean="0">
                <a:solidFill>
                  <a:srgbClr val="0000FF"/>
                </a:solidFill>
              </a:rPr>
              <a:t>Orange$x</a:t>
            </a:r>
            <a:r>
              <a:rPr lang="en-US" altLang="zh-CN" dirty="0" smtClean="0">
                <a:solidFill>
                  <a:srgbClr val="0000FF"/>
                </a:solidFill>
              </a:rPr>
              <a:t>&lt;-</a:t>
            </a:r>
            <a:r>
              <a:rPr lang="en-US" altLang="zh-CN" dirty="0" err="1" smtClean="0">
                <a:solidFill>
                  <a:srgbClr val="0000FF"/>
                </a:solidFill>
              </a:rPr>
              <a:t>Orange$age</a:t>
            </a:r>
            <a:endParaRPr lang="en-US" altLang="zh-CN" dirty="0" smtClean="0">
              <a:solidFill>
                <a:srgbClr val="0000FF"/>
              </a:solidFill>
            </a:endParaRPr>
          </a:p>
          <a:p>
            <a:r>
              <a:rPr lang="en-US" altLang="zh-CN" dirty="0" err="1" smtClean="0">
                <a:solidFill>
                  <a:srgbClr val="0000FF"/>
                </a:solidFill>
              </a:rPr>
              <a:t>Orange$t</a:t>
            </a:r>
            <a:r>
              <a:rPr lang="en-US" altLang="zh-CN" dirty="0" smtClean="0">
                <a:solidFill>
                  <a:srgbClr val="0000FF"/>
                </a:solidFill>
              </a:rPr>
              <a:t>&lt;-</a:t>
            </a:r>
            <a:r>
              <a:rPr lang="en-US" altLang="zh-CN" dirty="0" err="1" smtClean="0">
                <a:solidFill>
                  <a:srgbClr val="0000FF"/>
                </a:solidFill>
              </a:rPr>
              <a:t>Orange$Tree</a:t>
            </a:r>
            <a:endParaRPr lang="en-US" altLang="zh-CN" dirty="0" smtClean="0">
              <a:solidFill>
                <a:srgbClr val="0000FF"/>
              </a:solidFill>
            </a:endParaRPr>
          </a:p>
          <a:p>
            <a:r>
              <a:rPr lang="en-US" altLang="zh-CN" dirty="0" err="1" smtClean="0">
                <a:solidFill>
                  <a:srgbClr val="0000FF"/>
                </a:solidFill>
              </a:rPr>
              <a:t>Orange$p</a:t>
            </a:r>
            <a:r>
              <a:rPr lang="en-US" altLang="zh-CN" dirty="0" smtClean="0">
                <a:solidFill>
                  <a:srgbClr val="0000FF"/>
                </a:solidFill>
              </a:rPr>
              <a:t>&lt;-c(1:35)</a:t>
            </a:r>
          </a:p>
          <a:p>
            <a:r>
              <a:rPr lang="en-US" altLang="zh-CN" dirty="0" smtClean="0">
                <a:solidFill>
                  <a:srgbClr val="0000FF"/>
                </a:solidFill>
              </a:rPr>
              <a:t>####</a:t>
            </a:r>
            <a:r>
              <a:rPr lang="zh-CN" altLang="en-US" dirty="0" smtClean="0">
                <a:solidFill>
                  <a:srgbClr val="0000FF"/>
                </a:solidFill>
              </a:rPr>
              <a:t>必须设定先验分布</a:t>
            </a:r>
            <a:endParaRPr lang="en-US" altLang="zh-CN" dirty="0" smtClean="0">
              <a:solidFill>
                <a:srgbClr val="0000FF"/>
              </a:solidFill>
            </a:endParaRPr>
          </a:p>
          <a:p>
            <a:r>
              <a:rPr lang="en-US" altLang="zh-CN" dirty="0" smtClean="0">
                <a:solidFill>
                  <a:srgbClr val="0000FF"/>
                </a:solidFill>
              </a:rPr>
              <a:t>prior_1 &lt;- c(</a:t>
            </a:r>
            <a:r>
              <a:rPr lang="en-US" altLang="zh-CN" dirty="0" err="1" smtClean="0">
                <a:solidFill>
                  <a:srgbClr val="0000FF"/>
                </a:solidFill>
              </a:rPr>
              <a:t>set_prior</a:t>
            </a:r>
            <a:r>
              <a:rPr lang="en-US" altLang="zh-CN" dirty="0" smtClean="0">
                <a:solidFill>
                  <a:srgbClr val="0000FF"/>
                </a:solidFill>
              </a:rPr>
              <a:t>("normal(0, 50)", </a:t>
            </a:r>
            <a:r>
              <a:rPr lang="en-US" altLang="zh-CN" dirty="0" err="1" smtClean="0">
                <a:solidFill>
                  <a:srgbClr val="0000FF"/>
                </a:solidFill>
              </a:rPr>
              <a:t>nlpar</a:t>
            </a:r>
            <a:r>
              <a:rPr lang="en-US" altLang="zh-CN" dirty="0" smtClean="0">
                <a:solidFill>
                  <a:srgbClr val="0000FF"/>
                </a:solidFill>
              </a:rPr>
              <a:t> = "u"),</a:t>
            </a:r>
          </a:p>
          <a:p>
            <a:r>
              <a:rPr lang="en-US" altLang="zh-CN" dirty="0" smtClean="0">
                <a:solidFill>
                  <a:srgbClr val="0000FF"/>
                </a:solidFill>
              </a:rPr>
              <a:t>             </a:t>
            </a:r>
            <a:r>
              <a:rPr lang="en-US" altLang="zh-CN" dirty="0" err="1" smtClean="0">
                <a:solidFill>
                  <a:srgbClr val="0000FF"/>
                </a:solidFill>
              </a:rPr>
              <a:t>set_prior</a:t>
            </a:r>
            <a:r>
              <a:rPr lang="en-US" altLang="zh-CN" dirty="0" smtClean="0">
                <a:solidFill>
                  <a:srgbClr val="0000FF"/>
                </a:solidFill>
              </a:rPr>
              <a:t>("normal(0, 50)", </a:t>
            </a:r>
            <a:r>
              <a:rPr lang="en-US" altLang="zh-CN" dirty="0" err="1" smtClean="0">
                <a:solidFill>
                  <a:srgbClr val="0000FF"/>
                </a:solidFill>
              </a:rPr>
              <a:t>nlpar</a:t>
            </a:r>
            <a:r>
              <a:rPr lang="en-US" altLang="zh-CN" dirty="0" smtClean="0">
                <a:solidFill>
                  <a:srgbClr val="0000FF"/>
                </a:solidFill>
              </a:rPr>
              <a:t> = "k"))</a:t>
            </a:r>
          </a:p>
          <a:p>
            <a:r>
              <a:rPr lang="en-US" altLang="zh-CN" dirty="0" smtClean="0">
                <a:solidFill>
                  <a:srgbClr val="0000FF"/>
                </a:solidFill>
              </a:rPr>
              <a:t>####</a:t>
            </a:r>
            <a:r>
              <a:rPr lang="zh-CN" altLang="en-US" dirty="0" smtClean="0">
                <a:solidFill>
                  <a:srgbClr val="0000FF"/>
                </a:solidFill>
              </a:rPr>
              <a:t>模型拟合</a:t>
            </a:r>
            <a:endParaRPr lang="en-US" altLang="zh-CN" dirty="0" smtClean="0">
              <a:solidFill>
                <a:srgbClr val="0000FF"/>
              </a:solidFill>
            </a:endParaRPr>
          </a:p>
          <a:p>
            <a:r>
              <a:rPr lang="en-US" altLang="zh-CN" dirty="0" smtClean="0">
                <a:solidFill>
                  <a:srgbClr val="0000FF"/>
                </a:solidFill>
              </a:rPr>
              <a:t>diy_bm4 &lt;- </a:t>
            </a:r>
            <a:r>
              <a:rPr lang="en-US" altLang="zh-CN" dirty="0" err="1" smtClean="0">
                <a:solidFill>
                  <a:srgbClr val="0000FF"/>
                </a:solidFill>
              </a:rPr>
              <a:t>brm</a:t>
            </a:r>
            <a:r>
              <a:rPr lang="en-US" altLang="zh-CN" dirty="0" smtClean="0">
                <a:solidFill>
                  <a:srgbClr val="0000FF"/>
                </a:solidFill>
              </a:rPr>
              <a:t>(bf(y ~ u*(x/(</a:t>
            </a:r>
            <a:r>
              <a:rPr lang="en-US" altLang="zh-CN" dirty="0" err="1" smtClean="0">
                <a:solidFill>
                  <a:srgbClr val="0000FF"/>
                </a:solidFill>
              </a:rPr>
              <a:t>k+x</a:t>
            </a:r>
            <a:r>
              <a:rPr lang="en-US" altLang="zh-CN" dirty="0" smtClean="0">
                <a:solidFill>
                  <a:srgbClr val="0000FF"/>
                </a:solidFill>
              </a:rPr>
              <a:t>)), </a:t>
            </a:r>
          </a:p>
          <a:p>
            <a:r>
              <a:rPr lang="en-US" altLang="zh-CN" dirty="0" smtClean="0">
                <a:solidFill>
                  <a:srgbClr val="0000FF"/>
                </a:solidFill>
              </a:rPr>
              <a:t>                  u ~</a:t>
            </a:r>
            <a:r>
              <a:rPr lang="en-US" altLang="zh-CN" dirty="0" err="1" smtClean="0">
                <a:solidFill>
                  <a:srgbClr val="0000FF"/>
                </a:solidFill>
              </a:rPr>
              <a:t>t+p</a:t>
            </a:r>
            <a:r>
              <a:rPr lang="en-US" altLang="zh-CN" dirty="0" smtClean="0">
                <a:solidFill>
                  <a:srgbClr val="0000FF"/>
                </a:solidFill>
              </a:rPr>
              <a:t>,</a:t>
            </a:r>
          </a:p>
          <a:p>
            <a:r>
              <a:rPr lang="en-US" altLang="zh-CN" dirty="0" smtClean="0">
                <a:solidFill>
                  <a:srgbClr val="0000FF"/>
                </a:solidFill>
              </a:rPr>
              <a:t>                  k ~</a:t>
            </a:r>
            <a:r>
              <a:rPr lang="en-US" altLang="zh-CN" dirty="0" err="1" smtClean="0">
                <a:solidFill>
                  <a:srgbClr val="0000FF"/>
                </a:solidFill>
              </a:rPr>
              <a:t>t+p</a:t>
            </a:r>
            <a:r>
              <a:rPr lang="en-US" altLang="zh-CN" dirty="0" smtClean="0">
                <a:solidFill>
                  <a:srgbClr val="0000FF"/>
                </a:solidFill>
              </a:rPr>
              <a:t>,</a:t>
            </a:r>
          </a:p>
          <a:p>
            <a:r>
              <a:rPr lang="en-US" altLang="zh-CN" dirty="0" smtClean="0">
                <a:solidFill>
                  <a:srgbClr val="0000FF"/>
                </a:solidFill>
              </a:rPr>
              <a:t>                  </a:t>
            </a:r>
            <a:r>
              <a:rPr lang="en-US" altLang="zh-CN" dirty="0" err="1" smtClean="0">
                <a:solidFill>
                  <a:srgbClr val="0000FF"/>
                </a:solidFill>
              </a:rPr>
              <a:t>nl</a:t>
            </a:r>
            <a:r>
              <a:rPr lang="en-US" altLang="zh-CN" dirty="0" smtClean="0">
                <a:solidFill>
                  <a:srgbClr val="0000FF"/>
                </a:solidFill>
              </a:rPr>
              <a:t> = TRUE),</a:t>
            </a:r>
          </a:p>
          <a:p>
            <a:r>
              <a:rPr lang="en-US" altLang="zh-CN" dirty="0" smtClean="0">
                <a:solidFill>
                  <a:srgbClr val="0000FF"/>
                </a:solidFill>
              </a:rPr>
              <a:t>               data = Orange,</a:t>
            </a:r>
          </a:p>
          <a:p>
            <a:r>
              <a:rPr lang="en-US" altLang="zh-CN" dirty="0" smtClean="0">
                <a:solidFill>
                  <a:srgbClr val="0000FF"/>
                </a:solidFill>
              </a:rPr>
              <a:t>               prior = prior_1,</a:t>
            </a:r>
          </a:p>
          <a:p>
            <a:r>
              <a:rPr lang="en-US" altLang="zh-CN" dirty="0" smtClean="0">
                <a:solidFill>
                  <a:srgbClr val="0000FF"/>
                </a:solidFill>
              </a:rPr>
              <a:t>               chains = 3)</a:t>
            </a:r>
            <a:endParaRPr lang="zh-CN" altLang="en-US" dirty="0">
              <a:solidFill>
                <a:srgbClr val="0000FF"/>
              </a:solidFill>
            </a:endParaRPr>
          </a:p>
        </p:txBody>
      </p:sp>
    </p:spTree>
    <p:extLst>
      <p:ext uri="{BB962C8B-B14F-4D97-AF65-F5344CB8AC3E}">
        <p14:creationId xmlns:p14="http://schemas.microsoft.com/office/powerpoint/2010/main" val="167243413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142" y="387429"/>
            <a:ext cx="10515600" cy="872660"/>
          </a:xfrm>
        </p:spPr>
        <p:txBody>
          <a:bodyPr>
            <a:normAutofit/>
          </a:bodyPr>
          <a:lstStyle/>
          <a:p>
            <a:pPr algn="ctr"/>
            <a:r>
              <a:rPr lang="zh-CN" altLang="en-US" b="1" dirty="0" smtClean="0">
                <a:solidFill>
                  <a:srgbClr val="0000FF"/>
                </a:solidFill>
              </a:rPr>
              <a:t>总结</a:t>
            </a:r>
            <a:r>
              <a:rPr lang="en-US" altLang="zh-CN" b="1" dirty="0" smtClean="0">
                <a:solidFill>
                  <a:srgbClr val="0000FF"/>
                </a:solidFill>
              </a:rPr>
              <a:t>—</a:t>
            </a:r>
            <a:r>
              <a:rPr lang="zh-CN" altLang="en-US" b="1" dirty="0" smtClean="0">
                <a:solidFill>
                  <a:srgbClr val="0000FF"/>
                </a:solidFill>
              </a:rPr>
              <a:t>技术问题已不是贝叶斯统计的难题！</a:t>
            </a:r>
            <a:endParaRPr lang="zh-CN" altLang="en-US" b="1" dirty="0">
              <a:solidFill>
                <a:srgbClr val="0000FF"/>
              </a:solidFill>
            </a:endParaRPr>
          </a:p>
        </p:txBody>
      </p:sp>
      <p:sp>
        <p:nvSpPr>
          <p:cNvPr id="3" name="内容占位符 2"/>
          <p:cNvSpPr>
            <a:spLocks noGrp="1"/>
          </p:cNvSpPr>
          <p:nvPr>
            <p:ph idx="1"/>
          </p:nvPr>
        </p:nvSpPr>
        <p:spPr>
          <a:xfrm>
            <a:off x="1025658" y="1898922"/>
            <a:ext cx="10515600" cy="3015127"/>
          </a:xfrm>
        </p:spPr>
        <p:txBody>
          <a:bodyPr>
            <a:normAutofit fontScale="92500"/>
          </a:bodyPr>
          <a:lstStyle/>
          <a:p>
            <a:r>
              <a:rPr lang="en-US" altLang="zh-CN" dirty="0" smtClean="0"/>
              <a:t>brms</a:t>
            </a:r>
            <a:r>
              <a:rPr lang="zh-CN" altLang="en-US" dirty="0" smtClean="0"/>
              <a:t>包功能异常强大，大大降低了贝叶斯统计的入门门槛。</a:t>
            </a:r>
            <a:endParaRPr lang="en-US" altLang="zh-CN" dirty="0" smtClean="0"/>
          </a:p>
          <a:p>
            <a:r>
              <a:rPr lang="en-US" altLang="zh-CN" dirty="0" smtClean="0"/>
              <a:t>“Fitting </a:t>
            </a:r>
            <a:r>
              <a:rPr lang="en-US" altLang="zh-CN" dirty="0"/>
              <a:t>all kinds of regression models within one </a:t>
            </a:r>
            <a:r>
              <a:rPr lang="en-US" altLang="zh-CN" dirty="0" smtClean="0"/>
              <a:t>framework”--</a:t>
            </a:r>
            <a:r>
              <a:rPr lang="zh-CN" altLang="en-US" dirty="0" smtClean="0"/>
              <a:t>绝非妄言。</a:t>
            </a:r>
            <a:endParaRPr lang="en-US" altLang="zh-CN" dirty="0" smtClean="0"/>
          </a:p>
          <a:p>
            <a:r>
              <a:rPr lang="zh-CN" altLang="en-US" dirty="0" smtClean="0"/>
              <a:t>靠贝叶斯装高深的年代一去不复返了！</a:t>
            </a:r>
            <a:endParaRPr lang="en-US" altLang="zh-CN" dirty="0" smtClean="0"/>
          </a:p>
          <a:p>
            <a:r>
              <a:rPr lang="zh-CN" altLang="en-US" dirty="0"/>
              <a:t>此</a:t>
            </a:r>
            <a:r>
              <a:rPr lang="zh-CN" altLang="en-US" dirty="0" smtClean="0"/>
              <a:t>包唯一的缺陷在于运算速度较慢。</a:t>
            </a:r>
            <a:endParaRPr lang="en-US" altLang="zh-CN" dirty="0" smtClean="0"/>
          </a:p>
          <a:p>
            <a:r>
              <a:rPr lang="zh-CN" altLang="en-US" dirty="0" smtClean="0"/>
              <a:t>应用固然重要，但不可忽视贝叶斯统计的理论背景。</a:t>
            </a:r>
            <a:endParaRPr lang="en-US" altLang="zh-CN" dirty="0" smtClean="0"/>
          </a:p>
          <a:p>
            <a:r>
              <a:rPr lang="zh-CN" altLang="en-US" dirty="0" smtClean="0"/>
              <a:t>实际应用中，希望</a:t>
            </a:r>
            <a:r>
              <a:rPr lang="zh-CN" altLang="en-US" dirty="0"/>
              <a:t>大家</a:t>
            </a:r>
            <a:r>
              <a:rPr lang="zh-CN" altLang="en-US" dirty="0" smtClean="0"/>
              <a:t>多交流。</a:t>
            </a:r>
            <a:endParaRPr lang="en-US" altLang="zh-CN" dirty="0" smtClean="0"/>
          </a:p>
          <a:p>
            <a:endParaRPr lang="zh-CN" altLang="en-US" dirty="0"/>
          </a:p>
          <a:p>
            <a:endParaRPr lang="en-US" altLang="zh-CN" dirty="0" smtClean="0"/>
          </a:p>
          <a:p>
            <a:endParaRPr lang="zh-CN" altLang="en-US" dirty="0"/>
          </a:p>
        </p:txBody>
      </p:sp>
    </p:spTree>
    <p:extLst>
      <p:ext uri="{BB962C8B-B14F-4D97-AF65-F5344CB8AC3E}">
        <p14:creationId xmlns:p14="http://schemas.microsoft.com/office/powerpoint/2010/main" val="304913846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0823" y="143744"/>
            <a:ext cx="10515600" cy="732155"/>
          </a:xfrm>
        </p:spPr>
        <p:txBody>
          <a:bodyPr/>
          <a:lstStyle/>
          <a:p>
            <a:pPr algn="ctr"/>
            <a:r>
              <a:rPr lang="zh-CN" altLang="en-US" dirty="0" smtClean="0"/>
              <a:t>读物推荐</a:t>
            </a:r>
            <a:endParaRPr lang="zh-CN" altLang="en-US" dirty="0"/>
          </a:p>
        </p:txBody>
      </p:sp>
      <p:pic>
        <p:nvPicPr>
          <p:cNvPr id="4" name="内容占位符 3"/>
          <p:cNvPicPr>
            <a:picLocks noGrp="1" noChangeAspect="1"/>
          </p:cNvPicPr>
          <p:nvPr>
            <p:ph idx="1"/>
          </p:nvPr>
        </p:nvPicPr>
        <p:blipFill>
          <a:blip r:embed="rId2"/>
          <a:stretch>
            <a:fillRect/>
          </a:stretch>
        </p:blipFill>
        <p:spPr>
          <a:xfrm>
            <a:off x="2357342" y="1185151"/>
            <a:ext cx="3379314" cy="4857029"/>
          </a:xfrm>
          <a:prstGeom prst="rect">
            <a:avLst/>
          </a:prstGeom>
        </p:spPr>
      </p:pic>
      <p:pic>
        <p:nvPicPr>
          <p:cNvPr id="5" name="图片 4"/>
          <p:cNvPicPr>
            <a:picLocks noChangeAspect="1"/>
          </p:cNvPicPr>
          <p:nvPr/>
        </p:nvPicPr>
        <p:blipFill>
          <a:blip r:embed="rId3"/>
          <a:stretch>
            <a:fillRect/>
          </a:stretch>
        </p:blipFill>
        <p:spPr>
          <a:xfrm>
            <a:off x="6048429" y="1185151"/>
            <a:ext cx="3959615" cy="4942830"/>
          </a:xfrm>
          <a:prstGeom prst="rect">
            <a:avLst/>
          </a:prstGeom>
        </p:spPr>
      </p:pic>
      <p:sp>
        <p:nvSpPr>
          <p:cNvPr id="3" name="矩形 2"/>
          <p:cNvSpPr/>
          <p:nvPr/>
        </p:nvSpPr>
        <p:spPr>
          <a:xfrm>
            <a:off x="5736656" y="6252567"/>
            <a:ext cx="5922455" cy="369332"/>
          </a:xfrm>
          <a:prstGeom prst="rect">
            <a:avLst/>
          </a:prstGeom>
        </p:spPr>
        <p:txBody>
          <a:bodyPr wrap="none">
            <a:spAutoFit/>
          </a:bodyPr>
          <a:lstStyle/>
          <a:p>
            <a:r>
              <a:rPr lang="en-US" altLang="zh-CN" dirty="0">
                <a:hlinkClick r:id="rId4"/>
              </a:rPr>
              <a:t>https://biol609.github.io/lectures/23c_brms_prediction.html</a:t>
            </a:r>
            <a:endParaRPr lang="en-US" altLang="zh-CN" dirty="0"/>
          </a:p>
        </p:txBody>
      </p:sp>
    </p:spTree>
    <p:extLst>
      <p:ext uri="{BB962C8B-B14F-4D97-AF65-F5344CB8AC3E}">
        <p14:creationId xmlns:p14="http://schemas.microsoft.com/office/powerpoint/2010/main" val="15221554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00795" y="2634648"/>
            <a:ext cx="8286997" cy="656692"/>
          </a:xfrm>
        </p:spPr>
        <p:txBody>
          <a:bodyPr/>
          <a:lstStyle/>
          <a:p>
            <a:pPr>
              <a:buFont typeface="Wingdings" panose="05000000000000000000" pitchFamily="2" charset="2"/>
              <a:buChar char="Ø"/>
            </a:pPr>
            <a:r>
              <a:rPr lang="zh-CN" altLang="en-US" b="1" dirty="0" smtClean="0">
                <a:solidFill>
                  <a:srgbClr val="FF0000"/>
                </a:solidFill>
              </a:rPr>
              <a:t>科研的核心在于科学问题，而不在于统计方法！</a:t>
            </a:r>
            <a:endParaRPr lang="en-US" altLang="zh-CN" b="1" dirty="0" smtClean="0">
              <a:solidFill>
                <a:srgbClr val="FF0000"/>
              </a:solidFill>
            </a:endParaRPr>
          </a:p>
        </p:txBody>
      </p:sp>
      <p:sp>
        <p:nvSpPr>
          <p:cNvPr id="4" name="标题 1"/>
          <p:cNvSpPr txBox="1">
            <a:spLocks/>
          </p:cNvSpPr>
          <p:nvPr/>
        </p:nvSpPr>
        <p:spPr>
          <a:xfrm>
            <a:off x="1443842" y="40452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rgbClr val="0000FF"/>
                </a:solidFill>
              </a:rPr>
              <a:t>谢谢大家！！！</a:t>
            </a:r>
            <a:endParaRPr lang="zh-CN" altLang="en-US" dirty="0">
              <a:solidFill>
                <a:srgbClr val="0000FF"/>
              </a:solidFill>
            </a:endParaRPr>
          </a:p>
        </p:txBody>
      </p:sp>
    </p:spTree>
    <p:extLst>
      <p:ext uri="{BB962C8B-B14F-4D97-AF65-F5344CB8AC3E}">
        <p14:creationId xmlns:p14="http://schemas.microsoft.com/office/powerpoint/2010/main" val="2744355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7222" y="122719"/>
            <a:ext cx="10515600" cy="1067599"/>
          </a:xfrm>
        </p:spPr>
        <p:txBody>
          <a:bodyPr/>
          <a:lstStyle/>
          <a:p>
            <a:pPr algn="ctr"/>
            <a:r>
              <a:rPr lang="en-US" altLang="zh-CN" b="1" dirty="0"/>
              <a:t>An example of Bayesian statistics</a:t>
            </a:r>
            <a:endParaRPr lang="zh-CN" altLang="en-US" dirty="0">
              <a:solidFill>
                <a:srgbClr val="0000FF"/>
              </a:solidFill>
            </a:endParaRPr>
          </a:p>
        </p:txBody>
      </p:sp>
      <p:pic>
        <p:nvPicPr>
          <p:cNvPr id="4" name="内容占位符 3"/>
          <p:cNvPicPr>
            <a:picLocks noGrp="1" noChangeAspect="1"/>
          </p:cNvPicPr>
          <p:nvPr>
            <p:ph idx="1"/>
          </p:nvPr>
        </p:nvPicPr>
        <p:blipFill>
          <a:blip r:embed="rId2"/>
          <a:stretch>
            <a:fillRect/>
          </a:stretch>
        </p:blipFill>
        <p:spPr>
          <a:xfrm>
            <a:off x="2216498" y="2047814"/>
            <a:ext cx="4771421" cy="2263233"/>
          </a:xfrm>
          <a:prstGeom prst="rect">
            <a:avLst/>
          </a:prstGeom>
        </p:spPr>
      </p:pic>
      <p:pic>
        <p:nvPicPr>
          <p:cNvPr id="6" name="图片 5"/>
          <p:cNvPicPr>
            <a:picLocks noChangeAspect="1"/>
          </p:cNvPicPr>
          <p:nvPr/>
        </p:nvPicPr>
        <p:blipFill>
          <a:blip r:embed="rId3"/>
          <a:stretch>
            <a:fillRect/>
          </a:stretch>
        </p:blipFill>
        <p:spPr>
          <a:xfrm>
            <a:off x="7032988" y="2022042"/>
            <a:ext cx="1398906" cy="2066415"/>
          </a:xfrm>
          <a:prstGeom prst="rect">
            <a:avLst/>
          </a:prstGeom>
        </p:spPr>
      </p:pic>
      <p:sp>
        <p:nvSpPr>
          <p:cNvPr id="8" name="矩形 7"/>
          <p:cNvSpPr/>
          <p:nvPr/>
        </p:nvSpPr>
        <p:spPr>
          <a:xfrm>
            <a:off x="2421140" y="2073466"/>
            <a:ext cx="1418896" cy="22422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5554" y="1075319"/>
            <a:ext cx="3005253" cy="923330"/>
          </a:xfrm>
          <a:prstGeom prst="rect">
            <a:avLst/>
          </a:prstGeom>
          <a:noFill/>
        </p:spPr>
        <p:txBody>
          <a:bodyPr wrap="square" rtlCol="0">
            <a:spAutoFit/>
          </a:bodyPr>
          <a:lstStyle/>
          <a:p>
            <a:pPr algn="ctr"/>
            <a:r>
              <a:rPr lang="en-US" altLang="zh-CN" b="1" dirty="0" smtClean="0"/>
              <a:t>Prior distribution</a:t>
            </a:r>
            <a:r>
              <a:rPr lang="zh-CN" altLang="en-US" b="1" dirty="0" smtClean="0"/>
              <a:t>，</a:t>
            </a:r>
            <a:endParaRPr lang="en-US" altLang="zh-CN" b="1" dirty="0" smtClean="0"/>
          </a:p>
          <a:p>
            <a:pPr algn="ctr"/>
            <a:r>
              <a:rPr lang="en-US" altLang="zh-CN" b="1" dirty="0" smtClean="0"/>
              <a:t>All the possibilities</a:t>
            </a:r>
          </a:p>
          <a:p>
            <a:pPr algn="ctr"/>
            <a:r>
              <a:rPr lang="en-US" altLang="zh-CN" b="1" dirty="0" smtClean="0"/>
              <a:t>(</a:t>
            </a:r>
            <a:r>
              <a:rPr lang="zh-CN" altLang="en-US" b="1" dirty="0" smtClean="0"/>
              <a:t>参数值的可能范围与分布</a:t>
            </a:r>
            <a:r>
              <a:rPr lang="en-US" altLang="zh-CN" b="1" dirty="0" smtClean="0"/>
              <a:t>)</a:t>
            </a:r>
            <a:endParaRPr lang="zh-CN" altLang="en-US" b="1" dirty="0"/>
          </a:p>
        </p:txBody>
      </p:sp>
      <p:sp>
        <p:nvSpPr>
          <p:cNvPr id="10" name="文本框 9"/>
          <p:cNvSpPr txBox="1"/>
          <p:nvPr/>
        </p:nvSpPr>
        <p:spPr>
          <a:xfrm>
            <a:off x="5459963" y="1283950"/>
            <a:ext cx="4544957" cy="646331"/>
          </a:xfrm>
          <a:prstGeom prst="rect">
            <a:avLst/>
          </a:prstGeom>
          <a:noFill/>
        </p:spPr>
        <p:txBody>
          <a:bodyPr wrap="square" rtlCol="0">
            <a:spAutoFit/>
          </a:bodyPr>
          <a:lstStyle/>
          <a:p>
            <a:pPr algn="ctr"/>
            <a:r>
              <a:rPr lang="en-US" altLang="zh-CN" b="1" dirty="0" smtClean="0"/>
              <a:t>Posterior distribution</a:t>
            </a:r>
          </a:p>
          <a:p>
            <a:pPr algn="ctr"/>
            <a:r>
              <a:rPr lang="zh-CN" altLang="en-US" b="1" dirty="0" smtClean="0"/>
              <a:t>（修正后的参数分布）</a:t>
            </a:r>
            <a:endParaRPr lang="zh-CN" altLang="en-US" b="1" dirty="0"/>
          </a:p>
        </p:txBody>
      </p:sp>
      <p:sp>
        <p:nvSpPr>
          <p:cNvPr id="11" name="矩形 10"/>
          <p:cNvSpPr/>
          <p:nvPr/>
        </p:nvSpPr>
        <p:spPr>
          <a:xfrm>
            <a:off x="6963152" y="2035863"/>
            <a:ext cx="1538580" cy="226601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165475" y="6356172"/>
            <a:ext cx="9026525" cy="369332"/>
          </a:xfrm>
          <a:prstGeom prst="rect">
            <a:avLst/>
          </a:prstGeom>
          <a:noFill/>
        </p:spPr>
        <p:txBody>
          <a:bodyPr wrap="square" rtlCol="0">
            <a:spAutoFit/>
          </a:bodyPr>
          <a:lstStyle/>
          <a:p>
            <a:r>
              <a:rPr lang="en-US" altLang="zh-CN" dirty="0"/>
              <a:t>Richard </a:t>
            </a:r>
            <a:r>
              <a:rPr lang="en-US" altLang="zh-CN" dirty="0" err="1"/>
              <a:t>McElreath</a:t>
            </a:r>
            <a:r>
              <a:rPr lang="en-US" altLang="zh-CN" dirty="0" smtClean="0"/>
              <a:t>, 2016  </a:t>
            </a:r>
            <a:r>
              <a:rPr lang="en-US" altLang="zh-CN" dirty="0"/>
              <a:t>Statistical rethinking, A Bayesian Course </a:t>
            </a:r>
            <a:r>
              <a:rPr lang="en-US" altLang="zh-CN" dirty="0" smtClean="0"/>
              <a:t>with Examples </a:t>
            </a:r>
            <a:r>
              <a:rPr lang="en-US" altLang="zh-CN" dirty="0"/>
              <a:t>in R and </a:t>
            </a:r>
            <a:r>
              <a:rPr lang="en-US" altLang="zh-CN" dirty="0" smtClean="0"/>
              <a:t>Stan</a:t>
            </a:r>
            <a:endParaRPr lang="en-US" altLang="zh-CN" dirty="0"/>
          </a:p>
        </p:txBody>
      </p:sp>
      <p:sp>
        <p:nvSpPr>
          <p:cNvPr id="14" name="文本框 13"/>
          <p:cNvSpPr txBox="1"/>
          <p:nvPr/>
        </p:nvSpPr>
        <p:spPr>
          <a:xfrm>
            <a:off x="4677309" y="1465947"/>
            <a:ext cx="1578509" cy="369332"/>
          </a:xfrm>
          <a:prstGeom prst="rect">
            <a:avLst/>
          </a:prstGeom>
          <a:noFill/>
        </p:spPr>
        <p:txBody>
          <a:bodyPr wrap="none" rtlCol="0">
            <a:spAutoFit/>
          </a:bodyPr>
          <a:lstStyle/>
          <a:p>
            <a:r>
              <a:rPr lang="en-US" altLang="zh-CN" b="1" dirty="0" smtClean="0"/>
              <a:t>Observed data</a:t>
            </a:r>
            <a:endParaRPr lang="zh-CN" altLang="en-US" b="1" dirty="0"/>
          </a:p>
        </p:txBody>
      </p:sp>
      <p:sp>
        <p:nvSpPr>
          <p:cNvPr id="15" name="文本框 14"/>
          <p:cNvSpPr txBox="1"/>
          <p:nvPr/>
        </p:nvSpPr>
        <p:spPr>
          <a:xfrm>
            <a:off x="4212979" y="5704937"/>
            <a:ext cx="4868962" cy="461665"/>
          </a:xfrm>
          <a:prstGeom prst="rect">
            <a:avLst/>
          </a:prstGeom>
          <a:noFill/>
        </p:spPr>
        <p:txBody>
          <a:bodyPr wrap="none" rtlCol="0">
            <a:spAutoFit/>
          </a:bodyPr>
          <a:lstStyle/>
          <a:p>
            <a:r>
              <a:rPr lang="en-US" altLang="zh-CN" sz="2400" b="1" dirty="0" smtClean="0"/>
              <a:t>Bayes </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smtClean="0"/>
              <a:t> Everything is distribution</a:t>
            </a:r>
            <a:endParaRPr lang="zh-CN" altLang="en-US" sz="2400" b="1" dirty="0"/>
          </a:p>
        </p:txBody>
      </p:sp>
      <p:sp>
        <p:nvSpPr>
          <p:cNvPr id="5" name="文本框 4"/>
          <p:cNvSpPr txBox="1"/>
          <p:nvPr/>
        </p:nvSpPr>
        <p:spPr>
          <a:xfrm>
            <a:off x="1572185" y="2414730"/>
            <a:ext cx="476412" cy="369332"/>
          </a:xfrm>
          <a:prstGeom prst="rect">
            <a:avLst/>
          </a:prstGeom>
          <a:noFill/>
        </p:spPr>
        <p:txBody>
          <a:bodyPr wrap="none" rtlCol="0">
            <a:spAutoFit/>
          </a:bodyPr>
          <a:lstStyle/>
          <a:p>
            <a:r>
              <a:rPr lang="en-US" altLang="zh-CN" dirty="0" smtClean="0"/>
              <a:t>0.2</a:t>
            </a:r>
            <a:endParaRPr lang="zh-CN" altLang="en-US" dirty="0"/>
          </a:p>
        </p:txBody>
      </p:sp>
      <p:sp>
        <p:nvSpPr>
          <p:cNvPr id="18" name="文本框 17"/>
          <p:cNvSpPr txBox="1"/>
          <p:nvPr/>
        </p:nvSpPr>
        <p:spPr>
          <a:xfrm>
            <a:off x="1580311" y="2781721"/>
            <a:ext cx="476412" cy="369332"/>
          </a:xfrm>
          <a:prstGeom prst="rect">
            <a:avLst/>
          </a:prstGeom>
          <a:noFill/>
        </p:spPr>
        <p:txBody>
          <a:bodyPr wrap="none" rtlCol="0">
            <a:spAutoFit/>
          </a:bodyPr>
          <a:lstStyle/>
          <a:p>
            <a:r>
              <a:rPr lang="en-US" altLang="zh-CN" dirty="0" smtClean="0"/>
              <a:t>0.2</a:t>
            </a:r>
            <a:endParaRPr lang="zh-CN" altLang="en-US" dirty="0"/>
          </a:p>
        </p:txBody>
      </p:sp>
      <p:sp>
        <p:nvSpPr>
          <p:cNvPr id="22" name="文本框 21"/>
          <p:cNvSpPr txBox="1"/>
          <p:nvPr/>
        </p:nvSpPr>
        <p:spPr>
          <a:xfrm>
            <a:off x="1580311" y="3119306"/>
            <a:ext cx="476412" cy="369332"/>
          </a:xfrm>
          <a:prstGeom prst="rect">
            <a:avLst/>
          </a:prstGeom>
          <a:noFill/>
        </p:spPr>
        <p:txBody>
          <a:bodyPr wrap="none" rtlCol="0">
            <a:spAutoFit/>
          </a:bodyPr>
          <a:lstStyle/>
          <a:p>
            <a:r>
              <a:rPr lang="en-US" altLang="zh-CN" dirty="0" smtClean="0"/>
              <a:t>0.2</a:t>
            </a:r>
            <a:endParaRPr lang="zh-CN" altLang="en-US" dirty="0"/>
          </a:p>
        </p:txBody>
      </p:sp>
      <p:sp>
        <p:nvSpPr>
          <p:cNvPr id="23" name="文本框 22"/>
          <p:cNvSpPr txBox="1"/>
          <p:nvPr/>
        </p:nvSpPr>
        <p:spPr>
          <a:xfrm>
            <a:off x="1580311" y="3514531"/>
            <a:ext cx="476412" cy="369332"/>
          </a:xfrm>
          <a:prstGeom prst="rect">
            <a:avLst/>
          </a:prstGeom>
          <a:noFill/>
        </p:spPr>
        <p:txBody>
          <a:bodyPr wrap="none" rtlCol="0">
            <a:spAutoFit/>
          </a:bodyPr>
          <a:lstStyle/>
          <a:p>
            <a:r>
              <a:rPr lang="en-US" altLang="zh-CN" dirty="0" smtClean="0"/>
              <a:t>0.2</a:t>
            </a:r>
            <a:endParaRPr lang="zh-CN" altLang="en-US" dirty="0"/>
          </a:p>
        </p:txBody>
      </p:sp>
      <p:sp>
        <p:nvSpPr>
          <p:cNvPr id="24" name="文本框 23"/>
          <p:cNvSpPr txBox="1"/>
          <p:nvPr/>
        </p:nvSpPr>
        <p:spPr>
          <a:xfrm>
            <a:off x="1568128" y="3890148"/>
            <a:ext cx="476412" cy="369332"/>
          </a:xfrm>
          <a:prstGeom prst="rect">
            <a:avLst/>
          </a:prstGeom>
          <a:noFill/>
        </p:spPr>
        <p:txBody>
          <a:bodyPr wrap="none" rtlCol="0">
            <a:spAutoFit/>
          </a:bodyPr>
          <a:lstStyle/>
          <a:p>
            <a:r>
              <a:rPr lang="en-US" altLang="zh-CN" dirty="0" smtClean="0"/>
              <a:t>0.2</a:t>
            </a:r>
            <a:endParaRPr lang="zh-CN" altLang="en-US" dirty="0"/>
          </a:p>
        </p:txBody>
      </p:sp>
      <mc:AlternateContent xmlns:mc="http://schemas.openxmlformats.org/markup-compatibility/2006" xmlns:a14="http://schemas.microsoft.com/office/drawing/2010/main">
        <mc:Choice Requires="a14">
          <p:sp>
            <p:nvSpPr>
              <p:cNvPr id="13" name="文本框 12"/>
              <p:cNvSpPr txBox="1"/>
              <p:nvPr/>
            </p:nvSpPr>
            <p:spPr>
              <a:xfrm>
                <a:off x="8663943" y="1879898"/>
                <a:ext cx="3581861" cy="12077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m:rPr>
                              <m:nor/>
                            </m:rPr>
                            <a:rPr lang="en-US" altLang="zh-CN" dirty="0"/>
                            <m:t>3∗0.2</m:t>
                          </m:r>
                        </m:num>
                        <m:den>
                          <m:r>
                            <m:rPr>
                              <m:nor/>
                            </m:rPr>
                            <a:rPr lang="en-US" altLang="zh-CN" dirty="0"/>
                            <m:t>(0∗0.2+3∗0.2+8∗0.2+ 9∗0.2+0∗0.2</m:t>
                          </m:r>
                        </m:den>
                      </m:f>
                    </m:oMath>
                  </m:oMathPara>
                </a14:m>
                <a:endParaRPr lang="en-US" altLang="zh-CN" dirty="0" smtClean="0"/>
              </a:p>
              <a:p>
                <a:endParaRPr lang="en-US" altLang="zh-CN" dirty="0"/>
              </a:p>
              <a:p>
                <a:r>
                  <a:rPr lang="en-US" altLang="zh-CN" dirty="0" smtClean="0"/>
                  <a:t>                           =0.15</a:t>
                </a:r>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8663943" y="1879898"/>
                <a:ext cx="3581861" cy="1207767"/>
              </a:xfrm>
              <a:prstGeom prst="rect">
                <a:avLst/>
              </a:prstGeom>
              <a:blipFill rotWithShape="0">
                <a:blip r:embed="rId4"/>
                <a:stretch>
                  <a:fillRect b="-5528"/>
                </a:stretch>
              </a:blipFill>
            </p:spPr>
            <p:txBody>
              <a:bodyPr/>
              <a:lstStyle/>
              <a:p>
                <a:r>
                  <a:rPr lang="zh-CN" altLang="en-US">
                    <a:noFill/>
                  </a:rPr>
                  <a:t> </a:t>
                </a:r>
              </a:p>
            </p:txBody>
          </p:sp>
        </mc:Fallback>
      </mc:AlternateContent>
      <p:sp>
        <p:nvSpPr>
          <p:cNvPr id="26" name="文本框 25"/>
          <p:cNvSpPr txBox="1"/>
          <p:nvPr/>
        </p:nvSpPr>
        <p:spPr>
          <a:xfrm>
            <a:off x="4646238" y="4622250"/>
            <a:ext cx="4125617" cy="923330"/>
          </a:xfrm>
          <a:prstGeom prst="rect">
            <a:avLst/>
          </a:prstGeom>
          <a:noFill/>
        </p:spPr>
        <p:txBody>
          <a:bodyPr wrap="none" rtlCol="0">
            <a:spAutoFit/>
          </a:bodyPr>
          <a:lstStyle/>
          <a:p>
            <a:r>
              <a:rPr lang="en-US" altLang="zh-CN" b="1" dirty="0">
                <a:solidFill>
                  <a:srgbClr val="C00000"/>
                </a:solidFill>
              </a:rPr>
              <a:t>Likelihood </a:t>
            </a:r>
            <a:r>
              <a:rPr lang="en-US" altLang="zh-CN" b="1" dirty="0" smtClean="0">
                <a:solidFill>
                  <a:srgbClr val="C00000"/>
                </a:solidFill>
              </a:rPr>
              <a:t>function:</a:t>
            </a:r>
          </a:p>
          <a:p>
            <a:r>
              <a:rPr lang="en-US" altLang="zh-CN" b="1" dirty="0" smtClean="0"/>
              <a:t>the </a:t>
            </a:r>
            <a:r>
              <a:rPr lang="en-US" altLang="zh-CN" b="1" dirty="0"/>
              <a:t>probability density of the data, </a:t>
            </a:r>
            <a:endParaRPr lang="en-US" altLang="zh-CN" b="1" dirty="0" smtClean="0"/>
          </a:p>
          <a:p>
            <a:r>
              <a:rPr lang="en-US" altLang="zh-CN" b="1" dirty="0" smtClean="0"/>
              <a:t>viewed </a:t>
            </a:r>
            <a:r>
              <a:rPr lang="en-US" altLang="zh-CN" b="1" dirty="0"/>
              <a:t>as a function of the </a:t>
            </a:r>
            <a:r>
              <a:rPr lang="en-US" altLang="zh-CN" b="1" dirty="0" smtClean="0"/>
              <a:t>parameters—</a:t>
            </a:r>
            <a:endParaRPr lang="zh-CN" altLang="en-US" b="1" dirty="0"/>
          </a:p>
        </p:txBody>
      </p:sp>
      <p:cxnSp>
        <p:nvCxnSpPr>
          <p:cNvPr id="16" name="直接箭头连接符 15"/>
          <p:cNvCxnSpPr/>
          <p:nvPr/>
        </p:nvCxnSpPr>
        <p:spPr>
          <a:xfrm>
            <a:off x="5791717" y="1761269"/>
            <a:ext cx="527892" cy="359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标注 26"/>
          <p:cNvSpPr/>
          <p:nvPr/>
        </p:nvSpPr>
        <p:spPr>
          <a:xfrm>
            <a:off x="6044608" y="2484397"/>
            <a:ext cx="313060" cy="1850745"/>
          </a:xfrm>
          <a:prstGeom prst="wedgeRectCallou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8" name="文本框 27"/>
          <p:cNvSpPr txBox="1"/>
          <p:nvPr/>
        </p:nvSpPr>
        <p:spPr>
          <a:xfrm>
            <a:off x="342603" y="2414730"/>
            <a:ext cx="535724" cy="369332"/>
          </a:xfrm>
          <a:prstGeom prst="rect">
            <a:avLst/>
          </a:prstGeom>
          <a:noFill/>
        </p:spPr>
        <p:txBody>
          <a:bodyPr wrap="none" rtlCol="0">
            <a:spAutoFit/>
          </a:bodyPr>
          <a:lstStyle/>
          <a:p>
            <a:r>
              <a:rPr lang="en-US" altLang="zh-CN" dirty="0" smtClean="0"/>
              <a:t>P=0</a:t>
            </a:r>
            <a:endParaRPr lang="zh-CN" altLang="en-US" dirty="0"/>
          </a:p>
        </p:txBody>
      </p:sp>
      <p:sp>
        <p:nvSpPr>
          <p:cNvPr id="29" name="文本框 28"/>
          <p:cNvSpPr txBox="1"/>
          <p:nvPr/>
        </p:nvSpPr>
        <p:spPr>
          <a:xfrm>
            <a:off x="339763" y="2767208"/>
            <a:ext cx="827471" cy="369332"/>
          </a:xfrm>
          <a:prstGeom prst="rect">
            <a:avLst/>
          </a:prstGeom>
          <a:noFill/>
        </p:spPr>
        <p:txBody>
          <a:bodyPr wrap="none" rtlCol="0">
            <a:spAutoFit/>
          </a:bodyPr>
          <a:lstStyle/>
          <a:p>
            <a:r>
              <a:rPr lang="en-US" altLang="zh-CN" dirty="0" smtClean="0"/>
              <a:t>P=0.25</a:t>
            </a:r>
            <a:endParaRPr lang="zh-CN" altLang="en-US" dirty="0"/>
          </a:p>
        </p:txBody>
      </p:sp>
      <p:sp>
        <p:nvSpPr>
          <p:cNvPr id="30" name="文本框 29"/>
          <p:cNvSpPr txBox="1"/>
          <p:nvPr/>
        </p:nvSpPr>
        <p:spPr>
          <a:xfrm>
            <a:off x="335597" y="3109690"/>
            <a:ext cx="710451" cy="369332"/>
          </a:xfrm>
          <a:prstGeom prst="rect">
            <a:avLst/>
          </a:prstGeom>
          <a:noFill/>
        </p:spPr>
        <p:txBody>
          <a:bodyPr wrap="none" rtlCol="0">
            <a:spAutoFit/>
          </a:bodyPr>
          <a:lstStyle/>
          <a:p>
            <a:r>
              <a:rPr lang="en-US" altLang="zh-CN" dirty="0" smtClean="0"/>
              <a:t>P=0.5</a:t>
            </a:r>
            <a:endParaRPr lang="zh-CN" altLang="en-US" dirty="0"/>
          </a:p>
        </p:txBody>
      </p:sp>
      <p:sp>
        <p:nvSpPr>
          <p:cNvPr id="31" name="文本框 30"/>
          <p:cNvSpPr txBox="1"/>
          <p:nvPr/>
        </p:nvSpPr>
        <p:spPr>
          <a:xfrm>
            <a:off x="326626" y="3522233"/>
            <a:ext cx="827471" cy="369332"/>
          </a:xfrm>
          <a:prstGeom prst="rect">
            <a:avLst/>
          </a:prstGeom>
          <a:noFill/>
        </p:spPr>
        <p:txBody>
          <a:bodyPr wrap="none" rtlCol="0">
            <a:spAutoFit/>
          </a:bodyPr>
          <a:lstStyle/>
          <a:p>
            <a:r>
              <a:rPr lang="en-US" altLang="zh-CN" dirty="0" smtClean="0"/>
              <a:t>P=0.75</a:t>
            </a:r>
            <a:endParaRPr lang="zh-CN" altLang="en-US" dirty="0"/>
          </a:p>
        </p:txBody>
      </p:sp>
      <p:sp>
        <p:nvSpPr>
          <p:cNvPr id="32" name="文本框 31"/>
          <p:cNvSpPr txBox="1"/>
          <p:nvPr/>
        </p:nvSpPr>
        <p:spPr>
          <a:xfrm>
            <a:off x="335592" y="3890040"/>
            <a:ext cx="535724" cy="369332"/>
          </a:xfrm>
          <a:prstGeom prst="rect">
            <a:avLst/>
          </a:prstGeom>
          <a:noFill/>
        </p:spPr>
        <p:txBody>
          <a:bodyPr wrap="none" rtlCol="0">
            <a:spAutoFit/>
          </a:bodyPr>
          <a:lstStyle/>
          <a:p>
            <a:r>
              <a:rPr lang="en-US" altLang="zh-CN" dirty="0" smtClean="0"/>
              <a:t>P=1</a:t>
            </a:r>
            <a:endParaRPr lang="zh-CN" altLang="en-US" dirty="0"/>
          </a:p>
        </p:txBody>
      </p:sp>
      <p:sp>
        <p:nvSpPr>
          <p:cNvPr id="33" name="左大括号 32"/>
          <p:cNvSpPr/>
          <p:nvPr/>
        </p:nvSpPr>
        <p:spPr>
          <a:xfrm rot="16200000" flipH="1">
            <a:off x="1042917" y="1522522"/>
            <a:ext cx="344174" cy="129060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36" name="直接箭头连接符 35"/>
          <p:cNvCxnSpPr/>
          <p:nvPr/>
        </p:nvCxnSpPr>
        <p:spPr>
          <a:xfrm flipH="1">
            <a:off x="8065699" y="2881212"/>
            <a:ext cx="2032484" cy="851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64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1000"/>
                                        <p:tgtEl>
                                          <p:spTgt spid="10"/>
                                        </p:tgtEl>
                                      </p:cBhvr>
                                    </p:animEffect>
                                    <p:anim calcmode="lin" valueType="num">
                                      <p:cBhvr>
                                        <p:cTn id="90" dur="1000" fill="hold"/>
                                        <p:tgtEl>
                                          <p:spTgt spid="10"/>
                                        </p:tgtEl>
                                        <p:attrNameLst>
                                          <p:attrName>ppt_x</p:attrName>
                                        </p:attrNameLst>
                                      </p:cBhvr>
                                      <p:tavLst>
                                        <p:tav tm="0">
                                          <p:val>
                                            <p:strVal val="#ppt_x"/>
                                          </p:val>
                                        </p:tav>
                                        <p:tav tm="100000">
                                          <p:val>
                                            <p:strVal val="#ppt_x"/>
                                          </p:val>
                                        </p:tav>
                                      </p:tavLst>
                                    </p:anim>
                                    <p:anim calcmode="lin" valueType="num">
                                      <p:cBhvr>
                                        <p:cTn id="91" dur="1000" fill="hold"/>
                                        <p:tgtEl>
                                          <p:spTgt spid="1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1000"/>
                                        <p:tgtEl>
                                          <p:spTgt spid="11"/>
                                        </p:tgtEl>
                                      </p:cBhvr>
                                    </p:animEffect>
                                    <p:anim calcmode="lin" valueType="num">
                                      <p:cBhvr>
                                        <p:cTn id="95" dur="1000" fill="hold"/>
                                        <p:tgtEl>
                                          <p:spTgt spid="11"/>
                                        </p:tgtEl>
                                        <p:attrNameLst>
                                          <p:attrName>ppt_x</p:attrName>
                                        </p:attrNameLst>
                                      </p:cBhvr>
                                      <p:tavLst>
                                        <p:tav tm="0">
                                          <p:val>
                                            <p:strVal val="#ppt_x"/>
                                          </p:val>
                                        </p:tav>
                                        <p:tav tm="100000">
                                          <p:val>
                                            <p:strVal val="#ppt_x"/>
                                          </p:val>
                                        </p:tav>
                                      </p:tavLst>
                                    </p:anim>
                                    <p:anim calcmode="lin" valueType="num">
                                      <p:cBhvr>
                                        <p:cTn id="9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4" grpId="0"/>
      <p:bldP spid="15" grpId="0"/>
      <p:bldP spid="5" grpId="0"/>
      <p:bldP spid="18" grpId="0"/>
      <p:bldP spid="22" grpId="0"/>
      <p:bldP spid="23" grpId="0"/>
      <p:bldP spid="24" grpId="0"/>
      <p:bldP spid="13" grpId="0"/>
      <p:bldP spid="26" grpId="0"/>
      <p:bldP spid="27" grpId="0" animBg="1"/>
      <p:bldP spid="28" grpId="0"/>
      <p:bldP spid="29" grpId="0"/>
      <p:bldP spid="30" grpId="0"/>
      <p:bldP spid="31" grpId="0"/>
      <p:bldP spid="32"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8322" y="581739"/>
            <a:ext cx="10515600" cy="585369"/>
          </a:xfrm>
        </p:spPr>
        <p:txBody>
          <a:bodyPr>
            <a:normAutofit fontScale="90000"/>
          </a:bodyPr>
          <a:lstStyle/>
          <a:p>
            <a:pPr algn="ctr"/>
            <a:r>
              <a:rPr lang="en-US" altLang="zh-CN" dirty="0" smtClean="0"/>
              <a:t>Basic principle of Bayesian statistics</a:t>
            </a:r>
            <a:endParaRPr lang="zh-CN" altLang="en-US" dirty="0"/>
          </a:p>
        </p:txBody>
      </p:sp>
      <p:graphicFrame>
        <p:nvGraphicFramePr>
          <p:cNvPr id="4" name="图表 3"/>
          <p:cNvGraphicFramePr>
            <a:graphicFrameLocks/>
          </p:cNvGraphicFramePr>
          <p:nvPr>
            <p:extLst>
              <p:ext uri="{D42A27DB-BD31-4B8C-83A1-F6EECF244321}">
                <p14:modId xmlns:p14="http://schemas.microsoft.com/office/powerpoint/2010/main" val="3304469077"/>
              </p:ext>
            </p:extLst>
          </p:nvPr>
        </p:nvGraphicFramePr>
        <p:xfrm>
          <a:off x="271423" y="1904759"/>
          <a:ext cx="4246345" cy="30824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1388743985"/>
              </p:ext>
            </p:extLst>
          </p:nvPr>
        </p:nvGraphicFramePr>
        <p:xfrm>
          <a:off x="7952382" y="2299395"/>
          <a:ext cx="4053840" cy="2738389"/>
        </p:xfrm>
        <a:graphic>
          <a:graphicData uri="http://schemas.openxmlformats.org/drawingml/2006/chart">
            <c:chart xmlns:c="http://schemas.openxmlformats.org/drawingml/2006/chart" xmlns:r="http://schemas.openxmlformats.org/officeDocument/2006/relationships" r:id="rId4"/>
          </a:graphicData>
        </a:graphic>
      </p:graphicFrame>
      <p:sp>
        <p:nvSpPr>
          <p:cNvPr id="7" name="椭圆 6"/>
          <p:cNvSpPr/>
          <p:nvPr/>
        </p:nvSpPr>
        <p:spPr>
          <a:xfrm>
            <a:off x="5335213" y="3216202"/>
            <a:ext cx="423512" cy="452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6711425" y="3216202"/>
            <a:ext cx="423512" cy="452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5999757" y="3216202"/>
            <a:ext cx="423512" cy="452387"/>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3316" y="5488440"/>
            <a:ext cx="3429337" cy="387798"/>
          </a:xfrm>
          <a:prstGeom prst="rect">
            <a:avLst/>
          </a:prstGeom>
        </p:spPr>
        <p:txBody>
          <a:bodyPr wrap="none">
            <a:spAutoFit/>
          </a:bodyPr>
          <a:lstStyle/>
          <a:p>
            <a:pPr algn="ctr">
              <a:defRPr sz="1920" b="1" i="0" u="none" strike="noStrike" kern="1200" spc="0" baseline="0">
                <a:solidFill>
                  <a:prstClr val="black">
                    <a:lumMod val="65000"/>
                    <a:lumOff val="35000"/>
                  </a:prstClr>
                </a:solidFill>
                <a:latin typeface="+mn-lt"/>
                <a:ea typeface="+mn-ea"/>
                <a:cs typeface="+mn-cs"/>
              </a:defRPr>
            </a:pPr>
            <a:r>
              <a:rPr lang="en-US" altLang="zh-CN" dirty="0" smtClean="0"/>
              <a:t>Prior distribution of parameters</a:t>
            </a:r>
            <a:endParaRPr lang="zh-CN" altLang="zh-CN" dirty="0"/>
          </a:p>
        </p:txBody>
      </p:sp>
      <p:sp>
        <p:nvSpPr>
          <p:cNvPr id="13" name="矩形 12"/>
          <p:cNvSpPr/>
          <p:nvPr/>
        </p:nvSpPr>
        <p:spPr>
          <a:xfrm>
            <a:off x="9126597" y="5448360"/>
            <a:ext cx="2454326" cy="400110"/>
          </a:xfrm>
          <a:prstGeom prst="rect">
            <a:avLst/>
          </a:prstGeom>
        </p:spPr>
        <p:txBody>
          <a:bodyPr wrap="none">
            <a:spAutoFit/>
          </a:bodyPr>
          <a:lstStyle/>
          <a:p>
            <a:pPr algn="ctr">
              <a:defRPr sz="1920" b="1" i="0" u="none" strike="noStrike" kern="1200" spc="0" baseline="0">
                <a:solidFill>
                  <a:prstClr val="black">
                    <a:lumMod val="65000"/>
                    <a:lumOff val="35000"/>
                  </a:prstClr>
                </a:solidFill>
                <a:latin typeface="+mn-lt"/>
                <a:ea typeface="+mn-ea"/>
                <a:cs typeface="+mn-cs"/>
              </a:defRPr>
            </a:pPr>
            <a:r>
              <a:rPr lang="en-US" altLang="zh-CN" sz="2000" dirty="0" smtClean="0"/>
              <a:t>Posterior distribution</a:t>
            </a:r>
            <a:endParaRPr lang="zh-CN" altLang="zh-CN" sz="2000" dirty="0"/>
          </a:p>
        </p:txBody>
      </p:sp>
      <p:sp>
        <p:nvSpPr>
          <p:cNvPr id="14" name="矩形 13"/>
          <p:cNvSpPr/>
          <p:nvPr/>
        </p:nvSpPr>
        <p:spPr>
          <a:xfrm>
            <a:off x="3854498" y="5386245"/>
            <a:ext cx="4278287" cy="523220"/>
          </a:xfrm>
          <a:prstGeom prst="rect">
            <a:avLst/>
          </a:prstGeom>
        </p:spPr>
        <p:txBody>
          <a:bodyPr wrap="none">
            <a:spAutoFit/>
          </a:bodyPr>
          <a:lstStyle/>
          <a:p>
            <a:pPr algn="ctr">
              <a:defRPr sz="1920" b="1" i="0" u="none" strike="noStrike" kern="1200" spc="0" baseline="0">
                <a:solidFill>
                  <a:prstClr val="black">
                    <a:lumMod val="65000"/>
                    <a:lumOff val="35000"/>
                  </a:prstClr>
                </a:solidFill>
                <a:latin typeface="+mn-lt"/>
                <a:ea typeface="+mn-ea"/>
                <a:cs typeface="+mn-cs"/>
              </a:defRPr>
            </a:pPr>
            <a:r>
              <a:rPr lang="en-US" altLang="zh-CN" sz="2000" dirty="0" smtClean="0"/>
              <a:t>Observed data</a:t>
            </a:r>
            <a:r>
              <a:rPr lang="zh-CN" altLang="en-US" sz="2800" dirty="0" smtClean="0"/>
              <a:t> </a:t>
            </a:r>
            <a:r>
              <a:rPr lang="en-US" altLang="zh-CN" sz="2000" dirty="0" smtClean="0"/>
              <a:t>and likelihood function</a:t>
            </a:r>
            <a:endParaRPr lang="zh-CN" altLang="zh-CN" sz="2000" dirty="0">
              <a:solidFill>
                <a:srgbClr val="FF0000"/>
              </a:solidFill>
            </a:endParaRPr>
          </a:p>
        </p:txBody>
      </p:sp>
      <p:sp>
        <p:nvSpPr>
          <p:cNvPr id="15" name="矩形 14"/>
          <p:cNvSpPr/>
          <p:nvPr/>
        </p:nvSpPr>
        <p:spPr>
          <a:xfrm>
            <a:off x="3467201" y="5482283"/>
            <a:ext cx="442749" cy="400110"/>
          </a:xfrm>
          <a:prstGeom prst="rect">
            <a:avLst/>
          </a:prstGeom>
        </p:spPr>
        <p:txBody>
          <a:bodyPr wrap="none">
            <a:spAutoFit/>
          </a:bodyPr>
          <a:lstStyle/>
          <a:p>
            <a:pPr algn="ctr">
              <a:defRPr sz="1920" b="1" i="0" u="none" strike="noStrike" kern="1200" spc="0" baseline="0">
                <a:solidFill>
                  <a:prstClr val="black">
                    <a:lumMod val="65000"/>
                    <a:lumOff val="35000"/>
                  </a:prstClr>
                </a:solidFill>
                <a:latin typeface="+mn-lt"/>
                <a:ea typeface="+mn-ea"/>
                <a:cs typeface="+mn-cs"/>
              </a:defRPr>
            </a:pPr>
            <a:r>
              <a:rPr lang="zh-CN" altLang="en-US" sz="2000" dirty="0" smtClean="0">
                <a:latin typeface="宋体" panose="02010600030101010101" pitchFamily="2" charset="-122"/>
                <a:ea typeface="宋体" panose="02010600030101010101" pitchFamily="2" charset="-122"/>
              </a:rPr>
              <a:t>＋</a:t>
            </a:r>
            <a:endParaRPr lang="zh-CN" altLang="zh-CN" sz="2000" b="1" dirty="0">
              <a:solidFill>
                <a:prstClr val="black">
                  <a:lumMod val="65000"/>
                  <a:lumOff val="35000"/>
                </a:prstClr>
              </a:solidFill>
            </a:endParaRPr>
          </a:p>
        </p:txBody>
      </p:sp>
      <p:sp>
        <p:nvSpPr>
          <p:cNvPr id="19" name="右箭头 18"/>
          <p:cNvSpPr/>
          <p:nvPr/>
        </p:nvSpPr>
        <p:spPr>
          <a:xfrm rot="16200000">
            <a:off x="2349174" y="4984686"/>
            <a:ext cx="445970" cy="35714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6200000">
            <a:off x="6021711" y="4984685"/>
            <a:ext cx="445970" cy="35714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16200000">
            <a:off x="10130775" y="4984686"/>
            <a:ext cx="445970" cy="35714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8132785" y="5536984"/>
            <a:ext cx="940279" cy="29070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9155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The difference between Frequentists and Bayesians</a:t>
            </a:r>
            <a:endParaRPr lang="zh-CN" altLang="en-US" dirty="0"/>
          </a:p>
        </p:txBody>
      </p:sp>
      <p:sp>
        <p:nvSpPr>
          <p:cNvPr id="3" name="内容占位符 2"/>
          <p:cNvSpPr>
            <a:spLocks noGrp="1"/>
          </p:cNvSpPr>
          <p:nvPr>
            <p:ph idx="1"/>
          </p:nvPr>
        </p:nvSpPr>
        <p:spPr>
          <a:xfrm>
            <a:off x="838199" y="1825625"/>
            <a:ext cx="10945483" cy="2047635"/>
          </a:xfrm>
        </p:spPr>
        <p:txBody>
          <a:bodyPr>
            <a:noAutofit/>
          </a:bodyPr>
          <a:lstStyle/>
          <a:p>
            <a:pPr>
              <a:lnSpc>
                <a:spcPct val="100000"/>
              </a:lnSpc>
            </a:pPr>
            <a:r>
              <a:rPr lang="en-US" altLang="zh-CN" b="1" dirty="0"/>
              <a:t>Frequentists </a:t>
            </a:r>
            <a:r>
              <a:rPr lang="zh-CN" altLang="en-US" b="1" dirty="0" smtClean="0"/>
              <a:t>：</a:t>
            </a:r>
            <a:r>
              <a:rPr lang="en-US" altLang="zh-CN" dirty="0" smtClean="0"/>
              <a:t>model parameters are fixed</a:t>
            </a:r>
            <a:r>
              <a:rPr lang="zh-CN" altLang="en-US" dirty="0" smtClean="0"/>
              <a:t>（</a:t>
            </a:r>
            <a:r>
              <a:rPr lang="en-US" altLang="zh-CN" dirty="0" smtClean="0"/>
              <a:t>point estimation</a:t>
            </a:r>
            <a:r>
              <a:rPr lang="zh-CN" altLang="en-US" dirty="0" smtClean="0"/>
              <a:t>）， </a:t>
            </a:r>
            <a:r>
              <a:rPr lang="en-US" altLang="zh-CN" dirty="0" smtClean="0"/>
              <a:t>calculation according to the observed data</a:t>
            </a:r>
            <a:r>
              <a:rPr lang="zh-CN" altLang="en-US" dirty="0" smtClean="0"/>
              <a:t>，</a:t>
            </a:r>
            <a:r>
              <a:rPr lang="en-US" altLang="zh-CN" dirty="0" smtClean="0"/>
              <a:t>using statistic</a:t>
            </a:r>
            <a:r>
              <a:rPr lang="zh-CN" altLang="en-US" dirty="0" smtClean="0"/>
              <a:t>（</a:t>
            </a:r>
            <a:r>
              <a:rPr lang="en-US" altLang="zh-CN" dirty="0" smtClean="0"/>
              <a:t>e.g. t, z</a:t>
            </a:r>
            <a:r>
              <a:rPr lang="zh-CN" altLang="en-US" dirty="0" smtClean="0"/>
              <a:t> </a:t>
            </a:r>
            <a:r>
              <a:rPr lang="en-US" altLang="zh-CN" dirty="0" smtClean="0"/>
              <a:t>test </a:t>
            </a:r>
            <a:r>
              <a:rPr lang="zh-CN" altLang="en-US" dirty="0" smtClean="0"/>
              <a:t>）</a:t>
            </a:r>
            <a:r>
              <a:rPr lang="en-US" altLang="zh-CN" dirty="0" smtClean="0"/>
              <a:t>to test the difference with 0</a:t>
            </a:r>
            <a:r>
              <a:rPr lang="zh-CN" altLang="en-US" dirty="0" smtClean="0"/>
              <a:t>（</a:t>
            </a:r>
            <a:r>
              <a:rPr lang="en-US" altLang="zh-CN" dirty="0" smtClean="0">
                <a:solidFill>
                  <a:srgbClr val="C00000"/>
                </a:solidFill>
              </a:rPr>
              <a:t>P-value</a:t>
            </a:r>
            <a:r>
              <a:rPr lang="zh-CN" altLang="en-US" dirty="0" smtClean="0"/>
              <a:t>）</a:t>
            </a:r>
            <a:endParaRPr lang="en-US" altLang="zh-CN" dirty="0" smtClean="0"/>
          </a:p>
          <a:p>
            <a:pPr>
              <a:lnSpc>
                <a:spcPct val="100000"/>
              </a:lnSpc>
            </a:pPr>
            <a:r>
              <a:rPr lang="en-US" altLang="zh-CN" b="1" dirty="0" smtClean="0"/>
              <a:t>Bayesians</a:t>
            </a:r>
            <a:r>
              <a:rPr lang="zh-CN" altLang="en-US" b="1" dirty="0" smtClean="0"/>
              <a:t>：</a:t>
            </a:r>
            <a:r>
              <a:rPr lang="en-US" altLang="zh-CN" dirty="0"/>
              <a:t> model parameters are </a:t>
            </a:r>
            <a:r>
              <a:rPr lang="en-US" altLang="zh-CN" dirty="0" smtClean="0"/>
              <a:t>not fixed </a:t>
            </a:r>
            <a:r>
              <a:rPr lang="zh-CN" altLang="en-US" dirty="0" smtClean="0"/>
              <a:t>，</a:t>
            </a:r>
            <a:r>
              <a:rPr lang="en-US" altLang="zh-CN" dirty="0" smtClean="0"/>
              <a:t>calculate the probability density to get the observed data under different parameters.</a:t>
            </a:r>
            <a:r>
              <a:rPr lang="zh-CN" altLang="en-US" dirty="0" smtClean="0"/>
              <a:t> </a:t>
            </a:r>
            <a:r>
              <a:rPr lang="en-US" altLang="zh-CN" dirty="0" smtClean="0"/>
              <a:t>The parameters with higher probability density have higher probability in posterior distribution (</a:t>
            </a:r>
            <a:r>
              <a:rPr lang="en-US" altLang="zh-CN" dirty="0" smtClean="0">
                <a:solidFill>
                  <a:srgbClr val="C00000"/>
                </a:solidFill>
              </a:rPr>
              <a:t>no p-value</a:t>
            </a:r>
            <a:r>
              <a:rPr lang="en-US" altLang="zh-CN" dirty="0" smtClean="0"/>
              <a:t>).</a:t>
            </a:r>
            <a:r>
              <a:rPr lang="zh-CN" altLang="en-US" dirty="0" smtClean="0"/>
              <a:t>  </a:t>
            </a:r>
            <a:r>
              <a:rPr lang="en-US" altLang="zh-CN" dirty="0"/>
              <a:t>C</a:t>
            </a:r>
            <a:r>
              <a:rPr lang="en-US" altLang="zh-CN" dirty="0" smtClean="0"/>
              <a:t>redible interval of the parameter cross zero is significant</a:t>
            </a:r>
            <a:r>
              <a:rPr lang="zh-CN" altLang="en-US" dirty="0" smtClean="0"/>
              <a:t>。</a:t>
            </a:r>
            <a:endParaRPr lang="zh-CN" altLang="en-US" dirty="0"/>
          </a:p>
        </p:txBody>
      </p:sp>
    </p:spTree>
    <p:extLst>
      <p:ext uri="{BB962C8B-B14F-4D97-AF65-F5344CB8AC3E}">
        <p14:creationId xmlns:p14="http://schemas.microsoft.com/office/powerpoint/2010/main" val="625547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9792" y="330620"/>
            <a:ext cx="10515600" cy="808067"/>
          </a:xfrm>
        </p:spPr>
        <p:txBody>
          <a:bodyPr/>
          <a:lstStyle/>
          <a:p>
            <a:pPr algn="ctr"/>
            <a:r>
              <a:rPr lang="en-US" altLang="zh-CN" b="1" dirty="0" smtClean="0"/>
              <a:t>The aims of statistics</a:t>
            </a:r>
            <a:endParaRPr lang="zh-CN" altLang="en-US" b="1" dirty="0"/>
          </a:p>
        </p:txBody>
      </p:sp>
      <p:sp>
        <p:nvSpPr>
          <p:cNvPr id="3" name="内容占位符 2"/>
          <p:cNvSpPr>
            <a:spLocks noGrp="1"/>
          </p:cNvSpPr>
          <p:nvPr>
            <p:ph idx="1"/>
          </p:nvPr>
        </p:nvSpPr>
        <p:spPr>
          <a:xfrm>
            <a:off x="1013605" y="1856947"/>
            <a:ext cx="10826150" cy="1466492"/>
          </a:xfrm>
        </p:spPr>
        <p:txBody>
          <a:bodyPr>
            <a:normAutofit/>
          </a:bodyPr>
          <a:lstStyle/>
          <a:p>
            <a:pPr marL="0" indent="0">
              <a:buNone/>
            </a:pPr>
            <a:r>
              <a:rPr lang="en-US" altLang="zh-CN" dirty="0" smtClean="0"/>
              <a:t>Relationship: Y(dependent variable)~X (Independent variable)</a:t>
            </a:r>
          </a:p>
          <a:p>
            <a:pPr marL="0" indent="0">
              <a:buNone/>
            </a:pPr>
            <a:r>
              <a:rPr lang="en-US" altLang="zh-CN" dirty="0" smtClean="0"/>
              <a:t>Impact: X on Y</a:t>
            </a:r>
            <a:endParaRPr lang="zh-CN" altLang="en-US" dirty="0"/>
          </a:p>
        </p:txBody>
      </p:sp>
    </p:spTree>
    <p:extLst>
      <p:ext uri="{BB962C8B-B14F-4D97-AF65-F5344CB8AC3E}">
        <p14:creationId xmlns:p14="http://schemas.microsoft.com/office/powerpoint/2010/main" val="2599489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580786"/>
            <a:ext cx="10515600" cy="1325563"/>
          </a:xfrm>
        </p:spPr>
        <p:txBody>
          <a:bodyPr/>
          <a:lstStyle/>
          <a:p>
            <a:pPr algn="ctr"/>
            <a:r>
              <a:rPr lang="en-US" altLang="zh-CN" dirty="0" smtClean="0"/>
              <a:t>The method to estimate parameters in Bayesian statistics</a:t>
            </a:r>
            <a:endParaRPr lang="zh-CN" altLang="en-US" dirty="0"/>
          </a:p>
        </p:txBody>
      </p:sp>
      <p:sp>
        <p:nvSpPr>
          <p:cNvPr id="3" name="内容占位符 2"/>
          <p:cNvSpPr>
            <a:spLocks noGrp="1"/>
          </p:cNvSpPr>
          <p:nvPr>
            <p:ph idx="1"/>
          </p:nvPr>
        </p:nvSpPr>
        <p:spPr>
          <a:xfrm>
            <a:off x="3017088" y="2972938"/>
            <a:ext cx="6661750" cy="650156"/>
          </a:xfrm>
        </p:spPr>
        <p:txBody>
          <a:bodyPr>
            <a:normAutofit fontScale="92500"/>
          </a:bodyPr>
          <a:lstStyle/>
          <a:p>
            <a:pPr marL="0" indent="0" algn="ctr">
              <a:buNone/>
            </a:pPr>
            <a:r>
              <a:rPr lang="en-US" altLang="zh-CN" dirty="0"/>
              <a:t>Markov Chain </a:t>
            </a:r>
            <a:r>
              <a:rPr lang="en-US" altLang="zh-CN" dirty="0" smtClean="0"/>
              <a:t>Monte–Carlo (</a:t>
            </a:r>
            <a:r>
              <a:rPr lang="en-US" altLang="zh-CN" dirty="0"/>
              <a:t>MCMC</a:t>
            </a:r>
            <a:r>
              <a:rPr lang="en-US" altLang="zh-CN" dirty="0" smtClean="0"/>
              <a:t>) sampling</a:t>
            </a:r>
            <a:endParaRPr lang="zh-CN" altLang="en-US" dirty="0"/>
          </a:p>
        </p:txBody>
      </p:sp>
    </p:spTree>
    <p:extLst>
      <p:ext uri="{BB962C8B-B14F-4D97-AF65-F5344CB8AC3E}">
        <p14:creationId xmlns:p14="http://schemas.microsoft.com/office/powerpoint/2010/main" val="5713444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698" y="167179"/>
            <a:ext cx="10515600" cy="715625"/>
          </a:xfrm>
        </p:spPr>
        <p:txBody>
          <a:bodyPr/>
          <a:lstStyle/>
          <a:p>
            <a:pPr algn="ctr"/>
            <a:r>
              <a:rPr lang="en-US" altLang="zh-CN" dirty="0" smtClean="0"/>
              <a:t>What is Monte–Carlo</a:t>
            </a:r>
            <a:r>
              <a:rPr lang="zh-CN" altLang="en-US" dirty="0" smtClean="0"/>
              <a:t> </a:t>
            </a:r>
            <a:r>
              <a:rPr lang="en-US" altLang="zh-CN" dirty="0" smtClean="0"/>
              <a:t>sampling</a:t>
            </a:r>
            <a:endParaRPr lang="zh-CN" altLang="en-US" dirty="0"/>
          </a:p>
        </p:txBody>
      </p:sp>
      <p:sp>
        <p:nvSpPr>
          <p:cNvPr id="3" name="内容占位符 2"/>
          <p:cNvSpPr>
            <a:spLocks noGrp="1"/>
          </p:cNvSpPr>
          <p:nvPr>
            <p:ph idx="1"/>
          </p:nvPr>
        </p:nvSpPr>
        <p:spPr>
          <a:xfrm>
            <a:off x="549441" y="1263318"/>
            <a:ext cx="10515600" cy="4351338"/>
          </a:xfrm>
        </p:spPr>
        <p:txBody>
          <a:bodyPr/>
          <a:lstStyle/>
          <a:p>
            <a:pPr marL="0" indent="0">
              <a:buNone/>
            </a:pPr>
            <a:r>
              <a:rPr lang="en-US" altLang="zh-CN" dirty="0"/>
              <a:t>Monte–Carlo </a:t>
            </a:r>
            <a:r>
              <a:rPr lang="en-US" altLang="zh-CN" dirty="0" smtClean="0"/>
              <a:t>sampling</a:t>
            </a:r>
            <a:r>
              <a:rPr lang="zh-CN" altLang="en-US" dirty="0" smtClean="0"/>
              <a:t>：</a:t>
            </a:r>
            <a:endParaRPr lang="en-US" altLang="zh-CN" dirty="0"/>
          </a:p>
          <a:p>
            <a:pPr marL="0" indent="0">
              <a:buNone/>
            </a:pPr>
            <a:r>
              <a:rPr lang="en-US" altLang="zh-CN" dirty="0" smtClean="0"/>
              <a:t>Random sampling</a:t>
            </a:r>
            <a:r>
              <a:rPr lang="en-US" altLang="zh-CN" dirty="0"/>
              <a:t> from a given probability distribution</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354349" y="2600730"/>
            <a:ext cx="4662691" cy="741418"/>
          </a:xfrm>
          <a:prstGeom prst="rect">
            <a:avLst/>
          </a:prstGeom>
        </p:spPr>
      </p:pic>
      <p:pic>
        <p:nvPicPr>
          <p:cNvPr id="5" name="图片 4"/>
          <p:cNvPicPr>
            <a:picLocks noChangeAspect="1"/>
          </p:cNvPicPr>
          <p:nvPr/>
        </p:nvPicPr>
        <p:blipFill rotWithShape="1">
          <a:blip r:embed="rId3"/>
          <a:srcRect t="4454"/>
          <a:stretch/>
        </p:blipFill>
        <p:spPr>
          <a:xfrm>
            <a:off x="354349" y="3722662"/>
            <a:ext cx="10320508" cy="1439615"/>
          </a:xfrm>
          <a:prstGeom prst="rect">
            <a:avLst/>
          </a:prstGeom>
        </p:spPr>
      </p:pic>
      <p:pic>
        <p:nvPicPr>
          <p:cNvPr id="7" name="图片 6"/>
          <p:cNvPicPr>
            <a:picLocks noChangeAspect="1"/>
          </p:cNvPicPr>
          <p:nvPr/>
        </p:nvPicPr>
        <p:blipFill>
          <a:blip r:embed="rId4"/>
          <a:stretch>
            <a:fillRect/>
          </a:stretch>
        </p:blipFill>
        <p:spPr>
          <a:xfrm>
            <a:off x="8705797" y="1263318"/>
            <a:ext cx="3486203" cy="2459344"/>
          </a:xfrm>
          <a:prstGeom prst="rect">
            <a:avLst/>
          </a:prstGeom>
        </p:spPr>
      </p:pic>
    </p:spTree>
    <p:extLst>
      <p:ext uri="{BB962C8B-B14F-4D97-AF65-F5344CB8AC3E}">
        <p14:creationId xmlns:p14="http://schemas.microsoft.com/office/powerpoint/2010/main" val="230529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smtClean="0"/>
              <a:t>The probability density to sample a given data under a given distribution</a:t>
            </a:r>
            <a:endParaRPr lang="zh-CN" altLang="en-US" dirty="0"/>
          </a:p>
        </p:txBody>
      </p:sp>
      <p:sp>
        <p:nvSpPr>
          <p:cNvPr id="5" name="内容占位符 2"/>
          <p:cNvSpPr txBox="1">
            <a:spLocks/>
          </p:cNvSpPr>
          <p:nvPr/>
        </p:nvSpPr>
        <p:spPr>
          <a:xfrm>
            <a:off x="154004" y="1789600"/>
            <a:ext cx="6988013" cy="2241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smtClean="0"/>
              <a:t>Normal </a:t>
            </a:r>
            <a:r>
              <a:rPr lang="en-US" altLang="zh-CN" dirty="0"/>
              <a:t>distribution (Mean = μ, </a:t>
            </a:r>
            <a:r>
              <a:rPr lang="en-US" altLang="zh-CN" dirty="0" err="1"/>
              <a:t>sd</a:t>
            </a:r>
            <a:r>
              <a:rPr lang="en-US" altLang="zh-CN" dirty="0"/>
              <a:t> = σ)</a:t>
            </a:r>
            <a:endParaRPr lang="en-US" altLang="zh-CN" dirty="0" smtClean="0"/>
          </a:p>
          <a:p>
            <a:pPr marL="0" indent="0">
              <a:lnSpc>
                <a:spcPct val="150000"/>
              </a:lnSpc>
              <a:buNone/>
            </a:pPr>
            <a:r>
              <a:rPr lang="en-US" altLang="zh-CN" dirty="0" smtClean="0"/>
              <a:t>The probability density to sample x</a:t>
            </a:r>
            <a:r>
              <a:rPr lang="zh-CN" altLang="en-US" dirty="0" smtClean="0"/>
              <a:t>：</a:t>
            </a:r>
            <a:endParaRPr lang="en-US" altLang="zh-CN" dirty="0" smtClean="0"/>
          </a:p>
          <a:p>
            <a:pPr marL="0" indent="0">
              <a:lnSpc>
                <a:spcPct val="150000"/>
              </a:lnSpc>
              <a:buNone/>
            </a:pPr>
            <a:endParaRPr lang="zh-CN" altLang="en-US" b="1" dirty="0"/>
          </a:p>
        </p:txBody>
      </p:sp>
      <mc:AlternateContent xmlns:mc="http://schemas.openxmlformats.org/markup-compatibility/2006" xmlns:a14="http://schemas.microsoft.com/office/drawing/2010/main">
        <mc:Choice Requires="a14">
          <p:sp>
            <p:nvSpPr>
              <p:cNvPr id="6" name="矩形 5"/>
              <p:cNvSpPr/>
              <p:nvPr/>
            </p:nvSpPr>
            <p:spPr>
              <a:xfrm>
                <a:off x="838200" y="3915941"/>
                <a:ext cx="4686701" cy="11099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solidFill>
                            <a:schemeClr val="tx1"/>
                          </a:solidFill>
                          <a:latin typeface="Cambria Math" panose="02040503050406030204" pitchFamily="18" charset="0"/>
                        </a:rPr>
                        <m:t>𝒇</m:t>
                      </m:r>
                      <m:r>
                        <a:rPr lang="en-US" altLang="zh-CN" sz="2800" b="1" i="1" dirty="0" smtClean="0">
                          <a:solidFill>
                            <a:schemeClr val="tx1"/>
                          </a:solidFill>
                          <a:latin typeface="Cambria Math" panose="02040503050406030204" pitchFamily="18" charset="0"/>
                        </a:rPr>
                        <m:t>(</m:t>
                      </m:r>
                      <m:r>
                        <a:rPr lang="en-US" altLang="zh-CN" sz="2800" b="1" i="1" dirty="0" smtClean="0">
                          <a:solidFill>
                            <a:schemeClr val="tx1"/>
                          </a:solidFill>
                          <a:latin typeface="Cambria Math" panose="02040503050406030204" pitchFamily="18" charset="0"/>
                        </a:rPr>
                        <m:t>𝒙</m:t>
                      </m:r>
                      <m:r>
                        <a:rPr lang="en-US" altLang="zh-CN" sz="2800" b="1" i="1" dirty="0" smtClean="0">
                          <a:solidFill>
                            <a:schemeClr val="tx1"/>
                          </a:solidFill>
                          <a:latin typeface="Cambria Math" panose="02040503050406030204" pitchFamily="18" charset="0"/>
                        </a:rPr>
                        <m:t>|</m:t>
                      </m:r>
                      <m:r>
                        <m:rPr>
                          <m:nor/>
                        </m:rPr>
                        <a:rPr lang="en-US" altLang="zh-CN" sz="2800" b="1" i="1" dirty="0">
                          <a:solidFill>
                            <a:schemeClr val="tx1"/>
                          </a:solidFill>
                        </a:rPr>
                        <m:t>μ</m:t>
                      </m:r>
                      <m:r>
                        <a:rPr lang="en-US" altLang="zh-CN" sz="2800" b="1" i="1" dirty="0" smtClean="0">
                          <a:solidFill>
                            <a:schemeClr val="tx1"/>
                          </a:solidFill>
                          <a:latin typeface="Cambria Math" panose="02040503050406030204" pitchFamily="18" charset="0"/>
                        </a:rPr>
                        <m:t>,</m:t>
                      </m:r>
                      <m:r>
                        <m:rPr>
                          <m:nor/>
                        </m:rPr>
                        <a:rPr lang="en-US" altLang="zh-CN" sz="2800" b="1" dirty="0">
                          <a:solidFill>
                            <a:schemeClr val="tx1"/>
                          </a:solidFill>
                        </a:rPr>
                        <m:t>σ</m:t>
                      </m:r>
                      <m:r>
                        <a:rPr lang="en-US" altLang="zh-CN" sz="2800" b="1" i="1" dirty="0">
                          <a:solidFill>
                            <a:schemeClr val="tx1"/>
                          </a:solidFill>
                          <a:latin typeface="Cambria Math" panose="02040503050406030204" pitchFamily="18" charset="0"/>
                        </a:rPr>
                        <m:t>)=</m:t>
                      </m:r>
                      <m:f>
                        <m:fPr>
                          <m:ctrlPr>
                            <a:rPr lang="en-US" altLang="zh-CN" sz="2800" b="1" i="1" dirty="0">
                              <a:solidFill>
                                <a:schemeClr val="tx1"/>
                              </a:solidFill>
                              <a:latin typeface="Cambria Math" panose="02040503050406030204" pitchFamily="18" charset="0"/>
                            </a:rPr>
                          </m:ctrlPr>
                        </m:fPr>
                        <m:num>
                          <m:r>
                            <a:rPr lang="en-US" altLang="zh-CN" sz="2800" b="1" i="1" dirty="0">
                              <a:solidFill>
                                <a:schemeClr val="tx1"/>
                              </a:solidFill>
                              <a:latin typeface="Cambria Math" panose="02040503050406030204" pitchFamily="18" charset="0"/>
                            </a:rPr>
                            <m:t>𝟏</m:t>
                          </m:r>
                        </m:num>
                        <m:den>
                          <m:r>
                            <m:rPr>
                              <m:nor/>
                            </m:rPr>
                            <a:rPr lang="en-US" altLang="zh-CN" sz="2800" b="1" dirty="0">
                              <a:solidFill>
                                <a:schemeClr val="tx1"/>
                              </a:solidFill>
                            </a:rPr>
                            <m:t>σ</m:t>
                          </m:r>
                          <m:rad>
                            <m:radPr>
                              <m:degHide m:val="on"/>
                              <m:ctrlPr>
                                <a:rPr lang="en-US" altLang="zh-CN" sz="2800" b="1" i="1" dirty="0">
                                  <a:solidFill>
                                    <a:schemeClr val="tx1"/>
                                  </a:solidFill>
                                  <a:latin typeface="Cambria Math" panose="02040503050406030204" pitchFamily="18" charset="0"/>
                                </a:rPr>
                              </m:ctrlPr>
                            </m:radPr>
                            <m:deg/>
                            <m:e>
                              <m:r>
                                <a:rPr lang="en-US" altLang="zh-CN" sz="2800" b="1" i="1" dirty="0" smtClean="0">
                                  <a:solidFill>
                                    <a:schemeClr val="tx1"/>
                                  </a:solidFill>
                                  <a:latin typeface="Cambria Math" panose="02040503050406030204" pitchFamily="18" charset="0"/>
                                </a:rPr>
                                <m:t>𝟐</m:t>
                              </m:r>
                              <m:r>
                                <a:rPr lang="en-US" altLang="zh-CN" sz="2800" b="1" i="1" dirty="0">
                                  <a:solidFill>
                                    <a:schemeClr val="tx1"/>
                                  </a:solidFill>
                                  <a:latin typeface="Cambria Math" panose="02040503050406030204" pitchFamily="18" charset="0"/>
                                </a:rPr>
                                <m:t>𝝅</m:t>
                              </m:r>
                            </m:e>
                          </m:rad>
                        </m:den>
                      </m:f>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𝒆</m:t>
                          </m:r>
                        </m:e>
                        <m:sup>
                          <m:r>
                            <a:rPr lang="en-US" altLang="zh-CN" sz="2800" b="1" i="1" dirty="0" smtClean="0">
                              <a:solidFill>
                                <a:schemeClr val="tx1"/>
                              </a:solidFill>
                              <a:latin typeface="Cambria Math" panose="02040503050406030204" pitchFamily="18" charset="0"/>
                            </a:rPr>
                            <m:t>−  </m:t>
                          </m:r>
                          <m:f>
                            <m:fPr>
                              <m:ctrlPr>
                                <a:rPr lang="en-US" altLang="zh-CN" sz="2800" b="1" i="1" dirty="0">
                                  <a:solidFill>
                                    <a:schemeClr val="tx1"/>
                                  </a:solidFill>
                                  <a:latin typeface="Cambria Math" panose="02040503050406030204" pitchFamily="18" charset="0"/>
                                </a:rPr>
                              </m:ctrlPr>
                            </m:fPr>
                            <m:num>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m:rPr>
                                      <m:nor/>
                                    </m:rPr>
                                    <a:rPr lang="en-US" altLang="zh-CN" sz="2800" b="1" i="1" dirty="0">
                                      <a:solidFill>
                                        <a:schemeClr val="tx1"/>
                                      </a:solidFill>
                                    </a:rPr>
                                    <m:t>μ</m:t>
                                  </m:r>
                                  <m:r>
                                    <a:rPr lang="en-US" altLang="zh-CN" sz="2800" b="1" i="1" dirty="0">
                                      <a:solidFill>
                                        <a:schemeClr val="tx1"/>
                                      </a:solidFill>
                                      <a:latin typeface="Cambria Math" panose="02040503050406030204" pitchFamily="18" charset="0"/>
                                    </a:rPr>
                                    <m:t>)</m:t>
                                  </m:r>
                                </m:e>
                                <m:sup>
                                  <m:r>
                                    <a:rPr lang="en-US" altLang="zh-CN" sz="2800" b="1" i="1" dirty="0">
                                      <a:solidFill>
                                        <a:schemeClr val="tx1"/>
                                      </a:solidFill>
                                      <a:latin typeface="Cambria Math" panose="02040503050406030204" pitchFamily="18" charset="0"/>
                                    </a:rPr>
                                    <m:t>𝟐</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2</m:t>
                                  </m:r>
                                  <m:r>
                                    <m:rPr>
                                      <m:nor/>
                                    </m:rPr>
                                    <a:rPr lang="en-US" altLang="zh-CN" sz="2800" b="1" dirty="0">
                                      <a:solidFill>
                                        <a:schemeClr val="tx1"/>
                                      </a:solidFill>
                                    </a:rPr>
                                    <m:t>σ</m:t>
                                  </m:r>
                                </m:e>
                                <m:sup>
                                  <m:r>
                                    <a:rPr lang="en-US" altLang="zh-CN" sz="2800" i="1">
                                      <a:solidFill>
                                        <a:schemeClr val="tx1"/>
                                      </a:solidFill>
                                      <a:latin typeface="Cambria Math" panose="02040503050406030204" pitchFamily="18" charset="0"/>
                                    </a:rPr>
                                    <m:t>2</m:t>
                                  </m:r>
                                </m:sup>
                              </m:sSup>
                            </m:den>
                          </m:f>
                        </m:sup>
                      </m:sSup>
                    </m:oMath>
                  </m:oMathPara>
                </a14:m>
                <a:endParaRPr lang="zh-CN" altLang="en-US" sz="28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838200" y="3915941"/>
                <a:ext cx="4686701" cy="1109984"/>
              </a:xfrm>
              <a:prstGeom prst="rect">
                <a:avLst/>
              </a:prstGeom>
              <a:blipFill>
                <a:blip r:embed="rId2"/>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6673623" y="1965074"/>
            <a:ext cx="5518377" cy="3917483"/>
          </a:xfrm>
          <a:prstGeom prst="rect">
            <a:avLst/>
          </a:prstGeom>
        </p:spPr>
      </p:pic>
      <p:sp>
        <p:nvSpPr>
          <p:cNvPr id="11" name="文本框 10"/>
          <p:cNvSpPr txBox="1"/>
          <p:nvPr/>
        </p:nvSpPr>
        <p:spPr>
          <a:xfrm>
            <a:off x="10366408" y="2319388"/>
            <a:ext cx="700833" cy="369332"/>
          </a:xfrm>
          <a:prstGeom prst="rect">
            <a:avLst/>
          </a:prstGeom>
          <a:noFill/>
        </p:spPr>
        <p:txBody>
          <a:bodyPr wrap="none" rtlCol="0">
            <a:spAutoFit/>
          </a:bodyPr>
          <a:lstStyle/>
          <a:p>
            <a:r>
              <a:rPr lang="en-US" altLang="zh-CN" b="1" i="1" dirty="0" smtClean="0">
                <a:solidFill>
                  <a:srgbClr val="0000FF"/>
                </a:solidFill>
              </a:rPr>
              <a:t>x</a:t>
            </a:r>
            <a:r>
              <a:rPr lang="en-US" altLang="zh-CN" b="1" dirty="0" smtClean="0">
                <a:solidFill>
                  <a:srgbClr val="0000FF"/>
                </a:solidFill>
              </a:rPr>
              <a:t>=0.8</a:t>
            </a:r>
            <a:endParaRPr lang="zh-CN" altLang="en-US" b="1" dirty="0">
              <a:solidFill>
                <a:srgbClr val="0000FF"/>
              </a:solidFill>
            </a:endParaRPr>
          </a:p>
        </p:txBody>
      </p:sp>
      <mc:AlternateContent xmlns:mc="http://schemas.openxmlformats.org/markup-compatibility/2006" xmlns:a14="http://schemas.microsoft.com/office/drawing/2010/main">
        <mc:Choice Requires="a14">
          <p:sp>
            <p:nvSpPr>
              <p:cNvPr id="3" name="文本框 2"/>
              <p:cNvSpPr txBox="1"/>
              <p:nvPr/>
            </p:nvSpPr>
            <p:spPr>
              <a:xfrm>
                <a:off x="664501" y="5359337"/>
                <a:ext cx="2983509" cy="954107"/>
              </a:xfrm>
              <a:prstGeom prst="rect">
                <a:avLst/>
              </a:prstGeom>
              <a:noFill/>
            </p:spPr>
            <p:txBody>
              <a:bodyPr wrap="none" rtlCol="0">
                <a:spAutoFit/>
              </a:bodyPr>
              <a:lstStyle/>
              <a:p>
                <a:r>
                  <a:rPr lang="en-US" altLang="zh-CN" sz="2800" dirty="0" smtClean="0">
                    <a:solidFill>
                      <a:schemeClr val="tx1"/>
                    </a:solidFill>
                  </a:rPr>
                  <a:t>mean=0, </a:t>
                </a:r>
                <a14:m>
                  <m:oMath xmlns:m="http://schemas.openxmlformats.org/officeDocument/2006/math">
                    <m:r>
                      <m:rPr>
                        <m:nor/>
                      </m:rPr>
                      <a:rPr lang="en-US" altLang="zh-CN" sz="2800" b="1" dirty="0">
                        <a:solidFill>
                          <a:schemeClr val="tx1"/>
                        </a:solidFill>
                      </a:rPr>
                      <m:t>σ</m:t>
                    </m:r>
                  </m:oMath>
                </a14:m>
                <a:r>
                  <a:rPr lang="en-US" altLang="zh-CN" sz="2800" dirty="0" smtClean="0">
                    <a:solidFill>
                      <a:schemeClr val="tx1"/>
                    </a:solidFill>
                  </a:rPr>
                  <a:t>=1</a:t>
                </a:r>
                <a:r>
                  <a:rPr lang="en-US" altLang="zh-CN" sz="2800" dirty="0">
                    <a:solidFill>
                      <a:schemeClr val="tx1"/>
                    </a:solidFill>
                  </a:rPr>
                  <a:t>,</a:t>
                </a:r>
                <a:r>
                  <a:rPr lang="en-US" altLang="zh-CN" sz="2800" dirty="0" smtClean="0">
                    <a:solidFill>
                      <a:schemeClr val="tx1"/>
                    </a:solidFill>
                  </a:rPr>
                  <a:t>x=0.8</a:t>
                </a:r>
              </a:p>
              <a:p>
                <a:r>
                  <a:rPr lang="en-US" altLang="zh-CN" sz="2800" dirty="0" smtClean="0">
                    <a:solidFill>
                      <a:schemeClr val="tx1"/>
                    </a:solidFill>
                  </a:rPr>
                  <a:t>&gt; </a:t>
                </a:r>
                <a:r>
                  <a:rPr lang="en-US" altLang="zh-CN" sz="2800" dirty="0" err="1" smtClean="0">
                    <a:solidFill>
                      <a:schemeClr val="tx1"/>
                    </a:solidFill>
                  </a:rPr>
                  <a:t>dnorm</a:t>
                </a:r>
                <a:r>
                  <a:rPr lang="en-US" altLang="zh-CN" sz="2800" dirty="0" smtClean="0">
                    <a:solidFill>
                      <a:schemeClr val="tx1"/>
                    </a:solidFill>
                  </a:rPr>
                  <a:t>(0.8,0,1)</a:t>
                </a:r>
                <a:endParaRPr lang="zh-CN" altLang="en-US" sz="28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64501" y="5359337"/>
                <a:ext cx="2983509" cy="954107"/>
              </a:xfrm>
              <a:prstGeom prst="rect">
                <a:avLst/>
              </a:prstGeom>
              <a:blipFill>
                <a:blip r:embed="rId4"/>
                <a:stretch>
                  <a:fillRect l="-4090" t="-5732" r="-2863" b="-17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9053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47902" y="585933"/>
            <a:ext cx="4826884" cy="1217288"/>
          </a:xfrm>
          <a:prstGeom prst="rect">
            <a:avLst/>
          </a:prstGeom>
        </p:spPr>
      </p:pic>
      <p:pic>
        <p:nvPicPr>
          <p:cNvPr id="6" name="图片 5"/>
          <p:cNvPicPr>
            <a:picLocks noChangeAspect="1"/>
          </p:cNvPicPr>
          <p:nvPr/>
        </p:nvPicPr>
        <p:blipFill>
          <a:blip r:embed="rId3"/>
          <a:stretch>
            <a:fillRect/>
          </a:stretch>
        </p:blipFill>
        <p:spPr>
          <a:xfrm>
            <a:off x="6047902" y="2148232"/>
            <a:ext cx="4703943" cy="1190453"/>
          </a:xfrm>
          <a:prstGeom prst="rect">
            <a:avLst/>
          </a:prstGeom>
        </p:spPr>
      </p:pic>
      <p:pic>
        <p:nvPicPr>
          <p:cNvPr id="9" name="图片 8"/>
          <p:cNvPicPr>
            <a:picLocks noChangeAspect="1"/>
          </p:cNvPicPr>
          <p:nvPr/>
        </p:nvPicPr>
        <p:blipFill>
          <a:blip r:embed="rId4"/>
          <a:stretch>
            <a:fillRect/>
          </a:stretch>
        </p:blipFill>
        <p:spPr>
          <a:xfrm>
            <a:off x="1602177" y="585933"/>
            <a:ext cx="3741744" cy="624894"/>
          </a:xfrm>
          <a:prstGeom prst="rect">
            <a:avLst/>
          </a:prstGeom>
        </p:spPr>
      </p:pic>
      <p:pic>
        <p:nvPicPr>
          <p:cNvPr id="8" name="图片 7"/>
          <p:cNvPicPr>
            <a:picLocks noChangeAspect="1"/>
          </p:cNvPicPr>
          <p:nvPr/>
        </p:nvPicPr>
        <p:blipFill>
          <a:blip r:embed="rId5"/>
          <a:stretch>
            <a:fillRect/>
          </a:stretch>
        </p:blipFill>
        <p:spPr>
          <a:xfrm>
            <a:off x="1602177" y="1435416"/>
            <a:ext cx="1723039" cy="2680284"/>
          </a:xfrm>
          <a:prstGeom prst="rect">
            <a:avLst/>
          </a:prstGeom>
        </p:spPr>
      </p:pic>
      <p:sp>
        <p:nvSpPr>
          <p:cNvPr id="3" name="文本框 2"/>
          <p:cNvSpPr txBox="1"/>
          <p:nvPr/>
        </p:nvSpPr>
        <p:spPr>
          <a:xfrm>
            <a:off x="1216191" y="4708094"/>
            <a:ext cx="6851491" cy="830997"/>
          </a:xfrm>
          <a:prstGeom prst="rect">
            <a:avLst/>
          </a:prstGeom>
          <a:noFill/>
        </p:spPr>
        <p:txBody>
          <a:bodyPr wrap="none" rtlCol="0">
            <a:spAutoFit/>
          </a:bodyPr>
          <a:lstStyle/>
          <a:p>
            <a:r>
              <a:rPr lang="en-US" altLang="zh-CN" sz="2400" dirty="0" smtClean="0"/>
              <a:t>How to make the parameters change automatically</a:t>
            </a:r>
            <a:r>
              <a:rPr lang="zh-CN" altLang="en-US" sz="2400" dirty="0" smtClean="0"/>
              <a:t>，</a:t>
            </a:r>
            <a:endParaRPr lang="en-US" altLang="zh-CN" sz="2400" dirty="0" smtClean="0"/>
          </a:p>
          <a:p>
            <a:r>
              <a:rPr lang="en-US" altLang="zh-CN" sz="2400" dirty="0" smtClean="0"/>
              <a:t>and compare the </a:t>
            </a:r>
            <a:r>
              <a:rPr lang="en-US" altLang="zh-CN" sz="2400" dirty="0" err="1" smtClean="0"/>
              <a:t>matchness</a:t>
            </a:r>
            <a:r>
              <a:rPr lang="en-US" altLang="zh-CN" sz="2400" dirty="0" smtClean="0"/>
              <a:t> with observed data ?</a:t>
            </a:r>
            <a:endParaRPr lang="zh-CN" altLang="en-US" sz="2400" dirty="0"/>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7902" y="3552752"/>
            <a:ext cx="4403821" cy="941275"/>
          </a:xfrm>
          <a:prstGeom prst="rect">
            <a:avLst/>
          </a:prstGeom>
        </p:spPr>
      </p:pic>
      <p:sp>
        <p:nvSpPr>
          <p:cNvPr id="12" name="矩形 11"/>
          <p:cNvSpPr/>
          <p:nvPr/>
        </p:nvSpPr>
        <p:spPr>
          <a:xfrm>
            <a:off x="1265935" y="5753158"/>
            <a:ext cx="6983877" cy="769441"/>
          </a:xfrm>
          <a:prstGeom prst="rect">
            <a:avLst/>
          </a:prstGeom>
        </p:spPr>
        <p:txBody>
          <a:bodyPr wrap="square">
            <a:spAutoFit/>
          </a:bodyPr>
          <a:lstStyle/>
          <a:p>
            <a:r>
              <a:rPr lang="en-US" altLang="zh-CN" sz="2400" dirty="0">
                <a:solidFill>
                  <a:srgbClr val="C00000"/>
                </a:solidFill>
              </a:rPr>
              <a:t>Markov Chain </a:t>
            </a:r>
            <a:r>
              <a:rPr lang="en-US" altLang="zh-CN" sz="2400" dirty="0" smtClean="0">
                <a:solidFill>
                  <a:srgbClr val="C00000"/>
                </a:solidFill>
              </a:rPr>
              <a:t>Monte–Carlo (</a:t>
            </a:r>
            <a:r>
              <a:rPr lang="en-US" altLang="zh-CN" sz="2400" dirty="0">
                <a:solidFill>
                  <a:srgbClr val="C00000"/>
                </a:solidFill>
              </a:rPr>
              <a:t>MCMC</a:t>
            </a:r>
            <a:r>
              <a:rPr lang="en-US" altLang="zh-CN" sz="2400" dirty="0" smtClean="0">
                <a:solidFill>
                  <a:srgbClr val="C00000"/>
                </a:solidFill>
              </a:rPr>
              <a:t>) sampling </a:t>
            </a:r>
            <a:r>
              <a:rPr lang="en-US" altLang="zh-CN" sz="2000" dirty="0" smtClean="0"/>
              <a:t>(</a:t>
            </a:r>
            <a:r>
              <a:rPr lang="en-US" altLang="zh-CN" sz="2000" dirty="0">
                <a:latin typeface="Arial" panose="020B0604020202020204" pitchFamily="34" charset="0"/>
              </a:rPr>
              <a:t>Metropolis et al. </a:t>
            </a:r>
            <a:r>
              <a:rPr lang="en-US" altLang="zh-CN" sz="2000" dirty="0" smtClean="0">
                <a:latin typeface="Arial" panose="020B0604020202020204" pitchFamily="34" charset="0"/>
              </a:rPr>
              <a:t>,1953</a:t>
            </a:r>
            <a:r>
              <a:rPr lang="en-US" altLang="zh-CN" sz="2000" dirty="0" smtClean="0"/>
              <a:t>)</a:t>
            </a:r>
            <a:endParaRPr lang="zh-CN" altLang="en-US" sz="2000" dirty="0"/>
          </a:p>
        </p:txBody>
      </p:sp>
      <p:pic>
        <p:nvPicPr>
          <p:cNvPr id="13" name="内容占位符 3"/>
          <p:cNvPicPr>
            <a:picLocks noGrp="1" noChangeAspect="1"/>
          </p:cNvPicPr>
          <p:nvPr>
            <p:ph idx="1"/>
          </p:nvPr>
        </p:nvPicPr>
        <p:blipFill>
          <a:blip r:embed="rId7"/>
          <a:stretch>
            <a:fillRect/>
          </a:stretch>
        </p:blipFill>
        <p:spPr>
          <a:xfrm>
            <a:off x="9932236" y="3732663"/>
            <a:ext cx="1885099" cy="3077147"/>
          </a:xfrm>
          <a:prstGeom prst="rect">
            <a:avLst/>
          </a:prstGeom>
        </p:spPr>
      </p:pic>
    </p:spTree>
    <p:extLst>
      <p:ext uri="{BB962C8B-B14F-4D97-AF65-F5344CB8AC3E}">
        <p14:creationId xmlns:p14="http://schemas.microsoft.com/office/powerpoint/2010/main" val="32762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910" y="904211"/>
            <a:ext cx="10515600" cy="1325563"/>
          </a:xfrm>
        </p:spPr>
        <p:txBody>
          <a:bodyPr/>
          <a:lstStyle/>
          <a:p>
            <a:pPr algn="ctr"/>
            <a:r>
              <a:rPr lang="en-US" altLang="zh-CN" b="1" dirty="0" smtClean="0"/>
              <a:t>MCMC—</a:t>
            </a:r>
            <a:r>
              <a:rPr lang="zh-CN" altLang="en-US" b="1" dirty="0" smtClean="0"/>
              <a:t>让人拍案叫绝的抽样原理</a:t>
            </a:r>
            <a:endParaRPr lang="zh-CN" altLang="en-US" b="1" dirty="0"/>
          </a:p>
        </p:txBody>
      </p:sp>
      <p:sp>
        <p:nvSpPr>
          <p:cNvPr id="4" name="文本框 3"/>
          <p:cNvSpPr txBox="1"/>
          <p:nvPr/>
        </p:nvSpPr>
        <p:spPr>
          <a:xfrm>
            <a:off x="1389588" y="2791692"/>
            <a:ext cx="9688870" cy="1323439"/>
          </a:xfrm>
          <a:prstGeom prst="rect">
            <a:avLst/>
          </a:prstGeom>
          <a:noFill/>
        </p:spPr>
        <p:txBody>
          <a:bodyPr wrap="none" rtlCol="0">
            <a:spAutoFit/>
          </a:bodyPr>
          <a:lstStyle/>
          <a:p>
            <a:pPr algn="ctr"/>
            <a:r>
              <a:rPr lang="en-US" altLang="zh-CN" sz="4000" b="1" dirty="0" smtClean="0"/>
              <a:t>  MCMC </a:t>
            </a:r>
            <a:r>
              <a:rPr lang="zh-CN" altLang="en-US" sz="4000" b="1" dirty="0" smtClean="0"/>
              <a:t>抽样法是我目前接触到的统计中，</a:t>
            </a:r>
            <a:endParaRPr lang="en-US" altLang="zh-CN" sz="4000" b="1" dirty="0" smtClean="0"/>
          </a:p>
          <a:p>
            <a:pPr algn="ctr"/>
            <a:r>
              <a:rPr lang="zh-CN" altLang="en-US" sz="4000" b="1" dirty="0" smtClean="0"/>
              <a:t>最为让人惊叹的理念和方法！！！</a:t>
            </a:r>
            <a:endParaRPr lang="zh-CN" altLang="en-US" sz="4000" b="1" dirty="0"/>
          </a:p>
        </p:txBody>
      </p:sp>
    </p:spTree>
    <p:extLst>
      <p:ext uri="{BB962C8B-B14F-4D97-AF65-F5344CB8AC3E}">
        <p14:creationId xmlns:p14="http://schemas.microsoft.com/office/powerpoint/2010/main" val="2476819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573" y="143744"/>
            <a:ext cx="10515600" cy="1040163"/>
          </a:xfrm>
        </p:spPr>
        <p:txBody>
          <a:bodyPr>
            <a:normAutofit/>
          </a:bodyPr>
          <a:lstStyle/>
          <a:p>
            <a:pPr algn="ctr"/>
            <a:r>
              <a:rPr lang="en-US" altLang="zh-CN" b="1" dirty="0" smtClean="0"/>
              <a:t>Markov </a:t>
            </a:r>
            <a:r>
              <a:rPr lang="en-US" altLang="zh-CN" b="1" dirty="0"/>
              <a:t>Chain Monte–Carlo(MCMC</a:t>
            </a:r>
            <a:r>
              <a:rPr lang="en-US" altLang="zh-CN" b="1" dirty="0" smtClean="0"/>
              <a:t>)</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4275" y="1339185"/>
                <a:ext cx="11989869" cy="5123998"/>
              </a:xfrm>
            </p:spPr>
            <p:txBody>
              <a:bodyPr>
                <a:normAutofit/>
              </a:bodyPr>
              <a:lstStyle/>
              <a:p>
                <a:pPr marL="0" indent="0">
                  <a:lnSpc>
                    <a:spcPct val="110000"/>
                  </a:lnSpc>
                  <a:buNone/>
                </a:pP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If you have get y, and want to estimate the parameter of the distribution of y, then,</a:t>
                </a:r>
              </a:p>
              <a:p>
                <a:pPr marL="0" indent="0">
                  <a:lnSpc>
                    <a:spcPct val="110000"/>
                  </a:lnSpc>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a:t>
                </a:r>
                <a14:m>
                  <m:oMath xmlns:m="http://schemas.openxmlformats.org/officeDocument/2006/math">
                    <m:r>
                      <m:rPr>
                        <m:sty m:val="p"/>
                      </m:rPr>
                      <a:rPr lang="en-US" altLang="zh-CN">
                        <a:latin typeface="Cambria Math" panose="02040503050406030204" pitchFamily="18" charset="0"/>
                      </a:rPr>
                      <m:t>elect</m:t>
                    </m:r>
                    <m:r>
                      <a:rPr lang="en-US" altLang="zh-CN">
                        <a:latin typeface="Cambria Math" panose="02040503050406030204" pitchFamily="18" charset="0"/>
                      </a:rPr>
                      <m:t> </m:t>
                    </m:r>
                    <m:r>
                      <m:rPr>
                        <m:sty m:val="p"/>
                      </m:rPr>
                      <a:rPr lang="en-US" altLang="zh-CN">
                        <a:latin typeface="Cambria Math" panose="02040503050406030204" pitchFamily="18" charset="0"/>
                      </a:rPr>
                      <m:t>an</m:t>
                    </m:r>
                    <m:r>
                      <a:rPr lang="en-US" altLang="zh-CN">
                        <a:latin typeface="Cambria Math" panose="02040503050406030204" pitchFamily="18" charset="0"/>
                      </a:rPr>
                      <m:t> </m:t>
                    </m:r>
                    <m:r>
                      <m:rPr>
                        <m:sty m:val="p"/>
                      </m:rPr>
                      <a:rPr lang="en-US" altLang="zh-CN">
                        <a:latin typeface="Cambria Math" panose="02040503050406030204" pitchFamily="18" charset="0"/>
                      </a:rPr>
                      <m:t>initial</m:t>
                    </m:r>
                    <m:r>
                      <a:rPr lang="en-US" altLang="zh-CN">
                        <a:latin typeface="Cambria Math" panose="02040503050406030204" pitchFamily="18" charset="0"/>
                      </a:rPr>
                      <m:t> </m:t>
                    </m:r>
                    <m:r>
                      <m:rPr>
                        <m:sty m:val="p"/>
                      </m:rPr>
                      <a:rPr lang="en-US" altLang="zh-CN">
                        <a:latin typeface="Cambria Math" panose="02040503050406030204" pitchFamily="18" charset="0"/>
                      </a:rPr>
                      <m:t>value</m:t>
                    </m:r>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1</m:t>
                        </m:r>
                      </m:sub>
                    </m:sSub>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calculate the probability density </a:t>
                </a:r>
                <a:r>
                  <a:rPr lang="en-US" altLang="zh-CN" i="1" dirty="0">
                    <a:latin typeface="Times New Roman" panose="02020603050405020304" pitchFamily="18" charset="0"/>
                    <a:cs typeface="Times New Roman" panose="02020603050405020304" pitchFamily="18" charset="0"/>
                  </a:rPr>
                  <a:t>P</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to get y ;</a:t>
                </a:r>
              </a:p>
              <a:p>
                <a:pPr marL="0" indent="0">
                  <a:lnSpc>
                    <a:spcPct val="110000"/>
                  </a:lnSpc>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1</m:t>
                        </m:r>
                      </m:sub>
                    </m:sSub>
                  </m:oMath>
                </a14:m>
                <a:r>
                  <a:rPr lang="en-US" altLang="zh-CN" dirty="0" smtClean="0">
                    <a:latin typeface="Times New Roman" panose="02020603050405020304" pitchFamily="18" charset="0"/>
                    <a:cs typeface="Times New Roman" panose="02020603050405020304" pitchFamily="18" charset="0"/>
                  </a:rPr>
                  <a:t> + δ </a:t>
                </a:r>
                <a14:m>
                  <m:oMath xmlns:m="http://schemas.openxmlformats.org/officeDocument/2006/math">
                    <m:r>
                      <a:rPr lang="en-US" altLang="zh-CN">
                        <a:latin typeface="Cambria Math" panose="02040503050406030204" pitchFamily="18" charset="0"/>
                      </a:rPr>
                      <m:t>𝑣</m:t>
                    </m:r>
                    <m:r>
                      <a:rPr lang="en-US" altLang="zh-CN" i="1">
                        <a:latin typeface="Cambria Math" panose="02040503050406030204" pitchFamily="18" charset="0"/>
                      </a:rPr>
                      <m:t> </m:t>
                    </m:r>
                  </m:oMath>
                </a14:m>
                <a:r>
                  <a:rPr lang="en-US" altLang="zh-CN"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2</m:t>
                        </m:r>
                      </m:sub>
                    </m:sSub>
                  </m:oMath>
                </a14:m>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and </a:t>
                </a:r>
                <a:r>
                  <a:rPr lang="en-US" altLang="zh-CN" dirty="0">
                    <a:latin typeface="Times New Roman" panose="02020603050405020304" pitchFamily="18" charset="0"/>
                    <a:cs typeface="Times New Roman" panose="02020603050405020304" pitchFamily="18" charset="0"/>
                  </a:rPr>
                  <a:t>calculate </a:t>
                </a:r>
                <a:r>
                  <a:rPr lang="en-US" altLang="zh-CN" i="1" dirty="0">
                    <a:latin typeface="Times New Roman" panose="02020603050405020304" pitchFamily="18" charset="0"/>
                    <a:cs typeface="Times New Roman" panose="02020603050405020304" pitchFamily="18" charset="0"/>
                  </a:rPr>
                  <a:t>P</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p>
              <a:p>
                <a:pPr marL="0" indent="0">
                  <a:lnSpc>
                    <a:spcPct val="110000"/>
                  </a:lnSpc>
                  <a:buNone/>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CN" b="0" i="1">
                        <a:latin typeface="Cambria Math" panose="02040503050406030204" pitchFamily="18" charset="0"/>
                      </a:rPr>
                      <m:t>𝐼𝑓</m:t>
                    </m:r>
                    <m:r>
                      <a:rPr lang="en-US" altLang="zh-CN" b="0">
                        <a:latin typeface="Cambria Math" panose="02040503050406030204" pitchFamily="18" charset="0"/>
                      </a:rPr>
                      <m:t> </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1</m:t>
                            </m:r>
                          </m:sub>
                        </m:sSub>
                      </m:den>
                    </m:f>
                  </m:oMath>
                </a14:m>
                <a:r>
                  <a:rPr lang="en-US" altLang="zh-CN" dirty="0">
                    <a:latin typeface="Times New Roman" panose="02020603050405020304" pitchFamily="18" charset="0"/>
                    <a:cs typeface="Times New Roman" panose="02020603050405020304" pitchFamily="18" charset="0"/>
                  </a:rPr>
                  <a:t>&gt;1, a</a:t>
                </a:r>
                <a14:m>
                  <m:oMath xmlns:m="http://schemas.openxmlformats.org/officeDocument/2006/math">
                    <m:r>
                      <m:rPr>
                        <m:sty m:val="p"/>
                      </m:rPr>
                      <a:rPr lang="en-US" altLang="zh-CN" b="0" i="1">
                        <a:latin typeface="Cambria Math" panose="02040503050406030204" pitchFamily="18" charset="0"/>
                      </a:rPr>
                      <m:t>ccept</m:t>
                    </m:r>
                    <m:r>
                      <a:rPr lang="en-US" altLang="zh-CN" b="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2</m:t>
                        </m:r>
                      </m:sub>
                    </m:sSub>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a:t>
                </a:r>
                <a14:m>
                  <m:oMath xmlns:m="http://schemas.openxmlformats.org/officeDocument/2006/math">
                    <m:r>
                      <m:rPr>
                        <m:sty m:val="p"/>
                      </m:rPr>
                      <a:rPr lang="en-US" altLang="zh-CN" b="0" i="1">
                        <a:latin typeface="Cambria Math" panose="02040503050406030204" pitchFamily="18" charset="0"/>
                      </a:rPr>
                      <m:t>f</m:t>
                    </m:r>
                    <m:r>
                      <a:rPr lang="en-US" altLang="zh-CN" b="0">
                        <a:latin typeface="Cambria Math" panose="02040503050406030204" pitchFamily="18" charset="0"/>
                      </a:rPr>
                      <m:t> </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b="0" i="1">
                                <a:latin typeface="Cambria Math" panose="02040503050406030204" pitchFamily="18" charset="0"/>
                              </a:rPr>
                              <m:t>𝑃</m:t>
                            </m:r>
                          </m:e>
                          <m:sub>
                            <m:r>
                              <a:rPr lang="en-US" altLang="zh-CN" b="0" i="1">
                                <a:latin typeface="Cambria Math" panose="02040503050406030204" pitchFamily="18" charset="0"/>
                              </a:rPr>
                              <m:t>1</m:t>
                            </m:r>
                          </m:sub>
                        </m:sSub>
                      </m:den>
                    </m:f>
                  </m:oMath>
                </a14:m>
                <a:r>
                  <a:rPr lang="en-US" altLang="zh-CN" dirty="0">
                    <a:latin typeface="Times New Roman" panose="02020603050405020304" pitchFamily="18" charset="0"/>
                    <a:cs typeface="Times New Roman" panose="02020603050405020304" pitchFamily="18" charset="0"/>
                  </a:rPr>
                  <a:t>&lt;1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14:m>
                  <m:oMath xmlns:m="http://schemas.openxmlformats.org/officeDocument/2006/math">
                    <m:r>
                      <m:rPr>
                        <m:sty m:val="p"/>
                      </m:rPr>
                      <a:rPr lang="en-US" altLang="zh-CN" b="0" i="1">
                        <a:latin typeface="Cambria Math" panose="02040503050406030204" pitchFamily="18" charset="0"/>
                      </a:rPr>
                      <m:t>ccept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2</m:t>
                        </m:r>
                      </m:sub>
                    </m:sSub>
                    <m:r>
                      <a:rPr lang="en-US" altLang="zh-CN" b="1" i="0" smtClean="0">
                        <a:solidFill>
                          <a:srgbClr val="C00000"/>
                        </a:solidFill>
                        <a:latin typeface="Cambria Math" panose="02040503050406030204" pitchFamily="18" charset="0"/>
                      </a:rPr>
                      <m:t>𝐚𝐭</m:t>
                    </m:r>
                    <m:r>
                      <a:rPr lang="en-US" altLang="zh-CN" b="1" i="0">
                        <a:solidFill>
                          <a:srgbClr val="C00000"/>
                        </a:solidFill>
                        <a:latin typeface="Cambria Math" panose="02040503050406030204" pitchFamily="18" charset="0"/>
                      </a:rPr>
                      <m:t> </m:t>
                    </m:r>
                    <m:r>
                      <a:rPr lang="en-US" altLang="zh-CN" b="1" i="0">
                        <a:solidFill>
                          <a:srgbClr val="C00000"/>
                        </a:solidFill>
                        <a:latin typeface="Cambria Math" panose="02040503050406030204" pitchFamily="18" charset="0"/>
                      </a:rPr>
                      <m:t>𝐭𝐡𝐞</m:t>
                    </m:r>
                    <m:r>
                      <a:rPr lang="en-US" altLang="zh-CN" b="1" i="0">
                        <a:solidFill>
                          <a:srgbClr val="C00000"/>
                        </a:solidFill>
                        <a:latin typeface="Cambria Math" panose="02040503050406030204" pitchFamily="18" charset="0"/>
                      </a:rPr>
                      <m:t> </m:t>
                    </m:r>
                    <m:r>
                      <a:rPr lang="en-US" altLang="zh-CN" b="1" i="0">
                        <a:solidFill>
                          <a:srgbClr val="C00000"/>
                        </a:solidFill>
                        <a:latin typeface="Cambria Math" panose="02040503050406030204" pitchFamily="18" charset="0"/>
                      </a:rPr>
                      <m:t>𝐩𝐫𝐨𝐛𝐚𝐛𝐢𝐥𝐢𝐭𝐲</m:t>
                    </m:r>
                    <m:r>
                      <a:rPr lang="en-US" altLang="zh-CN" b="1" i="0">
                        <a:solidFill>
                          <a:srgbClr val="C00000"/>
                        </a:solidFill>
                        <a:latin typeface="Cambria Math" panose="02040503050406030204" pitchFamily="18" charset="0"/>
                      </a:rPr>
                      <m:t> </m:t>
                    </m:r>
                    <m:r>
                      <a:rPr lang="en-US" altLang="zh-CN" b="1" i="0">
                        <a:solidFill>
                          <a:srgbClr val="C00000"/>
                        </a:solidFill>
                        <a:latin typeface="Cambria Math" panose="02040503050406030204" pitchFamily="18" charset="0"/>
                      </a:rPr>
                      <m:t>𝐨𝐟</m:t>
                    </m:r>
                    <m:r>
                      <a:rPr lang="en-US" altLang="zh-CN" b="1" i="0">
                        <a:solidFill>
                          <a:srgbClr val="C00000"/>
                        </a:solidFill>
                        <a:latin typeface="Cambria Math" panose="02040503050406030204" pitchFamily="18" charset="0"/>
                      </a:rPr>
                      <m:t> </m:t>
                    </m:r>
                    <m:f>
                      <m:fPr>
                        <m:ctrlPr>
                          <a:rPr lang="en-US" altLang="zh-CN" b="1" i="1">
                            <a:solidFill>
                              <a:srgbClr val="C00000"/>
                            </a:solidFill>
                            <a:latin typeface="Cambria Math" panose="02040503050406030204" pitchFamily="18" charset="0"/>
                          </a:rPr>
                        </m:ctrlPr>
                      </m:fPr>
                      <m:num>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𝑷</m:t>
                            </m:r>
                          </m:e>
                          <m:sub>
                            <m:r>
                              <a:rPr lang="en-US" altLang="zh-CN" b="1" i="1">
                                <a:solidFill>
                                  <a:srgbClr val="C00000"/>
                                </a:solidFill>
                                <a:latin typeface="Cambria Math" panose="02040503050406030204" pitchFamily="18" charset="0"/>
                              </a:rPr>
                              <m:t>𝟐</m:t>
                            </m:r>
                          </m:sub>
                        </m:sSub>
                      </m:num>
                      <m:den>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𝑷</m:t>
                            </m:r>
                          </m:e>
                          <m:sub>
                            <m:r>
                              <a:rPr lang="en-US" altLang="zh-CN" b="1" i="0">
                                <a:solidFill>
                                  <a:srgbClr val="C00000"/>
                                </a:solidFill>
                                <a:latin typeface="Cambria Math" panose="02040503050406030204" pitchFamily="18" charset="0"/>
                              </a:rPr>
                              <m:t>𝟏</m:t>
                            </m:r>
                          </m:sub>
                        </m:sSub>
                      </m:den>
                    </m:f>
                  </m:oMath>
                </a14:m>
                <a:endParaRPr lang="en-US" altLang="zh-CN" b="1" dirty="0">
                  <a:latin typeface="Times New Roman" panose="02020603050405020304" pitchFamily="18" charset="0"/>
                  <a:cs typeface="Times New Roman" panose="02020603050405020304" pitchFamily="18" charset="0"/>
                </a:endParaRPr>
              </a:p>
              <a:p>
                <a:pPr marL="0" indent="0">
                  <a:lnSpc>
                    <a:spcPct val="110000"/>
                  </a:lnSpc>
                  <a:buNone/>
                </a:pP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2</m:t>
                        </m:r>
                      </m:sub>
                    </m:sSub>
                  </m:oMath>
                </a14:m>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δ </a:t>
                </a:r>
                <a14:m>
                  <m:oMath xmlns:m="http://schemas.openxmlformats.org/officeDocument/2006/math">
                    <m:r>
                      <a:rPr lang="en-US" altLang="zh-CN">
                        <a:latin typeface="Cambria Math" panose="02040503050406030204" pitchFamily="18" charset="0"/>
                      </a:rPr>
                      <m:t>𝑣</m:t>
                    </m:r>
                    <m:r>
                      <a:rPr lang="en-US" altLang="zh-CN" i="1">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b="0" i="0" smtClean="0">
                            <a:latin typeface="Cambria Math" panose="02040503050406030204" pitchFamily="18" charset="0"/>
                          </a:rPr>
                          <m:t>3</m:t>
                        </m:r>
                      </m:sub>
                    </m:sSub>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and calculate </a:t>
                </a:r>
                <a:r>
                  <a:rPr lang="en-US" altLang="zh-CN" i="1" dirty="0" smtClean="0">
                    <a:latin typeface="Times New Roman" panose="02020603050405020304" pitchFamily="18" charset="0"/>
                    <a:cs typeface="Times New Roman" panose="02020603050405020304" pitchFamily="18" charset="0"/>
                  </a:rPr>
                  <a:t>P</a:t>
                </a:r>
                <a:r>
                  <a:rPr lang="en-US" altLang="zh-CN" baseline="-25000" dirty="0" smtClean="0">
                    <a:latin typeface="Times New Roman" panose="02020603050405020304" pitchFamily="18" charset="0"/>
                    <a:cs typeface="Times New Roman" panose="02020603050405020304" pitchFamily="18" charset="0"/>
                  </a:rPr>
                  <a:t>3</a:t>
                </a:r>
                <a:r>
                  <a:rPr lang="en-US" altLang="zh-CN" dirty="0" smtClean="0">
                    <a:latin typeface="Times New Roman" panose="02020603050405020304" pitchFamily="18" charset="0"/>
                    <a:cs typeface="Times New Roman" panose="02020603050405020304" pitchFamily="18" charset="0"/>
                  </a:rPr>
                  <a:t> </a:t>
                </a:r>
              </a:p>
              <a:p>
                <a:pPr marL="0" indent="0">
                  <a:lnSpc>
                    <a:spcPct val="110000"/>
                  </a:lnSpc>
                  <a:buNone/>
                </a:pP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repeat 3) - 4)</a:t>
                </a:r>
                <a:endParaRPr lang="en-US" altLang="zh-CN" dirty="0">
                  <a:latin typeface="Times New Roman" panose="02020603050405020304" pitchFamily="18" charset="0"/>
                  <a:cs typeface="Times New Roman" panose="02020603050405020304" pitchFamily="18" charset="0"/>
                </a:endParaRPr>
              </a:p>
              <a:p>
                <a:pPr marL="0" indent="0">
                  <a:lnSpc>
                    <a:spcPct val="110000"/>
                  </a:lnSpc>
                  <a:buNone/>
                </a:pP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get a set of </a:t>
                </a:r>
                <a14:m>
                  <m:oMath xmlns:m="http://schemas.openxmlformats.org/officeDocument/2006/math">
                    <m:r>
                      <a:rPr lang="en-US" altLang="zh-CN">
                        <a:latin typeface="Cambria Math" panose="02040503050406030204" pitchFamily="18" charset="0"/>
                      </a:rPr>
                      <m:t>𝑣</m:t>
                    </m:r>
                  </m:oMath>
                </a14:m>
                <a:r>
                  <a:rPr lang="en-US" altLang="zh-CN" dirty="0" smtClean="0">
                    <a:latin typeface="Times New Roman" panose="02020603050405020304" pitchFamily="18" charset="0"/>
                    <a:cs typeface="Times New Roman" panose="02020603050405020304" pitchFamily="18" charset="0"/>
                  </a:rPr>
                  <a:t>, until </a:t>
                </a:r>
                <a14:m>
                  <m:oMath xmlns:m="http://schemas.openxmlformats.org/officeDocument/2006/math">
                    <m:r>
                      <a:rPr lang="en-US" altLang="zh-CN">
                        <a:latin typeface="Cambria Math" panose="02040503050406030204" pitchFamily="18" charset="0"/>
                      </a:rPr>
                      <m:t>𝑣</m:t>
                    </m:r>
                  </m:oMath>
                </a14:m>
                <a:r>
                  <a:rPr lang="en-US" altLang="zh-CN" dirty="0" smtClean="0">
                    <a:latin typeface="Times New Roman" panose="02020603050405020304" pitchFamily="18" charset="0"/>
                    <a:cs typeface="Times New Roman" panose="02020603050405020304" pitchFamily="18" charset="0"/>
                  </a:rPr>
                  <a:t> has a stationary distribution</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4275" y="1339185"/>
                <a:ext cx="11989869" cy="5123998"/>
              </a:xfrm>
              <a:blipFill>
                <a:blip r:embed="rId2"/>
                <a:stretch>
                  <a:fillRect l="-1068" t="-1071"/>
                </a:stretch>
              </a:blipFill>
            </p:spPr>
            <p:txBody>
              <a:bodyPr/>
              <a:lstStyle/>
              <a:p>
                <a:r>
                  <a:rPr lang="zh-CN" altLang="en-US">
                    <a:noFill/>
                  </a:rPr>
                  <a:t> </a:t>
                </a:r>
              </a:p>
            </p:txBody>
          </p:sp>
        </mc:Fallback>
      </mc:AlternateContent>
      <p:pic>
        <p:nvPicPr>
          <p:cNvPr id="4" name="内容占位符 3"/>
          <p:cNvPicPr>
            <a:picLocks noGrp="1" noChangeAspect="1"/>
          </p:cNvPicPr>
          <p:nvPr/>
        </p:nvPicPr>
        <p:blipFill rotWithShape="1">
          <a:blip r:embed="rId3"/>
          <a:srcRect l="6305"/>
          <a:stretch/>
        </p:blipFill>
        <p:spPr>
          <a:xfrm>
            <a:off x="9118212" y="4526517"/>
            <a:ext cx="2541417" cy="1799450"/>
          </a:xfrm>
          <a:prstGeom prst="rect">
            <a:avLst/>
          </a:prstGeom>
        </p:spPr>
      </p:pic>
      <p:sp>
        <p:nvSpPr>
          <p:cNvPr id="5" name="文本框 4"/>
          <p:cNvSpPr txBox="1"/>
          <p:nvPr/>
        </p:nvSpPr>
        <p:spPr>
          <a:xfrm>
            <a:off x="9118212" y="6457890"/>
            <a:ext cx="2597571" cy="400110"/>
          </a:xfrm>
          <a:prstGeom prst="rect">
            <a:avLst/>
          </a:prstGeom>
          <a:noFill/>
        </p:spPr>
        <p:txBody>
          <a:bodyPr wrap="none" rtlCol="0">
            <a:spAutoFit/>
          </a:bodyPr>
          <a:lstStyle/>
          <a:p>
            <a:r>
              <a:rPr lang="en-US" altLang="zh-CN" sz="2000" dirty="0" smtClean="0"/>
              <a:t>Value of the parameter</a:t>
            </a:r>
            <a:endParaRPr lang="zh-CN" altLang="en-US" sz="2000" dirty="0"/>
          </a:p>
        </p:txBody>
      </p:sp>
      <p:sp>
        <p:nvSpPr>
          <p:cNvPr id="6" name="文本框 5"/>
          <p:cNvSpPr txBox="1"/>
          <p:nvPr/>
        </p:nvSpPr>
        <p:spPr>
          <a:xfrm rot="16200000">
            <a:off x="8378539" y="5226187"/>
            <a:ext cx="966931" cy="400110"/>
          </a:xfrm>
          <a:prstGeom prst="rect">
            <a:avLst/>
          </a:prstGeom>
          <a:noFill/>
        </p:spPr>
        <p:txBody>
          <a:bodyPr wrap="none" rtlCol="0">
            <a:spAutoFit/>
          </a:bodyPr>
          <a:lstStyle/>
          <a:p>
            <a:r>
              <a:rPr lang="en-US" altLang="zh-CN" sz="2000" dirty="0" smtClean="0"/>
              <a:t>Density</a:t>
            </a:r>
            <a:endParaRPr lang="zh-CN" altLang="en-US" sz="2000" dirty="0"/>
          </a:p>
        </p:txBody>
      </p:sp>
    </p:spTree>
    <p:extLst>
      <p:ext uri="{BB962C8B-B14F-4D97-AF65-F5344CB8AC3E}">
        <p14:creationId xmlns:p14="http://schemas.microsoft.com/office/powerpoint/2010/main" val="499906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73056"/>
            <a:ext cx="10515600" cy="356769"/>
          </a:xfrm>
        </p:spPr>
        <p:txBody>
          <a:bodyPr>
            <a:normAutofit fontScale="90000"/>
          </a:bodyPr>
          <a:lstStyle/>
          <a:p>
            <a:pPr algn="ctr"/>
            <a:r>
              <a:rPr lang="en-US" altLang="zh-CN" dirty="0" smtClean="0"/>
              <a:t>Example: MCMC sampling </a:t>
            </a:r>
            <a:endParaRPr lang="zh-CN" altLang="en-US" dirty="0"/>
          </a:p>
        </p:txBody>
      </p:sp>
      <p:sp>
        <p:nvSpPr>
          <p:cNvPr id="3" name="内容占位符 2"/>
          <p:cNvSpPr>
            <a:spLocks noGrp="1"/>
          </p:cNvSpPr>
          <p:nvPr>
            <p:ph idx="1"/>
          </p:nvPr>
        </p:nvSpPr>
        <p:spPr>
          <a:xfrm>
            <a:off x="594609" y="1864352"/>
            <a:ext cx="11002781" cy="1571912"/>
          </a:xfrm>
        </p:spPr>
        <p:txBody>
          <a:bodyPr>
            <a:normAutofit/>
          </a:bodyPr>
          <a:lstStyle/>
          <a:p>
            <a:r>
              <a:rPr lang="en-US" altLang="zh-CN" dirty="0" smtClean="0"/>
              <a:t>Question</a:t>
            </a:r>
            <a:r>
              <a:rPr lang="zh-CN" altLang="en-US" dirty="0" smtClean="0"/>
              <a:t>：</a:t>
            </a:r>
            <a:r>
              <a:rPr lang="en-US" altLang="zh-CN" dirty="0" smtClean="0"/>
              <a:t>What is the hit rate of paper publication in a university</a:t>
            </a:r>
            <a:r>
              <a:rPr lang="zh-CN" altLang="en-US" dirty="0" smtClean="0"/>
              <a:t>？</a:t>
            </a:r>
            <a:endParaRPr lang="en-US" altLang="zh-CN" dirty="0" smtClean="0"/>
          </a:p>
          <a:p>
            <a:r>
              <a:rPr lang="en-US" altLang="zh-CN" dirty="0" smtClean="0"/>
              <a:t>data</a:t>
            </a:r>
            <a:r>
              <a:rPr lang="zh-CN" altLang="en-US" dirty="0" smtClean="0"/>
              <a:t>：</a:t>
            </a:r>
            <a:r>
              <a:rPr lang="en-US" altLang="zh-CN" dirty="0" smtClean="0"/>
              <a:t>6 researchers</a:t>
            </a:r>
            <a:r>
              <a:rPr lang="zh-CN" altLang="en-US" dirty="0" smtClean="0"/>
              <a:t>， </a:t>
            </a:r>
            <a:r>
              <a:rPr lang="en-US" altLang="zh-CN" dirty="0" smtClean="0"/>
              <a:t>hit rate: 0.8</a:t>
            </a:r>
            <a:r>
              <a:rPr lang="zh-CN" altLang="en-US" dirty="0"/>
              <a:t>， </a:t>
            </a:r>
            <a:r>
              <a:rPr lang="en-US" altLang="zh-CN" dirty="0" smtClean="0"/>
              <a:t>0.6</a:t>
            </a:r>
            <a:r>
              <a:rPr lang="zh-CN" altLang="en-US" dirty="0"/>
              <a:t>， </a:t>
            </a:r>
            <a:r>
              <a:rPr lang="en-US" altLang="zh-CN" dirty="0"/>
              <a:t>0.9</a:t>
            </a:r>
            <a:r>
              <a:rPr lang="zh-CN" altLang="en-US" dirty="0"/>
              <a:t>， </a:t>
            </a:r>
            <a:r>
              <a:rPr lang="en-US" altLang="zh-CN" dirty="0"/>
              <a:t>0.3,  0.7</a:t>
            </a:r>
            <a:r>
              <a:rPr lang="zh-CN" altLang="en-US" dirty="0"/>
              <a:t>， </a:t>
            </a:r>
            <a:r>
              <a:rPr lang="en-US" altLang="zh-CN" dirty="0" smtClean="0"/>
              <a:t>0.4</a:t>
            </a:r>
            <a:endParaRPr lang="zh-CN" altLang="en-US" dirty="0"/>
          </a:p>
        </p:txBody>
      </p:sp>
      <p:pic>
        <p:nvPicPr>
          <p:cNvPr id="4" name="图片 3"/>
          <p:cNvPicPr>
            <a:picLocks noChangeAspect="1"/>
          </p:cNvPicPr>
          <p:nvPr/>
        </p:nvPicPr>
        <p:blipFill>
          <a:blip r:embed="rId2"/>
          <a:stretch>
            <a:fillRect/>
          </a:stretch>
        </p:blipFill>
        <p:spPr>
          <a:xfrm>
            <a:off x="2907975" y="3548466"/>
            <a:ext cx="7159448" cy="1050765"/>
          </a:xfrm>
          <a:prstGeom prst="rect">
            <a:avLst/>
          </a:prstGeom>
        </p:spPr>
      </p:pic>
    </p:spTree>
    <p:extLst>
      <p:ext uri="{BB962C8B-B14F-4D97-AF65-F5344CB8AC3E}">
        <p14:creationId xmlns:p14="http://schemas.microsoft.com/office/powerpoint/2010/main" val="894639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5243"/>
            <a:ext cx="10515600" cy="751405"/>
          </a:xfrm>
        </p:spPr>
        <p:txBody>
          <a:bodyPr/>
          <a:lstStyle/>
          <a:p>
            <a:pPr algn="ctr"/>
            <a:r>
              <a:rPr lang="en-US" altLang="zh-CN" dirty="0"/>
              <a:t>Markov Chain Monte–Carlo(MCMC</a:t>
            </a:r>
            <a:r>
              <a:rPr lang="en-US" altLang="zh-CN" dirty="0" smtClean="0"/>
              <a:t>)</a:t>
            </a:r>
            <a:r>
              <a:rPr lang="zh-CN" altLang="en-US" dirty="0" smtClean="0"/>
              <a:t>抽样案例</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1788" y="994854"/>
                <a:ext cx="11403819" cy="5428371"/>
              </a:xfrm>
            </p:spPr>
            <p:txBody>
              <a:bodyPr>
                <a:normAutofit fontScale="77500" lnSpcReduction="20000"/>
              </a:bodyPr>
              <a:lstStyle/>
              <a:p>
                <a:pPr marL="0" indent="0">
                  <a:buNone/>
                </a:pPr>
                <a:r>
                  <a:rPr lang="en-US" altLang="zh-CN" dirty="0" smtClean="0">
                    <a:solidFill>
                      <a:srgbClr val="0000FF"/>
                    </a:solidFill>
                  </a:rPr>
                  <a:t>samples&lt;-numeric(200) </a:t>
                </a:r>
                <a:r>
                  <a:rPr lang="en-US" altLang="zh-CN" dirty="0" smtClean="0"/>
                  <a:t>###</a:t>
                </a:r>
                <a:r>
                  <a:rPr lang="zh-CN" altLang="en-US" dirty="0" smtClean="0"/>
                  <a:t>设置抽样次数</a:t>
                </a:r>
              </a:p>
              <a:p>
                <a:pPr marL="0" indent="0">
                  <a:buNone/>
                </a:pPr>
                <a:r>
                  <a:rPr lang="en-US" altLang="zh-CN" dirty="0" smtClean="0">
                    <a:solidFill>
                      <a:srgbClr val="0000FF"/>
                    </a:solidFill>
                  </a:rPr>
                  <a:t>samples[1]&lt;-0.1  </a:t>
                </a:r>
                <a:r>
                  <a:rPr lang="en-US" altLang="zh-CN" dirty="0" smtClean="0"/>
                  <a:t>###</a:t>
                </a:r>
                <a:r>
                  <a:rPr lang="zh-CN" altLang="en-US" dirty="0" smtClean="0"/>
                  <a:t>设置参数初始值</a:t>
                </a:r>
              </a:p>
              <a:p>
                <a:pPr marL="0" indent="0">
                  <a:buNone/>
                </a:pPr>
                <a:r>
                  <a:rPr lang="en-US" altLang="zh-CN" dirty="0" smtClean="0">
                    <a:solidFill>
                      <a:srgbClr val="0000FF"/>
                    </a:solidFill>
                  </a:rPr>
                  <a:t>####</a:t>
                </a:r>
                <a:r>
                  <a:rPr lang="zh-CN" altLang="en-US" dirty="0" smtClean="0"/>
                  <a:t>依次循环抽样</a:t>
                </a:r>
              </a:p>
              <a:p>
                <a:pPr marL="0" indent="0">
                  <a:buNone/>
                </a:pPr>
                <a:r>
                  <a:rPr lang="en-US" altLang="zh-CN" dirty="0" smtClean="0">
                    <a:solidFill>
                      <a:srgbClr val="0000FF"/>
                    </a:solidFill>
                  </a:rPr>
                  <a:t>for(</a:t>
                </a:r>
                <a:r>
                  <a:rPr lang="en-US" altLang="zh-CN" dirty="0" err="1" smtClean="0">
                    <a:solidFill>
                      <a:srgbClr val="0000FF"/>
                    </a:solidFill>
                  </a:rPr>
                  <a:t>i</a:t>
                </a:r>
                <a:r>
                  <a:rPr lang="en-US" altLang="zh-CN" dirty="0" smtClean="0">
                    <a:solidFill>
                      <a:srgbClr val="0000FF"/>
                    </a:solidFill>
                  </a:rPr>
                  <a:t> in 2:200){</a:t>
                </a:r>
              </a:p>
              <a:p>
                <a:pPr marL="0" indent="0">
                  <a:buNone/>
                </a:pPr>
                <a:r>
                  <a:rPr lang="en-US" altLang="zh-CN" dirty="0" smtClean="0">
                    <a:solidFill>
                      <a:srgbClr val="0000FF"/>
                    </a:solidFill>
                  </a:rPr>
                  <a:t>  proposal&lt;- samples[i-1]+ </a:t>
                </a:r>
                <a:r>
                  <a:rPr lang="en-US" altLang="zh-CN" dirty="0" err="1" smtClean="0">
                    <a:solidFill>
                      <a:srgbClr val="0000FF"/>
                    </a:solidFill>
                  </a:rPr>
                  <a:t>rnorm</a:t>
                </a:r>
                <a:r>
                  <a:rPr lang="en-US" altLang="zh-CN" dirty="0" smtClean="0">
                    <a:solidFill>
                      <a:srgbClr val="0000FF"/>
                    </a:solidFill>
                  </a:rPr>
                  <a:t>(1, 0, 0.2) </a:t>
                </a:r>
              </a:p>
              <a:p>
                <a:pPr marL="0" indent="0">
                  <a:buNone/>
                </a:pPr>
                <a:r>
                  <a:rPr lang="en-US" altLang="zh-CN" dirty="0" smtClean="0">
                    <a:solidFill>
                      <a:srgbClr val="0000FF"/>
                    </a:solidFill>
                  </a:rPr>
                  <a:t>  </a:t>
                </a:r>
                <a:r>
                  <a:rPr lang="en-US" altLang="zh-CN" dirty="0" smtClean="0"/>
                  <a:t>###</a:t>
                </a:r>
                <a:r>
                  <a:rPr lang="zh-CN" altLang="en-US" dirty="0" smtClean="0"/>
                  <a:t>给第</a:t>
                </a:r>
                <a:r>
                  <a:rPr lang="en-US" altLang="zh-CN" dirty="0" smtClean="0"/>
                  <a:t>i-1</a:t>
                </a:r>
                <a:r>
                  <a:rPr lang="zh-CN" altLang="en-US" dirty="0" smtClean="0"/>
                  <a:t>个参数值加上一个微小随机数，形成第</a:t>
                </a:r>
                <a:r>
                  <a:rPr lang="en-US" altLang="zh-CN" dirty="0" err="1" smtClean="0"/>
                  <a:t>i</a:t>
                </a:r>
                <a:r>
                  <a:rPr lang="zh-CN" altLang="en-US" dirty="0" smtClean="0"/>
                  <a:t>个参数值</a:t>
                </a:r>
                <a:endParaRPr lang="en-US" altLang="zh-CN" dirty="0" smtClean="0"/>
              </a:p>
              <a:p>
                <a:pPr marL="0" indent="0">
                  <a:buNone/>
                </a:pPr>
                <a:r>
                  <a:rPr lang="en-US" altLang="zh-CN" dirty="0" smtClean="0">
                    <a:solidFill>
                      <a:srgbClr val="0000FF"/>
                    </a:solidFill>
                  </a:rPr>
                  <a:t>if </a:t>
                </a:r>
              </a:p>
              <a:p>
                <a:pPr marL="0" indent="0">
                  <a:buNone/>
                </a:pPr>
                <a:r>
                  <a:rPr lang="en-US" altLang="zh-CN" dirty="0" smtClean="0">
                    <a:solidFill>
                      <a:srgbClr val="0000FF"/>
                    </a:solidFill>
                  </a:rPr>
                  <a:t>(prod(</a:t>
                </a:r>
                <a:r>
                  <a:rPr lang="en-US" altLang="zh-CN" dirty="0" err="1" smtClean="0">
                    <a:solidFill>
                      <a:srgbClr val="0000FF"/>
                    </a:solidFill>
                  </a:rPr>
                  <a:t>dnorm</a:t>
                </a:r>
                <a:r>
                  <a:rPr lang="en-US" altLang="zh-CN" dirty="0" smtClean="0">
                    <a:solidFill>
                      <a:srgbClr val="0000FF"/>
                    </a:solidFill>
                  </a:rPr>
                  <a:t>(</a:t>
                </a:r>
                <a:r>
                  <a:rPr lang="en-US" altLang="zh-CN" dirty="0" smtClean="0">
                    <a:solidFill>
                      <a:srgbClr val="FF0000"/>
                    </a:solidFill>
                  </a:rPr>
                  <a:t>td1$y</a:t>
                </a:r>
                <a:r>
                  <a:rPr lang="en-US" altLang="zh-CN" dirty="0" smtClean="0">
                    <a:solidFill>
                      <a:srgbClr val="0000FF"/>
                    </a:solidFill>
                  </a:rPr>
                  <a:t>, </a:t>
                </a:r>
                <a:r>
                  <a:rPr lang="en-US" altLang="zh-CN" dirty="0" smtClean="0">
                    <a:solidFill>
                      <a:srgbClr val="FF0000"/>
                    </a:solidFill>
                  </a:rPr>
                  <a:t>proposal</a:t>
                </a:r>
                <a:r>
                  <a:rPr lang="en-US" altLang="zh-CN" dirty="0" smtClean="0">
                    <a:solidFill>
                      <a:srgbClr val="0000FF"/>
                    </a:solidFill>
                  </a:rPr>
                  <a:t>, </a:t>
                </a:r>
                <a:r>
                  <a:rPr lang="en-US" altLang="zh-CN" dirty="0" smtClean="0">
                    <a:solidFill>
                      <a:srgbClr val="FF0000"/>
                    </a:solidFill>
                  </a:rPr>
                  <a:t>1</a:t>
                </a:r>
                <a:r>
                  <a:rPr lang="en-US" altLang="zh-CN" dirty="0" smtClean="0">
                    <a:solidFill>
                      <a:srgbClr val="0000FF"/>
                    </a:solidFill>
                  </a:rPr>
                  <a:t>)) / prod(</a:t>
                </a:r>
                <a:r>
                  <a:rPr lang="en-US" altLang="zh-CN" dirty="0" err="1" smtClean="0">
                    <a:solidFill>
                      <a:srgbClr val="0000FF"/>
                    </a:solidFill>
                  </a:rPr>
                  <a:t>dnorm</a:t>
                </a:r>
                <a:r>
                  <a:rPr lang="en-US" altLang="zh-CN" dirty="0" smtClean="0">
                    <a:solidFill>
                      <a:srgbClr val="0000FF"/>
                    </a:solidFill>
                  </a:rPr>
                  <a:t>(</a:t>
                </a:r>
                <a:r>
                  <a:rPr lang="en-US" altLang="zh-CN" dirty="0" smtClean="0">
                    <a:solidFill>
                      <a:srgbClr val="FF0000"/>
                    </a:solidFill>
                  </a:rPr>
                  <a:t>td1$y</a:t>
                </a:r>
                <a:r>
                  <a:rPr lang="en-US" altLang="zh-CN" dirty="0" smtClean="0">
                    <a:solidFill>
                      <a:srgbClr val="0000FF"/>
                    </a:solidFill>
                  </a:rPr>
                  <a:t>, </a:t>
                </a:r>
                <a:r>
                  <a:rPr lang="en-US" altLang="zh-CN" dirty="0" smtClean="0">
                    <a:solidFill>
                      <a:srgbClr val="FF0000"/>
                    </a:solidFill>
                  </a:rPr>
                  <a:t>samples[i-1], 1</a:t>
                </a:r>
                <a:r>
                  <a:rPr lang="en-US" altLang="zh-CN" dirty="0" smtClean="0">
                    <a:solidFill>
                      <a:srgbClr val="0000FF"/>
                    </a:solidFill>
                  </a:rPr>
                  <a:t>)) &gt;  </a:t>
                </a:r>
                <a:r>
                  <a:rPr lang="en-US" altLang="zh-CN" dirty="0" err="1" smtClean="0">
                    <a:solidFill>
                      <a:srgbClr val="FF0000"/>
                    </a:solidFill>
                  </a:rPr>
                  <a:t>runif</a:t>
                </a:r>
                <a:r>
                  <a:rPr lang="en-US" altLang="zh-CN" dirty="0" smtClean="0">
                    <a:solidFill>
                      <a:srgbClr val="0000FF"/>
                    </a:solidFill>
                  </a:rPr>
                  <a:t>(</a:t>
                </a:r>
                <a:r>
                  <a:rPr lang="en-US" altLang="zh-CN" dirty="0" smtClean="0">
                    <a:solidFill>
                      <a:srgbClr val="FF0000"/>
                    </a:solidFill>
                  </a:rPr>
                  <a:t>1</a:t>
                </a:r>
                <a:r>
                  <a:rPr lang="en-US" altLang="zh-CN" dirty="0" smtClean="0">
                    <a:solidFill>
                      <a:srgbClr val="0000FF"/>
                    </a:solidFill>
                  </a:rPr>
                  <a:t>)) </a:t>
                </a:r>
              </a:p>
              <a:p>
                <a:pPr marL="0" indent="0">
                  <a:lnSpc>
                    <a:spcPct val="120000"/>
                  </a:lnSpc>
                  <a:buNone/>
                </a:pPr>
                <a:r>
                  <a:rPr lang="en-US" altLang="zh-CN" dirty="0" smtClean="0">
                    <a:solidFill>
                      <a:schemeClr val="tx1"/>
                    </a:solidFill>
                  </a:rPr>
                  <a:t>##</a:t>
                </a:r>
                <a:r>
                  <a:rPr lang="zh-CN" altLang="en-US" dirty="0" smtClean="0">
                    <a:solidFill>
                      <a:schemeClr val="tx1"/>
                    </a:solidFill>
                  </a:rPr>
                  <a:t>分别在给定第</a:t>
                </a:r>
                <a:r>
                  <a:rPr lang="en-US" altLang="zh-CN" dirty="0" smtClean="0">
                    <a:solidFill>
                      <a:schemeClr val="tx1"/>
                    </a:solidFill>
                  </a:rPr>
                  <a:t>i-1</a:t>
                </a:r>
                <a:r>
                  <a:rPr lang="zh-CN" altLang="en-US" dirty="0" smtClean="0">
                    <a:solidFill>
                      <a:schemeClr val="tx1"/>
                    </a:solidFill>
                  </a:rPr>
                  <a:t>个参数</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𝑉</m:t>
                        </m:r>
                      </m:e>
                      <m:sub>
                        <m:r>
                          <a:rPr lang="en-US" altLang="zh-CN" i="1" dirty="0">
                            <a:solidFill>
                              <a:schemeClr val="tx1"/>
                            </a:solidFill>
                            <a:latin typeface="Cambria Math" panose="02040503050406030204" pitchFamily="18" charset="0"/>
                          </a:rPr>
                          <m:t>𝑖</m:t>
                        </m:r>
                        <m:r>
                          <a:rPr lang="en-US" altLang="zh-CN" b="0" i="1" dirty="0" smtClean="0">
                            <a:solidFill>
                              <a:schemeClr val="tx1"/>
                            </a:solidFill>
                            <a:latin typeface="Cambria Math" panose="02040503050406030204" pitchFamily="18" charset="0"/>
                          </a:rPr>
                          <m:t>−1</m:t>
                        </m:r>
                      </m:sub>
                    </m:sSub>
                  </m:oMath>
                </a14:m>
                <a:r>
                  <a:rPr lang="zh-CN" altLang="en-US" dirty="0" smtClean="0">
                    <a:solidFill>
                      <a:schemeClr val="tx1"/>
                    </a:solidFill>
                  </a:rPr>
                  <a:t>及第</a:t>
                </a:r>
                <a:r>
                  <a:rPr lang="en-US" altLang="zh-CN" dirty="0" err="1" smtClean="0">
                    <a:solidFill>
                      <a:schemeClr val="tx1"/>
                    </a:solidFill>
                  </a:rPr>
                  <a:t>i</a:t>
                </a:r>
                <a:r>
                  <a:rPr lang="zh-CN" altLang="en-US" dirty="0" smtClean="0">
                    <a:solidFill>
                      <a:schemeClr val="tx1"/>
                    </a:solidFill>
                  </a:rPr>
                  <a:t>个参数</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𝑉</m:t>
                        </m:r>
                      </m:e>
                      <m:sub>
                        <m:r>
                          <a:rPr lang="en-US" altLang="zh-CN" i="1" dirty="0">
                            <a:solidFill>
                              <a:schemeClr val="tx1"/>
                            </a:solidFill>
                            <a:latin typeface="Cambria Math" panose="02040503050406030204" pitchFamily="18" charset="0"/>
                          </a:rPr>
                          <m:t>𝑖</m:t>
                        </m:r>
                      </m:sub>
                    </m:sSub>
                  </m:oMath>
                </a14:m>
                <a:r>
                  <a:rPr lang="zh-CN" altLang="en-US" dirty="0" smtClean="0">
                    <a:solidFill>
                      <a:schemeClr val="tx1"/>
                    </a:solidFill>
                  </a:rPr>
                  <a:t>的情况下，计算得到当前数据的概率密</a:t>
                </a:r>
                <a:r>
                  <a:rPr lang="en-US" altLang="zh-CN" dirty="0" smtClean="0">
                    <a:solidFill>
                      <a:schemeClr val="tx1"/>
                    </a:solidFill>
                  </a:rPr>
                  <a:t>##</a:t>
                </a:r>
                <a:r>
                  <a:rPr lang="zh-CN" altLang="en-US" dirty="0" smtClean="0">
                    <a:solidFill>
                      <a:schemeClr val="tx1"/>
                    </a:solidFill>
                  </a:rPr>
                  <a:t>度</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𝑃</m:t>
                        </m:r>
                      </m:e>
                      <m:sub>
                        <m:r>
                          <a:rPr lang="en-US" altLang="zh-CN" i="1" dirty="0">
                            <a:solidFill>
                              <a:schemeClr val="tx1"/>
                            </a:solidFill>
                            <a:latin typeface="Cambria Math" panose="02040503050406030204" pitchFamily="18" charset="0"/>
                          </a:rPr>
                          <m:t>𝑖</m:t>
                        </m:r>
                      </m:sub>
                    </m:sSub>
                  </m:oMath>
                </a14:m>
                <a:r>
                  <a:rPr lang="en-US" altLang="zh-CN" dirty="0" smtClean="0">
                    <a:solidFill>
                      <a:schemeClr val="tx1"/>
                    </a:solidFill>
                  </a:rPr>
                  <a:t>, </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𝑃</m:t>
                        </m:r>
                      </m:e>
                      <m:sub>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−1</m:t>
                        </m:r>
                      </m:sub>
                    </m:sSub>
                  </m:oMath>
                </a14:m>
                <a:r>
                  <a:rPr lang="zh-CN" altLang="en-US" dirty="0" smtClean="0">
                    <a:solidFill>
                      <a:schemeClr val="tx1"/>
                    </a:solidFill>
                  </a:rPr>
                  <a:t>，</a:t>
                </a:r>
                <a14:m>
                  <m:oMath xmlns:m="http://schemas.openxmlformats.org/officeDocument/2006/math">
                    <m:r>
                      <a:rPr lang="zh-CN" altLang="en-US" i="1">
                        <a:solidFill>
                          <a:schemeClr val="tx1"/>
                        </a:solidFill>
                        <a:latin typeface="Cambria Math" panose="02040503050406030204" pitchFamily="18" charset="0"/>
                      </a:rPr>
                      <m:t>以</m:t>
                    </m:r>
                    <m:r>
                      <a:rPr lang="zh-CN" altLang="en-US" i="1" smtClean="0">
                        <a:solidFill>
                          <a:schemeClr val="tx1"/>
                        </a:solidFill>
                        <a:latin typeface="Cambria Math" panose="02040503050406030204" pitchFamily="18" charset="0"/>
                      </a:rPr>
                      <m:t>二者</m:t>
                    </m:r>
                    <m:r>
                      <a:rPr lang="zh-CN" altLang="en-US" i="1">
                        <a:solidFill>
                          <a:schemeClr val="tx1"/>
                        </a:solidFill>
                        <a:latin typeface="Cambria Math" panose="02040503050406030204" pitchFamily="18" charset="0"/>
                      </a:rPr>
                      <m:t>之</m:t>
                    </m:r>
                    <m:r>
                      <a:rPr lang="zh-CN" altLang="en-US" i="1" smtClean="0">
                        <a:solidFill>
                          <a:schemeClr val="tx1"/>
                        </a:solidFill>
                        <a:latin typeface="Cambria Math" panose="02040503050406030204" pitchFamily="18" charset="0"/>
                      </a:rPr>
                      <m:t>比</m:t>
                    </m:r>
                    <m:sSub>
                      <m:sSubPr>
                        <m:ctrlPr>
                          <a:rPr lang="en-US" altLang="zh-CN" i="1" dirty="0" smtClean="0">
                            <a:solidFill>
                              <a:schemeClr val="tx1"/>
                            </a:solidFill>
                            <a:latin typeface="Cambria Math" panose="02040503050406030204" pitchFamily="18" charset="0"/>
                          </a:rPr>
                        </m:ctrlPr>
                      </m:sSubPr>
                      <m:e>
                        <m:r>
                          <a:rPr lang="zh-CN" altLang="en-US" i="1" dirty="0">
                            <a:solidFill>
                              <a:schemeClr val="tx1"/>
                            </a:solidFill>
                            <a:latin typeface="Cambria Math" panose="02040503050406030204" pitchFamily="18" charset="0"/>
                          </a:rPr>
                          <m:t>值</m:t>
                        </m:r>
                        <m:r>
                          <a:rPr lang="zh-CN" altLang="en-US"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𝑃</m:t>
                        </m:r>
                      </m:e>
                      <m:sub>
                        <m:r>
                          <a:rPr lang="en-US" altLang="zh-CN" b="0" i="1" dirty="0" smtClean="0">
                            <a:solidFill>
                              <a:schemeClr val="tx1"/>
                            </a:solidFill>
                            <a:latin typeface="Cambria Math" panose="02040503050406030204" pitchFamily="18" charset="0"/>
                          </a:rPr>
                          <m:t>𝑖</m:t>
                        </m:r>
                      </m:sub>
                    </m:sSub>
                  </m:oMath>
                </a14:m>
                <a:r>
                  <a:rPr lang="en-US" altLang="zh-CN" dirty="0" smtClean="0">
                    <a:solidFill>
                      <a:schemeClr val="tx1"/>
                    </a:solidFill>
                  </a:rPr>
                  <a:t>/</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𝑃</m:t>
                        </m:r>
                      </m:e>
                      <m:sub>
                        <m:r>
                          <a:rPr lang="en-US" altLang="zh-CN" i="1" dirty="0">
                            <a:solidFill>
                              <a:schemeClr val="tx1"/>
                            </a:solidFill>
                            <a:latin typeface="Cambria Math" panose="02040503050406030204" pitchFamily="18" charset="0"/>
                          </a:rPr>
                          <m:t>𝑖</m:t>
                        </m:r>
                        <m:r>
                          <a:rPr lang="en-US" altLang="zh-CN" b="0" i="1" dirty="0" smtClean="0">
                            <a:solidFill>
                              <a:schemeClr val="tx1"/>
                            </a:solidFill>
                            <a:latin typeface="Cambria Math" panose="02040503050406030204" pitchFamily="18" charset="0"/>
                          </a:rPr>
                          <m:t>−1</m:t>
                        </m:r>
                      </m:sub>
                    </m:sSub>
                    <m:r>
                      <a:rPr lang="zh-CN" altLang="en-US" i="1" dirty="0" smtClean="0">
                        <a:solidFill>
                          <a:schemeClr val="tx1"/>
                        </a:solidFill>
                        <a:latin typeface="Cambria Math" panose="02040503050406030204" pitchFamily="18" charset="0"/>
                      </a:rPr>
                      <m:t>）</m:t>
                    </m:r>
                    <m:r>
                      <a:rPr lang="zh-CN" altLang="en-US" i="1" dirty="0">
                        <a:solidFill>
                          <a:schemeClr val="tx1"/>
                        </a:solidFill>
                        <a:latin typeface="Cambria Math" panose="02040503050406030204" pitchFamily="18" charset="0"/>
                      </a:rPr>
                      <m:t>做</m:t>
                    </m:r>
                    <m:r>
                      <a:rPr lang="zh-CN" altLang="en-US" i="1" dirty="0" smtClean="0">
                        <a:solidFill>
                          <a:schemeClr val="tx1"/>
                        </a:solidFill>
                        <a:latin typeface="Cambria Math" panose="02040503050406030204" pitchFamily="18" charset="0"/>
                      </a:rPr>
                      <m:t>为</m:t>
                    </m:r>
                  </m:oMath>
                </a14:m>
                <a:r>
                  <a:rPr lang="zh-CN" altLang="en-US" dirty="0" smtClean="0">
                    <a:solidFill>
                      <a:schemeClr val="tx1"/>
                    </a:solidFill>
                  </a:rPr>
                  <a:t>概率，接受</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𝑃</m:t>
                        </m:r>
                      </m:e>
                      <m:sub>
                        <m:r>
                          <a:rPr lang="en-US" altLang="zh-CN" i="1" dirty="0">
                            <a:solidFill>
                              <a:schemeClr val="tx1"/>
                            </a:solidFill>
                            <a:latin typeface="Cambria Math" panose="02040503050406030204" pitchFamily="18" charset="0"/>
                          </a:rPr>
                          <m:t>𝑖</m:t>
                        </m:r>
                      </m:sub>
                    </m:sSub>
                  </m:oMath>
                </a14:m>
                <a:endParaRPr lang="en-US" altLang="zh-CN" dirty="0" smtClean="0">
                  <a:solidFill>
                    <a:srgbClr val="0000FF"/>
                  </a:solidFill>
                </a:endParaRPr>
              </a:p>
              <a:p>
                <a:pPr marL="0" indent="0">
                  <a:lnSpc>
                    <a:spcPct val="120000"/>
                  </a:lnSpc>
                  <a:buNone/>
                </a:pPr>
                <a:r>
                  <a:rPr lang="en-US" altLang="zh-CN" dirty="0" smtClean="0">
                    <a:solidFill>
                      <a:srgbClr val="0000FF"/>
                    </a:solidFill>
                  </a:rPr>
                  <a:t>samples[i]&lt;-proposal</a:t>
                </a:r>
              </a:p>
              <a:p>
                <a:pPr marL="0" indent="0">
                  <a:buNone/>
                </a:pPr>
                <a:r>
                  <a:rPr lang="en-US" altLang="zh-CN" dirty="0" smtClean="0">
                    <a:solidFill>
                      <a:srgbClr val="0000FF"/>
                    </a:solidFill>
                  </a:rPr>
                  <a:t>  else (samples[</a:t>
                </a:r>
                <a:r>
                  <a:rPr lang="en-US" altLang="zh-CN" dirty="0" err="1" smtClean="0">
                    <a:solidFill>
                      <a:srgbClr val="0000FF"/>
                    </a:solidFill>
                  </a:rPr>
                  <a:t>i</a:t>
                </a:r>
                <a:r>
                  <a:rPr lang="en-US" altLang="zh-CN" dirty="0" smtClean="0">
                    <a:solidFill>
                      <a:srgbClr val="0000FF"/>
                    </a:solidFill>
                  </a:rPr>
                  <a:t>]&lt;-samples[i-1])</a:t>
                </a:r>
              </a:p>
              <a:p>
                <a:pPr marL="0" indent="0">
                  <a:buNone/>
                </a:pPr>
                <a:r>
                  <a:rPr lang="en-US" altLang="zh-CN" dirty="0" smtClean="0">
                    <a:solidFill>
                      <a:srgbClr val="0000FF"/>
                    </a:solidFill>
                  </a:rPr>
                  <a:t>}</a:t>
                </a:r>
              </a:p>
              <a:p>
                <a:pPr marL="0" indent="0">
                  <a:buNone/>
                </a:pPr>
                <a:r>
                  <a:rPr lang="en-US" altLang="zh-CN" dirty="0" smtClean="0"/>
                  <a:t>###</a:t>
                </a:r>
                <a:r>
                  <a:rPr lang="en-US" altLang="zh-CN" dirty="0" err="1" smtClean="0"/>
                  <a:t>runif</a:t>
                </a:r>
                <a:r>
                  <a:rPr lang="en-US" altLang="zh-CN" dirty="0" smtClean="0"/>
                  <a:t> generates random deviates of a uniform distribution from 0 to 1</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1788" y="994854"/>
                <a:ext cx="11403819" cy="5428371"/>
              </a:xfrm>
              <a:blipFill>
                <a:blip r:embed="rId2"/>
                <a:stretch>
                  <a:fillRect l="-695" t="-2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64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159" y="697198"/>
            <a:ext cx="10515600" cy="366394"/>
          </a:xfrm>
        </p:spPr>
        <p:txBody>
          <a:bodyPr>
            <a:normAutofit fontScale="90000"/>
          </a:bodyPr>
          <a:lstStyle/>
          <a:p>
            <a:pPr algn="ctr"/>
            <a:r>
              <a:rPr lang="en-US" altLang="zh-CN" dirty="0" smtClean="0"/>
              <a:t>The core of MCMC sampling</a:t>
            </a:r>
            <a:endParaRPr lang="zh-CN" altLang="en-US" dirty="0"/>
          </a:p>
        </p:txBody>
      </p:sp>
      <p:sp>
        <p:nvSpPr>
          <p:cNvPr id="3" name="内容占位符 2"/>
          <p:cNvSpPr>
            <a:spLocks noGrp="1"/>
          </p:cNvSpPr>
          <p:nvPr>
            <p:ph idx="1"/>
          </p:nvPr>
        </p:nvSpPr>
        <p:spPr>
          <a:xfrm>
            <a:off x="818949" y="1329782"/>
            <a:ext cx="11559139" cy="1536957"/>
          </a:xfrm>
        </p:spPr>
        <p:txBody>
          <a:bodyPr>
            <a:normAutofit fontScale="25000" lnSpcReduction="20000"/>
          </a:bodyPr>
          <a:lstStyle/>
          <a:p>
            <a:pPr marL="0" indent="0">
              <a:buNone/>
            </a:pPr>
            <a:r>
              <a:rPr lang="en-US" altLang="zh-CN" sz="9600" dirty="0" smtClean="0">
                <a:solidFill>
                  <a:schemeClr val="tx1"/>
                </a:solidFill>
              </a:rPr>
              <a:t>if </a:t>
            </a:r>
          </a:p>
          <a:p>
            <a:pPr marL="0" indent="0">
              <a:buNone/>
            </a:pPr>
            <a:r>
              <a:rPr lang="en-US" altLang="zh-CN" sz="9600" dirty="0">
                <a:solidFill>
                  <a:schemeClr val="tx1"/>
                </a:solidFill>
              </a:rPr>
              <a:t>(prod(</a:t>
            </a:r>
            <a:r>
              <a:rPr lang="en-US" altLang="zh-CN" sz="9600" dirty="0" err="1">
                <a:solidFill>
                  <a:schemeClr val="tx1"/>
                </a:solidFill>
              </a:rPr>
              <a:t>dnorm</a:t>
            </a:r>
            <a:r>
              <a:rPr lang="en-US" altLang="zh-CN" sz="9600" dirty="0">
                <a:solidFill>
                  <a:schemeClr val="tx1"/>
                </a:solidFill>
              </a:rPr>
              <a:t>(td1$y, proposal, 1)) / prod(</a:t>
            </a:r>
            <a:r>
              <a:rPr lang="en-US" altLang="zh-CN" sz="9600" dirty="0" err="1">
                <a:solidFill>
                  <a:schemeClr val="tx1"/>
                </a:solidFill>
              </a:rPr>
              <a:t>dnorm</a:t>
            </a:r>
            <a:r>
              <a:rPr lang="en-US" altLang="zh-CN" sz="9600" dirty="0">
                <a:solidFill>
                  <a:schemeClr val="tx1"/>
                </a:solidFill>
              </a:rPr>
              <a:t>(td1$y, samples[i-1], 1)) </a:t>
            </a:r>
            <a:r>
              <a:rPr lang="en-US" altLang="zh-CN" sz="9600" dirty="0" smtClean="0">
                <a:solidFill>
                  <a:schemeClr val="tx1"/>
                </a:solidFill>
              </a:rPr>
              <a:t>&gt;  </a:t>
            </a:r>
            <a:r>
              <a:rPr lang="en-US" altLang="zh-CN" sz="9600" dirty="0" err="1">
                <a:solidFill>
                  <a:srgbClr val="C00000"/>
                </a:solidFill>
              </a:rPr>
              <a:t>runif</a:t>
            </a:r>
            <a:r>
              <a:rPr lang="en-US" altLang="zh-CN" sz="9600" dirty="0">
                <a:solidFill>
                  <a:srgbClr val="C00000"/>
                </a:solidFill>
              </a:rPr>
              <a:t>(1)) </a:t>
            </a:r>
          </a:p>
          <a:p>
            <a:pPr marL="0" indent="0">
              <a:lnSpc>
                <a:spcPct val="120000"/>
              </a:lnSpc>
              <a:buNone/>
            </a:pPr>
            <a:r>
              <a:rPr lang="en-US" altLang="zh-CN" sz="9600" dirty="0" smtClean="0">
                <a:solidFill>
                  <a:schemeClr val="tx1"/>
                </a:solidFill>
              </a:rPr>
              <a:t>samples[</a:t>
            </a:r>
            <a:r>
              <a:rPr lang="en-US" altLang="zh-CN" sz="9600" dirty="0" err="1" smtClean="0">
                <a:solidFill>
                  <a:schemeClr val="tx1"/>
                </a:solidFill>
              </a:rPr>
              <a:t>i</a:t>
            </a:r>
            <a:r>
              <a:rPr lang="en-US" altLang="zh-CN" sz="9600" dirty="0">
                <a:solidFill>
                  <a:schemeClr val="tx1"/>
                </a:solidFill>
              </a:rPr>
              <a:t>]&lt;-proposal</a:t>
            </a:r>
          </a:p>
          <a:p>
            <a:pPr marL="0" indent="0">
              <a:buNone/>
            </a:pPr>
            <a:r>
              <a:rPr lang="en-US" altLang="zh-CN" sz="9600" dirty="0">
                <a:solidFill>
                  <a:schemeClr val="tx1"/>
                </a:solidFill>
              </a:rPr>
              <a:t>  else (samples[</a:t>
            </a:r>
            <a:r>
              <a:rPr lang="en-US" altLang="zh-CN" sz="9600" dirty="0" err="1">
                <a:solidFill>
                  <a:schemeClr val="tx1"/>
                </a:solidFill>
              </a:rPr>
              <a:t>i</a:t>
            </a:r>
            <a:r>
              <a:rPr lang="en-US" altLang="zh-CN" sz="9600" dirty="0">
                <a:solidFill>
                  <a:schemeClr val="tx1"/>
                </a:solidFill>
              </a:rPr>
              <a:t>]&lt;-samples[i-1])</a:t>
            </a:r>
          </a:p>
          <a:p>
            <a:pPr marL="0" indent="0">
              <a:buNone/>
            </a:pP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818949" y="4032079"/>
                <a:ext cx="9461506" cy="523220"/>
              </a:xfrm>
              <a:prstGeom prst="rect">
                <a:avLst/>
              </a:prstGeom>
              <a:noFill/>
            </p:spPr>
            <p:txBody>
              <a:bodyPr wrap="square" rtlCol="0">
                <a:spAutoFit/>
              </a:bodyPr>
              <a:lstStyle/>
              <a:p>
                <a:r>
                  <a:rPr lang="en-US" altLang="zh-CN" sz="2800" dirty="0" smtClean="0"/>
                  <a:t>i</a:t>
                </a:r>
                <a14:m>
                  <m:oMath xmlns:m="http://schemas.openxmlformats.org/officeDocument/2006/math">
                    <m:r>
                      <m:rPr>
                        <m:sty m:val="p"/>
                      </m:rPr>
                      <a:rPr lang="en-US" altLang="zh-CN" sz="2800" b="0" i="0" dirty="0" smtClean="0">
                        <a:solidFill>
                          <a:schemeClr val="tx1"/>
                        </a:solidFill>
                        <a:latin typeface="Cambria Math" panose="02040503050406030204" pitchFamily="18" charset="0"/>
                      </a:rPr>
                      <m:t>f</m:t>
                    </m:r>
                    <m:r>
                      <a:rPr lang="en-US" altLang="zh-CN" sz="2800" b="0" i="0" dirty="0" smtClean="0">
                        <a:solidFill>
                          <a:schemeClr val="tx1"/>
                        </a:solidFill>
                        <a:latin typeface="Cambria Math" panose="02040503050406030204" pitchFamily="18" charset="0"/>
                      </a:rPr>
                      <m:t> </m:t>
                    </m:r>
                    <m:sSub>
                      <m:sSubPr>
                        <m:ctrlPr>
                          <a:rPr lang="en-US" altLang="zh-CN" sz="2800" i="1" dirty="0" smtClean="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𝑃</m:t>
                        </m:r>
                      </m:e>
                      <m:sub>
                        <m:r>
                          <a:rPr lang="en-US" altLang="zh-CN" sz="2800" i="1" dirty="0">
                            <a:solidFill>
                              <a:schemeClr val="tx1"/>
                            </a:solidFill>
                            <a:latin typeface="Cambria Math" panose="02040503050406030204" pitchFamily="18" charset="0"/>
                          </a:rPr>
                          <m:t>𝑖</m:t>
                        </m:r>
                      </m:sub>
                    </m:sSub>
                  </m:oMath>
                </a14:m>
                <a:r>
                  <a:rPr lang="en-US" altLang="zh-CN" sz="2800" dirty="0">
                    <a:solidFill>
                      <a:schemeClr val="tx1"/>
                    </a:solidFill>
                  </a:rPr>
                  <a:t>/</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𝑃</m:t>
                        </m:r>
                      </m:e>
                      <m:sub>
                        <m:r>
                          <a:rPr lang="en-US" altLang="zh-CN" sz="2800" i="1" dirty="0">
                            <a:solidFill>
                              <a:schemeClr val="tx1"/>
                            </a:solidFill>
                            <a:latin typeface="Cambria Math" panose="02040503050406030204" pitchFamily="18" charset="0"/>
                          </a:rPr>
                          <m:t>𝑖</m:t>
                        </m:r>
                        <m:r>
                          <a:rPr lang="en-US" altLang="zh-CN" sz="2800" i="1" dirty="0">
                            <a:solidFill>
                              <a:schemeClr val="tx1"/>
                            </a:solidFill>
                            <a:latin typeface="Cambria Math" panose="02040503050406030204" pitchFamily="18" charset="0"/>
                          </a:rPr>
                          <m:t>−1</m:t>
                        </m:r>
                      </m:sub>
                    </m:sSub>
                  </m:oMath>
                </a14:m>
                <a:r>
                  <a:rPr lang="en-US" altLang="zh-CN" sz="2800" dirty="0" smtClean="0"/>
                  <a:t>= 0.4, the probability of 0.4 &gt; </a:t>
                </a:r>
                <a:r>
                  <a:rPr lang="en-US" altLang="zh-CN" sz="2800" dirty="0" err="1" smtClean="0"/>
                  <a:t>runif</a:t>
                </a:r>
                <a:r>
                  <a:rPr lang="en-US" altLang="zh-CN" sz="2800" dirty="0" smtClean="0"/>
                  <a:t>(1</a:t>
                </a:r>
                <a:r>
                  <a:rPr lang="en-US" altLang="zh-CN" sz="2800" dirty="0"/>
                  <a:t>)) </a:t>
                </a:r>
                <a:r>
                  <a:rPr lang="en-US" altLang="zh-CN" sz="2800" dirty="0" smtClean="0"/>
                  <a:t> </a:t>
                </a:r>
                <a:r>
                  <a:rPr lang="en-US" altLang="zh-CN" sz="2800" dirty="0" smtClean="0">
                    <a:solidFill>
                      <a:srgbClr val="C00000"/>
                    </a:solidFill>
                  </a:rPr>
                  <a:t>is 0.4</a:t>
                </a:r>
              </a:p>
            </p:txBody>
          </p:sp>
        </mc:Choice>
        <mc:Fallback xmlns="">
          <p:sp>
            <p:nvSpPr>
              <p:cNvPr id="6" name="文本框 5"/>
              <p:cNvSpPr txBox="1">
                <a:spLocks noRot="1" noChangeAspect="1" noMove="1" noResize="1" noEditPoints="1" noAdjustHandles="1" noChangeArrowheads="1" noChangeShapeType="1" noTextEdit="1"/>
              </p:cNvSpPr>
              <p:nvPr/>
            </p:nvSpPr>
            <p:spPr>
              <a:xfrm>
                <a:off x="818949" y="4032079"/>
                <a:ext cx="9461506" cy="523220"/>
              </a:xfrm>
              <a:prstGeom prst="rect">
                <a:avLst/>
              </a:prstGeom>
              <a:blipFill>
                <a:blip r:embed="rId2"/>
                <a:stretch>
                  <a:fillRect l="-1289" t="-10465"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33544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6701" y="461377"/>
            <a:ext cx="10515600" cy="424147"/>
          </a:xfrm>
        </p:spPr>
        <p:txBody>
          <a:bodyPr>
            <a:normAutofit fontScale="90000"/>
          </a:bodyPr>
          <a:lstStyle/>
          <a:p>
            <a:pPr algn="ctr"/>
            <a:r>
              <a:rPr lang="en-US" altLang="zh-CN" b="1" dirty="0" smtClean="0">
                <a:solidFill>
                  <a:srgbClr val="0000FF"/>
                </a:solidFill>
              </a:rPr>
              <a:t>Example: Markov </a:t>
            </a:r>
            <a:r>
              <a:rPr lang="en-US" altLang="zh-CN" b="1" dirty="0">
                <a:solidFill>
                  <a:srgbClr val="0000FF"/>
                </a:solidFill>
              </a:rPr>
              <a:t>Chain Monte–Carlo(MCMC</a:t>
            </a:r>
            <a:r>
              <a:rPr lang="en-US" altLang="zh-CN" b="1" dirty="0" smtClean="0">
                <a:solidFill>
                  <a:srgbClr val="0000FF"/>
                </a:solidFill>
              </a:rPr>
              <a:t>)</a:t>
            </a:r>
            <a:r>
              <a:rPr lang="zh-CN" altLang="en-US" b="1" dirty="0">
                <a:solidFill>
                  <a:srgbClr val="0000FF"/>
                </a:solidFill>
              </a:rPr>
              <a:t/>
            </a:r>
            <a:br>
              <a:rPr lang="zh-CN" altLang="en-US" b="1" dirty="0">
                <a:solidFill>
                  <a:srgbClr val="0000FF"/>
                </a:solidFill>
              </a:rPr>
            </a:br>
            <a:endParaRPr lang="zh-CN" altLang="en-US" b="1" dirty="0">
              <a:solidFill>
                <a:srgbClr val="0000FF"/>
              </a:solidFill>
            </a:endParaRPr>
          </a:p>
        </p:txBody>
      </p:sp>
      <p:pic>
        <p:nvPicPr>
          <p:cNvPr id="8" name="图片 7"/>
          <p:cNvPicPr>
            <a:picLocks noChangeAspect="1"/>
          </p:cNvPicPr>
          <p:nvPr/>
        </p:nvPicPr>
        <p:blipFill>
          <a:blip r:embed="rId2"/>
          <a:stretch>
            <a:fillRect/>
          </a:stretch>
        </p:blipFill>
        <p:spPr>
          <a:xfrm>
            <a:off x="1702667" y="6235700"/>
            <a:ext cx="1524132" cy="388654"/>
          </a:xfrm>
          <a:prstGeom prst="rect">
            <a:avLst/>
          </a:prstGeom>
        </p:spPr>
      </p:pic>
      <p:pic>
        <p:nvPicPr>
          <p:cNvPr id="3" name="图片 2"/>
          <p:cNvPicPr>
            <a:picLocks noChangeAspect="1"/>
          </p:cNvPicPr>
          <p:nvPr/>
        </p:nvPicPr>
        <p:blipFill>
          <a:blip r:embed="rId3"/>
          <a:stretch>
            <a:fillRect/>
          </a:stretch>
        </p:blipFill>
        <p:spPr>
          <a:xfrm>
            <a:off x="4098361" y="1449238"/>
            <a:ext cx="7029714" cy="4702636"/>
          </a:xfrm>
          <a:prstGeom prst="rect">
            <a:avLst/>
          </a:prstGeom>
        </p:spPr>
      </p:pic>
      <p:pic>
        <p:nvPicPr>
          <p:cNvPr id="4" name="图片 3"/>
          <p:cNvPicPr>
            <a:picLocks noChangeAspect="1"/>
          </p:cNvPicPr>
          <p:nvPr/>
        </p:nvPicPr>
        <p:blipFill>
          <a:blip r:embed="rId4"/>
          <a:stretch>
            <a:fillRect/>
          </a:stretch>
        </p:blipFill>
        <p:spPr>
          <a:xfrm>
            <a:off x="8822874" y="6151874"/>
            <a:ext cx="1844200" cy="472481"/>
          </a:xfrm>
          <a:prstGeom prst="rect">
            <a:avLst/>
          </a:prstGeom>
        </p:spPr>
      </p:pic>
      <p:pic>
        <p:nvPicPr>
          <p:cNvPr id="6" name="图片 5"/>
          <p:cNvPicPr>
            <a:picLocks noChangeAspect="1"/>
          </p:cNvPicPr>
          <p:nvPr/>
        </p:nvPicPr>
        <p:blipFill>
          <a:blip r:embed="rId5"/>
          <a:stretch>
            <a:fillRect/>
          </a:stretch>
        </p:blipFill>
        <p:spPr>
          <a:xfrm>
            <a:off x="5349233" y="6151873"/>
            <a:ext cx="1821338" cy="472481"/>
          </a:xfrm>
          <a:prstGeom prst="rect">
            <a:avLst/>
          </a:prstGeom>
        </p:spPr>
      </p:pic>
      <p:pic>
        <p:nvPicPr>
          <p:cNvPr id="7" name="图片 6"/>
          <p:cNvPicPr>
            <a:picLocks noChangeAspect="1"/>
          </p:cNvPicPr>
          <p:nvPr/>
        </p:nvPicPr>
        <p:blipFill>
          <a:blip r:embed="rId6"/>
          <a:stretch>
            <a:fillRect/>
          </a:stretch>
        </p:blipFill>
        <p:spPr>
          <a:xfrm>
            <a:off x="8822874" y="3556694"/>
            <a:ext cx="1767993" cy="426757"/>
          </a:xfrm>
          <a:prstGeom prst="rect">
            <a:avLst/>
          </a:prstGeom>
        </p:spPr>
      </p:pic>
      <p:pic>
        <p:nvPicPr>
          <p:cNvPr id="9" name="图片 8"/>
          <p:cNvPicPr>
            <a:picLocks noChangeAspect="1"/>
          </p:cNvPicPr>
          <p:nvPr/>
        </p:nvPicPr>
        <p:blipFill>
          <a:blip r:embed="rId7"/>
          <a:stretch>
            <a:fillRect/>
          </a:stretch>
        </p:blipFill>
        <p:spPr>
          <a:xfrm>
            <a:off x="5239073" y="3556694"/>
            <a:ext cx="1790855" cy="457240"/>
          </a:xfrm>
          <a:prstGeom prst="rect">
            <a:avLst/>
          </a:prstGeom>
        </p:spPr>
      </p:pic>
      <p:sp>
        <p:nvSpPr>
          <p:cNvPr id="5" name="文本框 4"/>
          <p:cNvSpPr txBox="1"/>
          <p:nvPr/>
        </p:nvSpPr>
        <p:spPr>
          <a:xfrm>
            <a:off x="904705" y="1888958"/>
            <a:ext cx="2322094" cy="830997"/>
          </a:xfrm>
          <a:prstGeom prst="rect">
            <a:avLst/>
          </a:prstGeom>
          <a:noFill/>
        </p:spPr>
        <p:txBody>
          <a:bodyPr wrap="square" rtlCol="0">
            <a:spAutoFit/>
          </a:bodyPr>
          <a:lstStyle/>
          <a:p>
            <a:r>
              <a:rPr lang="en-US" altLang="zh-CN" sz="2400" dirty="0" smtClean="0"/>
              <a:t>Change the iteration time</a:t>
            </a:r>
            <a:endParaRPr lang="zh-CN" altLang="en-US" sz="2400" dirty="0"/>
          </a:p>
        </p:txBody>
      </p:sp>
    </p:spTree>
    <p:extLst>
      <p:ext uri="{BB962C8B-B14F-4D97-AF65-F5344CB8AC3E}">
        <p14:creationId xmlns:p14="http://schemas.microsoft.com/office/powerpoint/2010/main" val="2154530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3626" y="681217"/>
            <a:ext cx="11602528" cy="1325563"/>
          </a:xfrm>
        </p:spPr>
        <p:txBody>
          <a:bodyPr>
            <a:normAutofit/>
          </a:bodyPr>
          <a:lstStyle/>
          <a:p>
            <a:r>
              <a:rPr lang="en-US" altLang="zh-CN" sz="4000" b="1" dirty="0" smtClean="0"/>
              <a:t>Statistic model</a:t>
            </a:r>
            <a:r>
              <a:rPr lang="zh-CN" altLang="en-US" sz="4000" dirty="0" smtClean="0"/>
              <a:t>：</a:t>
            </a:r>
            <a:r>
              <a:rPr lang="en-US" altLang="zh-CN" sz="4000" dirty="0" smtClean="0"/>
              <a:t/>
            </a:r>
            <a:br>
              <a:rPr lang="en-US" altLang="zh-CN" sz="4000" dirty="0" smtClean="0"/>
            </a:br>
            <a:r>
              <a:rPr lang="en-US" altLang="zh-CN" sz="4000" dirty="0" smtClean="0"/>
              <a:t>a tool to quantify the relationship between Y and X</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2271475"/>
                <a:ext cx="11870022" cy="1443786"/>
              </a:xfrm>
            </p:spPr>
            <p:txBody>
              <a:bodyPr>
                <a:noAutofit/>
              </a:bodyPr>
              <a:lstStyle/>
              <a:p>
                <a:pPr marL="0" indent="0" algn="ctr">
                  <a:lnSpc>
                    <a:spcPct val="100000"/>
                  </a:lnSpc>
                  <a:buNone/>
                </a:pPr>
                <a:r>
                  <a:rPr lang="en-US" altLang="zh-CN" sz="3600" dirty="0" smtClean="0"/>
                  <a:t>Linear regression model</a:t>
                </a:r>
                <a:r>
                  <a:rPr lang="zh-CN" altLang="en-US" sz="3600" dirty="0" smtClean="0"/>
                  <a:t>：</a:t>
                </a:r>
                <a:endParaRPr lang="en-US" altLang="zh-CN" sz="3600" dirty="0" smtClean="0"/>
              </a:p>
              <a:p>
                <a:pPr marL="0" indent="0" algn="ctr">
                  <a:lnSpc>
                    <a:spcPct val="100000"/>
                  </a:lnSpc>
                  <a:buNone/>
                </a:pPr>
                <a:r>
                  <a:rPr lang="en-US" altLang="zh-CN" sz="3600" dirty="0" smtClean="0"/>
                  <a:t>Y =</a:t>
                </a:r>
                <a14:m>
                  <m:oMath xmlns:m="http://schemas.openxmlformats.org/officeDocument/2006/math">
                    <m:sSub>
                      <m:sSubPr>
                        <m:ctrlPr>
                          <a:rPr lang="en-US" altLang="zh-CN" sz="3600" i="1" dirty="0" smtClean="0">
                            <a:solidFill>
                              <a:srgbClr val="C00000"/>
                            </a:solidFill>
                            <a:latin typeface="Cambria Math" panose="02040503050406030204" pitchFamily="18" charset="0"/>
                          </a:rPr>
                        </m:ctrlPr>
                      </m:sSubPr>
                      <m:e>
                        <m:r>
                          <a:rPr lang="en-US" altLang="zh-CN" sz="3600" b="0" i="1" dirty="0" smtClean="0">
                            <a:solidFill>
                              <a:srgbClr val="C00000"/>
                            </a:solidFill>
                            <a:latin typeface="Cambria Math" panose="02040503050406030204" pitchFamily="18" charset="0"/>
                          </a:rPr>
                          <m:t> </m:t>
                        </m:r>
                        <m:r>
                          <a:rPr lang="en-US" altLang="zh-CN" sz="3600" b="0" i="1" dirty="0" smtClean="0">
                            <a:solidFill>
                              <a:srgbClr val="C00000"/>
                            </a:solidFill>
                            <a:latin typeface="Cambria Math" panose="02040503050406030204" pitchFamily="18" charset="0"/>
                          </a:rPr>
                          <m:t>𝑏</m:t>
                        </m:r>
                      </m:e>
                      <m:sub>
                        <m:r>
                          <a:rPr lang="en-US" altLang="zh-CN" sz="3600" b="0" i="1" dirty="0" smtClean="0">
                            <a:solidFill>
                              <a:srgbClr val="C00000"/>
                            </a:solidFill>
                            <a:latin typeface="Cambria Math" panose="02040503050406030204" pitchFamily="18" charset="0"/>
                          </a:rPr>
                          <m:t>0</m:t>
                        </m:r>
                      </m:sub>
                    </m:sSub>
                  </m:oMath>
                </a14:m>
                <a:r>
                  <a:rPr lang="en-US" altLang="zh-CN" sz="3600" dirty="0" smtClean="0"/>
                  <a:t> +</a:t>
                </a:r>
                <a14:m>
                  <m:oMath xmlns:m="http://schemas.openxmlformats.org/officeDocument/2006/math">
                    <m:sSub>
                      <m:sSubPr>
                        <m:ctrlPr>
                          <a:rPr lang="en-US" altLang="zh-CN" sz="3600" i="1" dirty="0" smtClean="0">
                            <a:solidFill>
                              <a:srgbClr val="C00000"/>
                            </a:solidFill>
                            <a:latin typeface="Cambria Math" panose="02040503050406030204" pitchFamily="18" charset="0"/>
                          </a:rPr>
                        </m:ctrlPr>
                      </m:sSubPr>
                      <m:e>
                        <m:r>
                          <a:rPr lang="en-US" altLang="zh-CN" sz="3600" b="0" i="1" dirty="0" smtClean="0">
                            <a:solidFill>
                              <a:srgbClr val="C00000"/>
                            </a:solidFill>
                            <a:latin typeface="Cambria Math" panose="02040503050406030204" pitchFamily="18" charset="0"/>
                          </a:rPr>
                          <m:t> </m:t>
                        </m:r>
                        <m:r>
                          <a:rPr lang="en-US" altLang="zh-CN" sz="3600" b="0" i="1" dirty="0" smtClean="0">
                            <a:solidFill>
                              <a:srgbClr val="C00000"/>
                            </a:solidFill>
                            <a:latin typeface="Cambria Math" panose="02040503050406030204" pitchFamily="18" charset="0"/>
                          </a:rPr>
                          <m:t>𝑏</m:t>
                        </m:r>
                      </m:e>
                      <m:sub>
                        <m:r>
                          <a:rPr lang="en-US" altLang="zh-CN" sz="3600" b="0" i="1" dirty="0" smtClean="0">
                            <a:solidFill>
                              <a:srgbClr val="C00000"/>
                            </a:solidFill>
                            <a:latin typeface="Cambria Math" panose="02040503050406030204" pitchFamily="18" charset="0"/>
                          </a:rPr>
                          <m:t>1</m:t>
                        </m:r>
                      </m:sub>
                    </m:sSub>
                  </m:oMath>
                </a14:m>
                <a:r>
                  <a:rPr lang="en-US" altLang="zh-CN" sz="3600" dirty="0" smtClean="0"/>
                  <a:t>x + error</a:t>
                </a:r>
                <a:r>
                  <a:rPr lang="en-US" altLang="zh-CN" sz="3600" dirty="0"/>
                  <a:t>, error ~N(0,</a:t>
                </a:r>
                <a14:m>
                  <m:oMath xmlns:m="http://schemas.openxmlformats.org/officeDocument/2006/math">
                    <m:sSup>
                      <m:sSupPr>
                        <m:ctrlPr>
                          <a:rPr lang="en-US" altLang="zh-CN" sz="3600" i="1">
                            <a:latin typeface="Cambria Math" panose="02040503050406030204" pitchFamily="18" charset="0"/>
                          </a:rPr>
                        </m:ctrlPr>
                      </m:sSupPr>
                      <m:e>
                        <m:r>
                          <m:rPr>
                            <m:sty m:val="p"/>
                          </m:rPr>
                          <a:rPr lang="en-US" altLang="zh-CN" sz="3600" i="1" smtClean="0">
                            <a:solidFill>
                              <a:srgbClr val="C00000"/>
                            </a:solidFill>
                            <a:latin typeface="Cambria Math" panose="02040503050406030204" pitchFamily="18" charset="0"/>
                          </a:rPr>
                          <m:t>σ</m:t>
                        </m:r>
                      </m:e>
                      <m:sup>
                        <m:r>
                          <a:rPr lang="en-US" altLang="zh-CN" sz="3600" i="1">
                            <a:latin typeface="Cambria Math" panose="02040503050406030204" pitchFamily="18" charset="0"/>
                          </a:rPr>
                          <m:t>2</m:t>
                        </m:r>
                      </m:sup>
                    </m:sSup>
                  </m:oMath>
                </a14:m>
                <a:r>
                  <a:rPr lang="en-US" altLang="zh-CN" sz="3600" dirty="0"/>
                  <a:t>)</a:t>
                </a:r>
              </a:p>
              <a:p>
                <a:pPr marL="0" indent="0">
                  <a:lnSpc>
                    <a:spcPct val="100000"/>
                  </a:lnSpc>
                  <a:buNone/>
                </a:pPr>
                <a:r>
                  <a:rPr lang="zh-CN" altLang="en-US" sz="3600" dirty="0"/>
                  <a:t>                                      </a:t>
                </a:r>
                <a14:m>
                  <m:oMath xmlns:m="http://schemas.openxmlformats.org/officeDocument/2006/math">
                    <m:sSub>
                      <m:sSubPr>
                        <m:ctrlPr>
                          <a:rPr lang="en-US" altLang="zh-CN" sz="3600" i="1" dirty="0" smtClean="0">
                            <a:solidFill>
                              <a:srgbClr val="C00000"/>
                            </a:solidFill>
                            <a:latin typeface="Cambria Math" panose="02040503050406030204" pitchFamily="18" charset="0"/>
                          </a:rPr>
                        </m:ctrlPr>
                      </m:sSubPr>
                      <m:e>
                        <m:r>
                          <a:rPr lang="en-US" altLang="zh-CN" sz="3600" i="1" dirty="0">
                            <a:solidFill>
                              <a:srgbClr val="C00000"/>
                            </a:solidFill>
                            <a:latin typeface="Cambria Math" panose="02040503050406030204" pitchFamily="18" charset="0"/>
                          </a:rPr>
                          <m:t> </m:t>
                        </m:r>
                        <m:r>
                          <a:rPr lang="en-US" altLang="zh-CN" sz="3600" i="1" dirty="0">
                            <a:solidFill>
                              <a:srgbClr val="C00000"/>
                            </a:solidFill>
                            <a:latin typeface="Cambria Math" panose="02040503050406030204" pitchFamily="18" charset="0"/>
                          </a:rPr>
                          <m:t>𝑏</m:t>
                        </m:r>
                      </m:e>
                      <m:sub>
                        <m:r>
                          <a:rPr lang="en-US" altLang="zh-CN" sz="3600" i="1" dirty="0">
                            <a:solidFill>
                              <a:srgbClr val="C00000"/>
                            </a:solidFill>
                            <a:latin typeface="Cambria Math" panose="02040503050406030204" pitchFamily="18" charset="0"/>
                          </a:rPr>
                          <m:t>0</m:t>
                        </m:r>
                      </m:sub>
                    </m:sSub>
                  </m:oMath>
                </a14:m>
                <a:r>
                  <a:rPr lang="en-US" altLang="zh-CN" sz="3600" dirty="0"/>
                  <a:t>, </a:t>
                </a:r>
                <a14:m>
                  <m:oMath xmlns:m="http://schemas.openxmlformats.org/officeDocument/2006/math">
                    <m:sSub>
                      <m:sSubPr>
                        <m:ctrlPr>
                          <a:rPr lang="en-US" altLang="zh-CN" sz="3600" i="1" dirty="0" smtClean="0">
                            <a:solidFill>
                              <a:srgbClr val="C00000"/>
                            </a:solidFill>
                            <a:latin typeface="Cambria Math" panose="02040503050406030204" pitchFamily="18" charset="0"/>
                          </a:rPr>
                        </m:ctrlPr>
                      </m:sSubPr>
                      <m:e>
                        <m:r>
                          <a:rPr lang="en-US" altLang="zh-CN" sz="3600" i="1" dirty="0">
                            <a:solidFill>
                              <a:srgbClr val="C00000"/>
                            </a:solidFill>
                            <a:latin typeface="Cambria Math" panose="02040503050406030204" pitchFamily="18" charset="0"/>
                          </a:rPr>
                          <m:t> </m:t>
                        </m:r>
                        <m:r>
                          <a:rPr lang="en-US" altLang="zh-CN" sz="3600" i="1" dirty="0">
                            <a:solidFill>
                              <a:srgbClr val="C00000"/>
                            </a:solidFill>
                            <a:latin typeface="Cambria Math" panose="02040503050406030204" pitchFamily="18" charset="0"/>
                          </a:rPr>
                          <m:t>𝑏</m:t>
                        </m:r>
                      </m:e>
                      <m:sub>
                        <m:r>
                          <a:rPr lang="en-US" altLang="zh-CN" sz="3600" i="1" dirty="0">
                            <a:solidFill>
                              <a:srgbClr val="C00000"/>
                            </a:solidFill>
                            <a:latin typeface="Cambria Math" panose="02040503050406030204" pitchFamily="18" charset="0"/>
                          </a:rPr>
                          <m:t>1</m:t>
                        </m:r>
                      </m:sub>
                    </m:sSub>
                  </m:oMath>
                </a14:m>
                <a:r>
                  <a:rPr lang="en-US" altLang="zh-CN" sz="3600" dirty="0"/>
                  <a:t>, </a:t>
                </a:r>
                <a14:m>
                  <m:oMath xmlns:m="http://schemas.openxmlformats.org/officeDocument/2006/math">
                    <m:r>
                      <m:rPr>
                        <m:sty m:val="p"/>
                      </m:rPr>
                      <a:rPr lang="en-US" altLang="zh-CN" sz="3600" i="1" smtClean="0">
                        <a:solidFill>
                          <a:srgbClr val="C00000"/>
                        </a:solidFill>
                        <a:latin typeface="Cambria Math" panose="02040503050406030204" pitchFamily="18" charset="0"/>
                      </a:rPr>
                      <m:t>σ</m:t>
                    </m:r>
                  </m:oMath>
                </a14:m>
                <a:r>
                  <a:rPr lang="zh-CN" altLang="en-US" sz="3600" dirty="0" smtClean="0"/>
                  <a:t>为模型中的参数</a:t>
                </a:r>
                <a:endParaRPr lang="zh-CN" altLang="en-US" sz="3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2271475"/>
                <a:ext cx="11870022" cy="1443786"/>
              </a:xfrm>
              <a:blipFill>
                <a:blip r:embed="rId2"/>
                <a:stretch>
                  <a:fillRect t="-8898" b="-5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1"/>
              <p:cNvSpPr txBox="1">
                <a:spLocks/>
              </p:cNvSpPr>
              <p:nvPr/>
            </p:nvSpPr>
            <p:spPr>
              <a:xfrm>
                <a:off x="2581947" y="4524647"/>
                <a:ext cx="87638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tx1"/>
                    </a:solidFill>
                  </a:rPr>
                  <a:t>Q</a:t>
                </a:r>
                <a14:m>
                  <m:oMath xmlns:m="http://schemas.openxmlformats.org/officeDocument/2006/math">
                    <m:r>
                      <m:rPr>
                        <m:sty m:val="p"/>
                      </m:rPr>
                      <a:rPr lang="en-US" altLang="zh-CN" b="0" i="0" dirty="0" smtClean="0">
                        <a:solidFill>
                          <a:schemeClr val="tx1"/>
                        </a:solidFill>
                        <a:latin typeface="Cambria Math" panose="02040503050406030204" pitchFamily="18" charset="0"/>
                      </a:rPr>
                      <m:t>uestion</m:t>
                    </m:r>
                    <m:sSub>
                      <m:sSubPr>
                        <m:ctrlPr>
                          <a:rPr lang="en-US" altLang="zh-CN" i="1" dirty="0" smtClean="0">
                            <a:solidFill>
                              <a:srgbClr val="C00000"/>
                            </a:solidFill>
                            <a:latin typeface="Cambria Math" panose="02040503050406030204" pitchFamily="18" charset="0"/>
                          </a:rPr>
                        </m:ctrlPr>
                      </m:sSubPr>
                      <m:e>
                        <m:r>
                          <a:rPr lang="zh-CN" altLang="en-US" i="1" dirty="0" smtClean="0">
                            <a:solidFill>
                              <a:srgbClr val="C00000"/>
                            </a:solidFill>
                            <a:latin typeface="Cambria Math" panose="02040503050406030204" pitchFamily="18" charset="0"/>
                          </a:rPr>
                          <m:t>：</m:t>
                        </m:r>
                        <m:r>
                          <m:rPr>
                            <m:sty m:val="p"/>
                          </m:rPr>
                          <a:rPr lang="en-US" altLang="zh-CN" b="0" i="0" dirty="0" smtClean="0">
                            <a:solidFill>
                              <a:schemeClr val="tx1"/>
                            </a:solidFill>
                            <a:latin typeface="Cambria Math" panose="02040503050406030204" pitchFamily="18" charset="0"/>
                          </a:rPr>
                          <m:t>how</m:t>
                        </m:r>
                        <m:r>
                          <a:rPr lang="en-US" altLang="zh-CN" b="0" i="0" dirty="0" smtClean="0">
                            <a:solidFill>
                              <a:schemeClr val="tx1"/>
                            </a:solidFill>
                            <a:latin typeface="Cambria Math" panose="02040503050406030204" pitchFamily="18" charset="0"/>
                          </a:rPr>
                          <m:t> </m:t>
                        </m:r>
                        <m:r>
                          <m:rPr>
                            <m:sty m:val="p"/>
                          </m:rPr>
                          <a:rPr lang="en-US" altLang="zh-CN" b="0" i="0" dirty="0" smtClean="0">
                            <a:solidFill>
                              <a:schemeClr val="tx1"/>
                            </a:solidFill>
                            <a:latin typeface="Cambria Math" panose="02040503050406030204" pitchFamily="18" charset="0"/>
                          </a:rPr>
                          <m:t>to</m:t>
                        </m:r>
                        <m:r>
                          <a:rPr lang="en-US" altLang="zh-CN" b="0" i="0" dirty="0" smtClean="0">
                            <a:solidFill>
                              <a:schemeClr val="tx1"/>
                            </a:solidFill>
                            <a:latin typeface="Cambria Math" panose="02040503050406030204" pitchFamily="18" charset="0"/>
                          </a:rPr>
                          <m:t> </m:t>
                        </m:r>
                        <m:r>
                          <m:rPr>
                            <m:sty m:val="p"/>
                          </m:rPr>
                          <a:rPr lang="en-US" altLang="zh-CN" b="0" i="0" dirty="0" smtClean="0">
                            <a:solidFill>
                              <a:schemeClr val="tx1"/>
                            </a:solidFill>
                            <a:latin typeface="Cambria Math" panose="02040503050406030204" pitchFamily="18" charset="0"/>
                          </a:rPr>
                          <m:t>get</m:t>
                        </m:r>
                        <m:r>
                          <a:rPr lang="en-US" altLang="zh-CN" i="0" dirty="0">
                            <a:solidFill>
                              <a:schemeClr val="tx1"/>
                            </a:solidFill>
                            <a:latin typeface="Cambria Math" panose="02040503050406030204" pitchFamily="18" charset="0"/>
                          </a:rPr>
                          <m:t> </m:t>
                        </m:r>
                        <m:r>
                          <a:rPr lang="en-US" altLang="zh-CN" i="1" dirty="0">
                            <a:solidFill>
                              <a:srgbClr val="C00000"/>
                            </a:solidFill>
                            <a:latin typeface="Cambria Math" panose="02040503050406030204" pitchFamily="18" charset="0"/>
                          </a:rPr>
                          <m:t>𝑏</m:t>
                        </m:r>
                      </m:e>
                      <m:sub>
                        <m:r>
                          <a:rPr lang="en-US" altLang="zh-CN" i="1" dirty="0">
                            <a:solidFill>
                              <a:srgbClr val="C00000"/>
                            </a:solidFill>
                            <a:latin typeface="Cambria Math" panose="02040503050406030204" pitchFamily="18" charset="0"/>
                          </a:rPr>
                          <m:t>0</m:t>
                        </m:r>
                      </m:sub>
                    </m:sSub>
                  </m:oMath>
                </a14:m>
                <a:r>
                  <a:rPr lang="en-US" altLang="zh-CN" dirty="0"/>
                  <a:t>, </a:t>
                </a:r>
                <a14:m>
                  <m:oMath xmlns:m="http://schemas.openxmlformats.org/officeDocument/2006/math">
                    <m:sSub>
                      <m:sSubPr>
                        <m:ctrlPr>
                          <a:rPr lang="en-US" altLang="zh-CN" i="1" dirty="0" smtClean="0">
                            <a:solidFill>
                              <a:srgbClr val="C00000"/>
                            </a:solidFill>
                            <a:latin typeface="Cambria Math" panose="02040503050406030204" pitchFamily="18" charset="0"/>
                          </a:rPr>
                        </m:ctrlPr>
                      </m:sSubPr>
                      <m:e>
                        <m:r>
                          <a:rPr lang="en-US" altLang="zh-CN" i="1" dirty="0">
                            <a:solidFill>
                              <a:srgbClr val="C00000"/>
                            </a:solidFill>
                            <a:latin typeface="Cambria Math" panose="02040503050406030204" pitchFamily="18" charset="0"/>
                          </a:rPr>
                          <m:t> </m:t>
                        </m:r>
                        <m:r>
                          <a:rPr lang="en-US" altLang="zh-CN" i="1" dirty="0">
                            <a:solidFill>
                              <a:srgbClr val="C00000"/>
                            </a:solidFill>
                            <a:latin typeface="Cambria Math" panose="02040503050406030204" pitchFamily="18" charset="0"/>
                          </a:rPr>
                          <m:t>𝑏</m:t>
                        </m:r>
                      </m:e>
                      <m:sub>
                        <m:r>
                          <a:rPr lang="en-US" altLang="zh-CN" i="1" dirty="0">
                            <a:solidFill>
                              <a:srgbClr val="C00000"/>
                            </a:solidFill>
                            <a:latin typeface="Cambria Math" panose="02040503050406030204" pitchFamily="18" charset="0"/>
                          </a:rPr>
                          <m:t>1</m:t>
                        </m:r>
                      </m:sub>
                    </m:sSub>
                  </m:oMath>
                </a14:m>
                <a:r>
                  <a:rPr lang="en-US" altLang="zh-CN" dirty="0"/>
                  <a:t>, </a:t>
                </a:r>
                <a14:m>
                  <m:oMath xmlns:m="http://schemas.openxmlformats.org/officeDocument/2006/math">
                    <m:r>
                      <m:rPr>
                        <m:sty m:val="p"/>
                      </m:rPr>
                      <a:rPr lang="en-US" altLang="zh-CN" i="1" smtClean="0">
                        <a:solidFill>
                          <a:srgbClr val="C00000"/>
                        </a:solidFill>
                        <a:latin typeface="Cambria Math" panose="02040503050406030204" pitchFamily="18" charset="0"/>
                      </a:rPr>
                      <m:t>σ</m:t>
                    </m:r>
                    <m:r>
                      <a:rPr lang="en-US" altLang="zh-CN" b="0" i="1" smtClean="0">
                        <a:solidFill>
                          <a:srgbClr val="C00000"/>
                        </a:solidFill>
                        <a:latin typeface="Cambria Math" panose="02040503050406030204" pitchFamily="18" charset="0"/>
                      </a:rPr>
                      <m:t> </m:t>
                    </m:r>
                    <m:r>
                      <a:rPr lang="en-US" altLang="zh-CN" b="0" i="1" smtClean="0">
                        <a:solidFill>
                          <a:schemeClr val="tx1"/>
                        </a:solidFill>
                        <a:latin typeface="Cambria Math" panose="02040503050406030204" pitchFamily="18" charset="0"/>
                      </a:rPr>
                      <m:t>?</m:t>
                    </m:r>
                  </m:oMath>
                </a14:m>
                <a:endParaRPr lang="zh-CN" altLang="en-US" dirty="0"/>
              </a:p>
            </p:txBody>
          </p:sp>
        </mc:Choice>
        <mc:Fallback xmlns="">
          <p:sp>
            <p:nvSpPr>
              <p:cNvPr id="4" name="标题 1"/>
              <p:cNvSpPr txBox="1">
                <a:spLocks noRot="1" noChangeAspect="1" noMove="1" noResize="1" noEditPoints="1" noAdjustHandles="1" noChangeArrowheads="1" noChangeShapeType="1" noTextEdit="1"/>
              </p:cNvSpPr>
              <p:nvPr/>
            </p:nvSpPr>
            <p:spPr>
              <a:xfrm>
                <a:off x="2581947" y="4524647"/>
                <a:ext cx="8763832" cy="1325563"/>
              </a:xfrm>
              <a:prstGeom prst="rect">
                <a:avLst/>
              </a:prstGeom>
              <a:blipFill>
                <a:blip r:embed="rId3"/>
                <a:stretch>
                  <a:fillRect l="-2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2447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42763"/>
            <a:ext cx="10515600" cy="911584"/>
          </a:xfrm>
        </p:spPr>
        <p:txBody>
          <a:bodyPr>
            <a:normAutofit fontScale="90000"/>
          </a:bodyPr>
          <a:lstStyle/>
          <a:p>
            <a:r>
              <a:rPr lang="en-US" altLang="zh-CN" dirty="0" smtClean="0"/>
              <a:t>The set of initial value: </a:t>
            </a:r>
            <a:br>
              <a:rPr lang="en-US" altLang="zh-CN" dirty="0" smtClean="0"/>
            </a:br>
            <a:r>
              <a:rPr lang="en-US" altLang="zh-CN" dirty="0" smtClean="0"/>
              <a:t>You can guess</a:t>
            </a:r>
            <a:r>
              <a:rPr lang="zh-CN" altLang="en-US" dirty="0" smtClean="0"/>
              <a:t>，</a:t>
            </a:r>
            <a:r>
              <a:rPr lang="en-US" altLang="zh-CN" dirty="0" smtClean="0"/>
              <a:t>but don’t be unreasonable</a:t>
            </a:r>
            <a:endParaRPr lang="zh-CN" altLang="en-US" dirty="0"/>
          </a:p>
        </p:txBody>
      </p:sp>
      <p:pic>
        <p:nvPicPr>
          <p:cNvPr id="4" name="图片 3"/>
          <p:cNvPicPr>
            <a:picLocks noChangeAspect="1"/>
          </p:cNvPicPr>
          <p:nvPr/>
        </p:nvPicPr>
        <p:blipFill>
          <a:blip r:embed="rId2"/>
          <a:stretch>
            <a:fillRect/>
          </a:stretch>
        </p:blipFill>
        <p:spPr>
          <a:xfrm>
            <a:off x="2065135" y="1519966"/>
            <a:ext cx="7285351" cy="3490262"/>
          </a:xfrm>
          <a:prstGeom prst="rect">
            <a:avLst/>
          </a:prstGeom>
        </p:spPr>
      </p:pic>
      <p:pic>
        <p:nvPicPr>
          <p:cNvPr id="5" name="图片 4"/>
          <p:cNvPicPr>
            <a:picLocks noChangeAspect="1"/>
          </p:cNvPicPr>
          <p:nvPr/>
        </p:nvPicPr>
        <p:blipFill>
          <a:blip r:embed="rId3"/>
          <a:stretch>
            <a:fillRect/>
          </a:stretch>
        </p:blipFill>
        <p:spPr>
          <a:xfrm>
            <a:off x="2399581" y="5215787"/>
            <a:ext cx="5298386" cy="969351"/>
          </a:xfrm>
          <a:prstGeom prst="rect">
            <a:avLst/>
          </a:prstGeom>
        </p:spPr>
      </p:pic>
    </p:spTree>
    <p:extLst>
      <p:ext uri="{BB962C8B-B14F-4D97-AF65-F5344CB8AC3E}">
        <p14:creationId xmlns:p14="http://schemas.microsoft.com/office/powerpoint/2010/main" val="3272248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78049" y="1480750"/>
            <a:ext cx="7635902" cy="4419983"/>
          </a:xfrm>
          <a:prstGeom prst="rect">
            <a:avLst/>
          </a:prstGeom>
        </p:spPr>
      </p:pic>
      <p:sp>
        <p:nvSpPr>
          <p:cNvPr id="2" name="标题 1"/>
          <p:cNvSpPr>
            <a:spLocks noGrp="1"/>
          </p:cNvSpPr>
          <p:nvPr>
            <p:ph type="title"/>
          </p:nvPr>
        </p:nvSpPr>
        <p:spPr>
          <a:xfrm>
            <a:off x="674298" y="261609"/>
            <a:ext cx="10515600" cy="773562"/>
          </a:xfrm>
        </p:spPr>
        <p:txBody>
          <a:bodyPr/>
          <a:lstStyle/>
          <a:p>
            <a:pPr algn="ctr"/>
            <a:r>
              <a:rPr lang="en-US" altLang="zh-CN" dirty="0" smtClean="0"/>
              <a:t>Iteration time</a:t>
            </a:r>
            <a:endParaRPr lang="zh-CN" altLang="en-US" dirty="0"/>
          </a:p>
        </p:txBody>
      </p:sp>
      <p:pic>
        <p:nvPicPr>
          <p:cNvPr id="5" name="内容占位符 4"/>
          <p:cNvPicPr>
            <a:picLocks noGrp="1" noChangeAspect="1"/>
          </p:cNvPicPr>
          <p:nvPr>
            <p:ph idx="1"/>
          </p:nvPr>
        </p:nvPicPr>
        <p:blipFill>
          <a:blip r:embed="rId3"/>
          <a:stretch>
            <a:fillRect/>
          </a:stretch>
        </p:blipFill>
        <p:spPr>
          <a:xfrm>
            <a:off x="5439520" y="6020139"/>
            <a:ext cx="1882303" cy="426757"/>
          </a:xfrm>
          <a:prstGeom prst="rect">
            <a:avLst/>
          </a:prstGeom>
        </p:spPr>
      </p:pic>
      <p:pic>
        <p:nvPicPr>
          <p:cNvPr id="6" name="图片 5"/>
          <p:cNvPicPr>
            <a:picLocks noChangeAspect="1"/>
          </p:cNvPicPr>
          <p:nvPr/>
        </p:nvPicPr>
        <p:blipFill>
          <a:blip r:embed="rId4"/>
          <a:stretch>
            <a:fillRect/>
          </a:stretch>
        </p:blipFill>
        <p:spPr>
          <a:xfrm>
            <a:off x="5500484" y="3567090"/>
            <a:ext cx="1760373" cy="457240"/>
          </a:xfrm>
          <a:prstGeom prst="rect">
            <a:avLst/>
          </a:prstGeom>
        </p:spPr>
      </p:pic>
      <p:pic>
        <p:nvPicPr>
          <p:cNvPr id="7" name="图片 6"/>
          <p:cNvPicPr>
            <a:picLocks noChangeAspect="1"/>
          </p:cNvPicPr>
          <p:nvPr/>
        </p:nvPicPr>
        <p:blipFill>
          <a:blip r:embed="rId5"/>
          <a:stretch>
            <a:fillRect/>
          </a:stretch>
        </p:blipFill>
        <p:spPr>
          <a:xfrm>
            <a:off x="491810" y="2846764"/>
            <a:ext cx="1630821" cy="457240"/>
          </a:xfrm>
          <a:prstGeom prst="rect">
            <a:avLst/>
          </a:prstGeom>
        </p:spPr>
      </p:pic>
      <p:pic>
        <p:nvPicPr>
          <p:cNvPr id="8" name="图片 7"/>
          <p:cNvPicPr>
            <a:picLocks noChangeAspect="1"/>
          </p:cNvPicPr>
          <p:nvPr/>
        </p:nvPicPr>
        <p:blipFill>
          <a:blip r:embed="rId6"/>
          <a:stretch>
            <a:fillRect/>
          </a:stretch>
        </p:blipFill>
        <p:spPr>
          <a:xfrm>
            <a:off x="268486" y="1239413"/>
            <a:ext cx="3708291" cy="347847"/>
          </a:xfrm>
          <a:prstGeom prst="rect">
            <a:avLst/>
          </a:prstGeom>
        </p:spPr>
      </p:pic>
    </p:spTree>
    <p:extLst>
      <p:ext uri="{BB962C8B-B14F-4D97-AF65-F5344CB8AC3E}">
        <p14:creationId xmlns:p14="http://schemas.microsoft.com/office/powerpoint/2010/main" val="2582775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5981974" y="1344897"/>
            <a:ext cx="6210026" cy="2923887"/>
          </a:xfrm>
          <a:prstGeom prst="rect">
            <a:avLst/>
          </a:prstGeom>
        </p:spPr>
      </p:pic>
      <p:sp>
        <p:nvSpPr>
          <p:cNvPr id="2" name="标题 1"/>
          <p:cNvSpPr>
            <a:spLocks noGrp="1"/>
          </p:cNvSpPr>
          <p:nvPr>
            <p:ph type="title"/>
          </p:nvPr>
        </p:nvSpPr>
        <p:spPr>
          <a:xfrm>
            <a:off x="568898" y="356761"/>
            <a:ext cx="10515600" cy="1325563"/>
          </a:xfrm>
        </p:spPr>
        <p:txBody>
          <a:bodyPr>
            <a:normAutofit fontScale="90000"/>
          </a:bodyPr>
          <a:lstStyle/>
          <a:p>
            <a:r>
              <a:rPr lang="en-US" altLang="zh-CN" dirty="0" smtClean="0"/>
              <a:t>If we set when pi/p(i-1</a:t>
            </a:r>
            <a:r>
              <a:rPr lang="en-US" altLang="zh-CN" dirty="0"/>
              <a:t>)&gt;</a:t>
            </a:r>
            <a:r>
              <a:rPr lang="en-US" altLang="zh-CN" dirty="0" smtClean="0"/>
              <a:t>1,</a:t>
            </a:r>
            <a:br>
              <a:rPr lang="en-US" altLang="zh-CN" dirty="0" smtClean="0"/>
            </a:br>
            <a:r>
              <a:rPr lang="en-US" altLang="zh-CN" dirty="0" smtClean="0"/>
              <a:t> accept the new parameter</a:t>
            </a:r>
            <a:r>
              <a:rPr lang="zh-CN" altLang="en-US" dirty="0" smtClean="0"/>
              <a:t>，</a:t>
            </a:r>
            <a:r>
              <a:rPr lang="en-US" altLang="zh-CN" dirty="0" smtClean="0"/>
              <a:t>then</a:t>
            </a:r>
            <a:r>
              <a:rPr lang="zh-CN" altLang="en-US" dirty="0"/>
              <a:t/>
            </a:r>
            <a:br>
              <a:rPr lang="zh-CN" altLang="en-US" dirty="0"/>
            </a:br>
            <a:endParaRPr lang="zh-CN" altLang="en-US" dirty="0"/>
          </a:p>
        </p:txBody>
      </p:sp>
      <p:sp>
        <p:nvSpPr>
          <p:cNvPr id="5" name="矩形 4"/>
          <p:cNvSpPr/>
          <p:nvPr/>
        </p:nvSpPr>
        <p:spPr>
          <a:xfrm>
            <a:off x="228964" y="1682324"/>
            <a:ext cx="6096000" cy="2308324"/>
          </a:xfrm>
          <a:prstGeom prst="rect">
            <a:avLst/>
          </a:prstGeom>
        </p:spPr>
        <p:txBody>
          <a:bodyPr>
            <a:spAutoFit/>
          </a:bodyPr>
          <a:lstStyle/>
          <a:p>
            <a:r>
              <a:rPr lang="en-US" altLang="zh-CN" b="1" dirty="0"/>
              <a:t>samples&lt;-numeric(200)</a:t>
            </a:r>
          </a:p>
          <a:p>
            <a:r>
              <a:rPr lang="en-US" altLang="zh-CN" b="1" dirty="0"/>
              <a:t>samples[1]&lt;-</a:t>
            </a:r>
            <a:r>
              <a:rPr lang="en-US" altLang="zh-CN" b="1" dirty="0" smtClean="0"/>
              <a:t>0.1</a:t>
            </a:r>
            <a:endParaRPr lang="en-US" altLang="zh-CN" b="1" dirty="0"/>
          </a:p>
          <a:p>
            <a:r>
              <a:rPr lang="en-US" altLang="zh-CN" b="1" dirty="0"/>
              <a:t>for(</a:t>
            </a:r>
            <a:r>
              <a:rPr lang="en-US" altLang="zh-CN" b="1" dirty="0" err="1"/>
              <a:t>i</a:t>
            </a:r>
            <a:r>
              <a:rPr lang="en-US" altLang="zh-CN" b="1" dirty="0"/>
              <a:t> in 2:200){</a:t>
            </a:r>
          </a:p>
          <a:p>
            <a:r>
              <a:rPr lang="en-US" altLang="zh-CN" b="1" dirty="0"/>
              <a:t>  proposal&lt;- samples[i-1]+ </a:t>
            </a:r>
            <a:r>
              <a:rPr lang="en-US" altLang="zh-CN" b="1" dirty="0" err="1"/>
              <a:t>rnorm</a:t>
            </a:r>
            <a:r>
              <a:rPr lang="en-US" altLang="zh-CN" b="1" dirty="0"/>
              <a:t>(1, 0, 0.1)</a:t>
            </a:r>
          </a:p>
          <a:p>
            <a:r>
              <a:rPr lang="en-US" altLang="zh-CN" b="1" dirty="0"/>
              <a:t>  if ((</a:t>
            </a:r>
            <a:r>
              <a:rPr lang="en-US" altLang="zh-CN" b="1" dirty="0" err="1"/>
              <a:t>dnorm</a:t>
            </a:r>
            <a:r>
              <a:rPr lang="en-US" altLang="zh-CN" b="1" dirty="0"/>
              <a:t>(0.8,proposal, 1)/</a:t>
            </a:r>
            <a:r>
              <a:rPr lang="en-US" altLang="zh-CN" b="1" dirty="0" err="1"/>
              <a:t>dnorm</a:t>
            </a:r>
            <a:r>
              <a:rPr lang="en-US" altLang="zh-CN" b="1" dirty="0"/>
              <a:t>(0.8, samples[i-1], 1))&gt;1) </a:t>
            </a:r>
          </a:p>
          <a:p>
            <a:r>
              <a:rPr lang="en-US" altLang="zh-CN" b="1" dirty="0"/>
              <a:t>    samples[</a:t>
            </a:r>
            <a:r>
              <a:rPr lang="en-US" altLang="zh-CN" b="1" dirty="0" err="1"/>
              <a:t>i</a:t>
            </a:r>
            <a:r>
              <a:rPr lang="en-US" altLang="zh-CN" b="1" dirty="0"/>
              <a:t>]&lt;-proposal</a:t>
            </a:r>
          </a:p>
          <a:p>
            <a:r>
              <a:rPr lang="en-US" altLang="zh-CN" b="1" dirty="0"/>
              <a:t>  else (samples[</a:t>
            </a:r>
            <a:r>
              <a:rPr lang="en-US" altLang="zh-CN" b="1" dirty="0" err="1"/>
              <a:t>i</a:t>
            </a:r>
            <a:r>
              <a:rPr lang="en-US" altLang="zh-CN" b="1" dirty="0"/>
              <a:t>]&lt;-samples[i-1])</a:t>
            </a:r>
          </a:p>
          <a:p>
            <a:r>
              <a:rPr lang="en-US" altLang="zh-CN" b="1" dirty="0"/>
              <a:t>}</a:t>
            </a:r>
          </a:p>
        </p:txBody>
      </p:sp>
      <p:sp>
        <p:nvSpPr>
          <p:cNvPr id="7" name="文本框 6"/>
          <p:cNvSpPr txBox="1"/>
          <p:nvPr/>
        </p:nvSpPr>
        <p:spPr>
          <a:xfrm>
            <a:off x="155276" y="4546920"/>
            <a:ext cx="8081148" cy="1384995"/>
          </a:xfrm>
          <a:prstGeom prst="rect">
            <a:avLst/>
          </a:prstGeom>
          <a:noFill/>
        </p:spPr>
        <p:txBody>
          <a:bodyPr wrap="square" rtlCol="0">
            <a:spAutoFit/>
          </a:bodyPr>
          <a:lstStyle/>
          <a:p>
            <a:r>
              <a:rPr lang="en-US" altLang="zh-CN" sz="2800" dirty="0" smtClean="0"/>
              <a:t>The sample will be stable at a local maximum quickly, the model can’t go on.</a:t>
            </a:r>
          </a:p>
          <a:p>
            <a:r>
              <a:rPr lang="en-US" altLang="zh-CN" sz="2800" b="1" dirty="0" smtClean="0">
                <a:solidFill>
                  <a:srgbClr val="FF0000"/>
                </a:solidFill>
              </a:rPr>
              <a:t>The charm of MCMC</a:t>
            </a:r>
            <a:r>
              <a:rPr lang="zh-CN" altLang="en-US" sz="2800" b="1" dirty="0" smtClean="0">
                <a:solidFill>
                  <a:srgbClr val="FF0000"/>
                </a:solidFill>
              </a:rPr>
              <a:t> </a:t>
            </a:r>
            <a:r>
              <a:rPr lang="en-US" altLang="zh-CN" sz="2800" b="1" dirty="0" smtClean="0">
                <a:solidFill>
                  <a:srgbClr val="FF0000"/>
                </a:solidFill>
              </a:rPr>
              <a:t>is gone!</a:t>
            </a:r>
            <a:endParaRPr lang="zh-CN" altLang="en-US" sz="2800" b="1" dirty="0">
              <a:solidFill>
                <a:srgbClr val="FF0000"/>
              </a:solidFill>
            </a:endParaRPr>
          </a:p>
        </p:txBody>
      </p:sp>
    </p:spTree>
    <p:extLst>
      <p:ext uri="{BB962C8B-B14F-4D97-AF65-F5344CB8AC3E}">
        <p14:creationId xmlns:p14="http://schemas.microsoft.com/office/powerpoint/2010/main" val="1859261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069480" y="4048551"/>
            <a:ext cx="3990975" cy="2705100"/>
          </a:xfrm>
          <a:prstGeom prst="rect">
            <a:avLst/>
          </a:prstGeom>
        </p:spPr>
      </p:pic>
      <p:sp>
        <p:nvSpPr>
          <p:cNvPr id="2" name="标题 1"/>
          <p:cNvSpPr>
            <a:spLocks noGrp="1"/>
          </p:cNvSpPr>
          <p:nvPr>
            <p:ph type="title"/>
          </p:nvPr>
        </p:nvSpPr>
        <p:spPr>
          <a:xfrm>
            <a:off x="838200" y="220746"/>
            <a:ext cx="10515600" cy="414521"/>
          </a:xfrm>
        </p:spPr>
        <p:txBody>
          <a:bodyPr>
            <a:normAutofit fontScale="90000"/>
          </a:bodyPr>
          <a:lstStyle/>
          <a:p>
            <a:pPr algn="ctr"/>
            <a:r>
              <a:rPr lang="en-US" altLang="zh-CN" dirty="0" smtClean="0"/>
              <a:t>Example: floor cleaning robot</a:t>
            </a:r>
            <a:endParaRPr lang="zh-CN" altLang="en-US" dirty="0"/>
          </a:p>
        </p:txBody>
      </p:sp>
      <p:sp>
        <p:nvSpPr>
          <p:cNvPr id="3" name="内容占位符 2"/>
          <p:cNvSpPr>
            <a:spLocks noGrp="1"/>
          </p:cNvSpPr>
          <p:nvPr>
            <p:ph idx="1"/>
          </p:nvPr>
        </p:nvSpPr>
        <p:spPr>
          <a:xfrm>
            <a:off x="252663" y="882349"/>
            <a:ext cx="11807792" cy="5210443"/>
          </a:xfrm>
        </p:spPr>
        <p:txBody>
          <a:bodyPr>
            <a:normAutofit/>
          </a:bodyPr>
          <a:lstStyle/>
          <a:p>
            <a:pPr marL="0" indent="0">
              <a:lnSpc>
                <a:spcPct val="110000"/>
              </a:lnSpc>
              <a:buNone/>
            </a:pPr>
            <a:r>
              <a:rPr lang="en-US" altLang="zh-CN" dirty="0" smtClean="0"/>
              <a:t>Design a floor cleaning robot according to MCMC</a:t>
            </a:r>
          </a:p>
          <a:p>
            <a:pPr marL="0" indent="0">
              <a:lnSpc>
                <a:spcPct val="110000"/>
              </a:lnSpc>
              <a:buNone/>
            </a:pPr>
            <a:r>
              <a:rPr lang="en-US" altLang="zh-CN" dirty="0" smtClean="0"/>
              <a:t>1</a:t>
            </a:r>
            <a:r>
              <a:rPr lang="zh-CN" altLang="en-US" dirty="0" smtClean="0"/>
              <a:t>）</a:t>
            </a:r>
            <a:r>
              <a:rPr lang="en-US" altLang="zh-CN" dirty="0" smtClean="0"/>
              <a:t>Set dirty index p, p is different at different position, and it can be detected by the robot.</a:t>
            </a:r>
          </a:p>
          <a:p>
            <a:pPr marL="0" indent="0">
              <a:lnSpc>
                <a:spcPct val="110000"/>
              </a:lnSpc>
              <a:buNone/>
            </a:pPr>
            <a:r>
              <a:rPr lang="en-US" altLang="zh-CN" dirty="0" smtClean="0"/>
              <a:t>2</a:t>
            </a:r>
            <a:r>
              <a:rPr lang="zh-CN" altLang="en-US" dirty="0" smtClean="0"/>
              <a:t>）</a:t>
            </a:r>
            <a:r>
              <a:rPr lang="en-US" altLang="zh-CN" dirty="0" smtClean="0"/>
              <a:t>The robot can change position</a:t>
            </a:r>
            <a:r>
              <a:rPr lang="zh-CN" altLang="en-US" dirty="0" smtClean="0"/>
              <a:t>（</a:t>
            </a:r>
            <a:r>
              <a:rPr lang="en-US" altLang="zh-CN" dirty="0" smtClean="0"/>
              <a:t>x, y</a:t>
            </a:r>
            <a:r>
              <a:rPr lang="zh-CN" altLang="en-US" dirty="0" smtClean="0"/>
              <a:t>）</a:t>
            </a:r>
            <a:r>
              <a:rPr lang="en-US" altLang="zh-CN" dirty="0" smtClean="0"/>
              <a:t>, and clean at that position.</a:t>
            </a:r>
          </a:p>
          <a:p>
            <a:pPr marL="0" indent="0">
              <a:lnSpc>
                <a:spcPct val="110000"/>
              </a:lnSpc>
              <a:buNone/>
            </a:pPr>
            <a:r>
              <a:rPr lang="en-US" altLang="zh-CN" dirty="0" smtClean="0"/>
              <a:t>3</a:t>
            </a:r>
            <a:r>
              <a:rPr lang="zh-CN" altLang="en-US" dirty="0" smtClean="0"/>
              <a:t>）</a:t>
            </a:r>
            <a:r>
              <a:rPr lang="en-US" altLang="zh-CN" dirty="0" smtClean="0"/>
              <a:t>The robot start from a position with p1, then go to next position with p2</a:t>
            </a:r>
            <a:r>
              <a:rPr lang="zh-CN" altLang="en-US" dirty="0" smtClean="0"/>
              <a:t>，</a:t>
            </a:r>
            <a:r>
              <a:rPr lang="en-US" altLang="zh-CN" dirty="0" smtClean="0"/>
              <a:t>if (p2&gt;p1)</a:t>
            </a:r>
            <a:r>
              <a:rPr lang="zh-CN" altLang="en-US" dirty="0" smtClean="0"/>
              <a:t>，</a:t>
            </a:r>
            <a:r>
              <a:rPr lang="en-US" altLang="zh-CN" dirty="0" smtClean="0"/>
              <a:t>then stop at the new position, if (p2&lt;p1), stop at the new position at the probability of p2/p1</a:t>
            </a:r>
            <a:r>
              <a:rPr lang="zh-CN" altLang="en-US" dirty="0" smtClean="0"/>
              <a:t>（</a:t>
            </a:r>
            <a:r>
              <a:rPr lang="en-US" altLang="zh-CN" dirty="0" smtClean="0"/>
              <a:t>has the possibility to go back</a:t>
            </a:r>
            <a:r>
              <a:rPr lang="zh-CN" altLang="en-US" dirty="0" smtClean="0"/>
              <a:t>）</a:t>
            </a:r>
            <a:r>
              <a:rPr lang="en-US" altLang="zh-CN" dirty="0" smtClean="0"/>
              <a:t>.</a:t>
            </a:r>
          </a:p>
          <a:p>
            <a:pPr marL="0" indent="0">
              <a:lnSpc>
                <a:spcPct val="110000"/>
              </a:lnSpc>
              <a:buNone/>
            </a:pPr>
            <a:r>
              <a:rPr lang="en-US" altLang="zh-CN" dirty="0" smtClean="0"/>
              <a:t>4</a:t>
            </a:r>
            <a:r>
              <a:rPr lang="zh-CN" altLang="en-US" dirty="0" smtClean="0"/>
              <a:t>）</a:t>
            </a:r>
            <a:r>
              <a:rPr lang="en-US" altLang="zh-CN" dirty="0" smtClean="0"/>
              <a:t>Repeat the above processes.</a:t>
            </a:r>
          </a:p>
          <a:p>
            <a:pPr marL="0" indent="0">
              <a:lnSpc>
                <a:spcPct val="110000"/>
              </a:lnSpc>
              <a:buNone/>
            </a:pPr>
            <a:r>
              <a:rPr lang="en-US" altLang="zh-CN" dirty="0" smtClean="0">
                <a:solidFill>
                  <a:srgbClr val="C00000"/>
                </a:solidFill>
              </a:rPr>
              <a:t>                        A cleaning genius!</a:t>
            </a:r>
          </a:p>
          <a:p>
            <a:pPr marL="0" indent="0">
              <a:buNone/>
            </a:pPr>
            <a:endParaRPr lang="en-US" altLang="zh-CN" dirty="0" smtClean="0"/>
          </a:p>
          <a:p>
            <a:pPr marL="0" indent="0">
              <a:buNone/>
            </a:pPr>
            <a:endParaRPr lang="zh-CN" altLang="en-US" dirty="0"/>
          </a:p>
        </p:txBody>
      </p:sp>
    </p:spTree>
    <p:extLst>
      <p:ext uri="{BB962C8B-B14F-4D97-AF65-F5344CB8AC3E}">
        <p14:creationId xmlns:p14="http://schemas.microsoft.com/office/powerpoint/2010/main" val="3666213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431" y="557630"/>
            <a:ext cx="11568764" cy="703279"/>
          </a:xfrm>
        </p:spPr>
        <p:txBody>
          <a:bodyPr>
            <a:normAutofit/>
          </a:bodyPr>
          <a:lstStyle/>
          <a:p>
            <a:pPr algn="ctr"/>
            <a:r>
              <a:rPr lang="en-US" altLang="zh-CN" b="1" dirty="0" smtClean="0"/>
              <a:t>Disadvantage of MCMC </a:t>
            </a:r>
            <a:r>
              <a:rPr lang="en-US" altLang="zh-CN" b="1" dirty="0" smtClean="0">
                <a:latin typeface="Times New Roman" panose="02020603050405020304" pitchFamily="18" charset="0"/>
                <a:cs typeface="Times New Roman" panose="02020603050405020304" pitchFamily="18" charset="0"/>
              </a:rPr>
              <a:t>—— </a:t>
            </a:r>
            <a:r>
              <a:rPr lang="en-US" altLang="zh-CN" b="1" dirty="0" smtClean="0"/>
              <a:t>Slow</a:t>
            </a:r>
            <a:endParaRPr lang="zh-CN" altLang="en-US" b="1" dirty="0"/>
          </a:p>
        </p:txBody>
      </p:sp>
      <p:sp>
        <p:nvSpPr>
          <p:cNvPr id="3" name="内容占位符 2"/>
          <p:cNvSpPr>
            <a:spLocks noGrp="1"/>
          </p:cNvSpPr>
          <p:nvPr>
            <p:ph idx="1"/>
          </p:nvPr>
        </p:nvSpPr>
        <p:spPr>
          <a:xfrm>
            <a:off x="291966" y="1825625"/>
            <a:ext cx="11608067" cy="4392296"/>
          </a:xfrm>
        </p:spPr>
        <p:txBody>
          <a:bodyPr>
            <a:normAutofit/>
          </a:bodyPr>
          <a:lstStyle/>
          <a:p>
            <a:r>
              <a:rPr lang="en-US" altLang="zh-CN" dirty="0" smtClean="0"/>
              <a:t>Gibbs sampling: update parameters one by one</a:t>
            </a:r>
          </a:p>
          <a:p>
            <a:r>
              <a:rPr lang="en-US" altLang="zh-CN" dirty="0" smtClean="0"/>
              <a:t>Metropolis-Hastings sampling</a:t>
            </a:r>
          </a:p>
          <a:p>
            <a:r>
              <a:rPr lang="en-US" altLang="zh-CN" dirty="0"/>
              <a:t>Hamiltonian Monte Carlo </a:t>
            </a:r>
            <a:endParaRPr lang="en-US" altLang="zh-CN" dirty="0" smtClean="0"/>
          </a:p>
          <a:p>
            <a:pPr marL="0" indent="0">
              <a:buNone/>
            </a:pPr>
            <a:r>
              <a:rPr lang="en-US" altLang="zh-CN" dirty="0"/>
              <a:t> </a:t>
            </a:r>
            <a:r>
              <a:rPr lang="en-US" altLang="zh-CN" dirty="0" smtClean="0"/>
              <a:t>  </a:t>
            </a:r>
            <a:r>
              <a:rPr lang="en-US" altLang="zh-CN" dirty="0"/>
              <a:t>U</a:t>
            </a:r>
            <a:r>
              <a:rPr lang="en-US" altLang="zh-CN" dirty="0" smtClean="0"/>
              <a:t>pdate every parameters independently</a:t>
            </a:r>
            <a:endParaRPr lang="en-US" altLang="zh-CN" dirty="0"/>
          </a:p>
          <a:p>
            <a:pPr marL="0" indent="0">
              <a:buNone/>
            </a:pPr>
            <a:r>
              <a:rPr lang="zh-CN" altLang="en-US" dirty="0" smtClean="0"/>
              <a:t>   </a:t>
            </a:r>
            <a:r>
              <a:rPr lang="en-US" altLang="zh-CN" dirty="0" smtClean="0"/>
              <a:t>Under the same iteration time</a:t>
            </a:r>
            <a:r>
              <a:rPr lang="zh-CN" altLang="en-US" dirty="0" smtClean="0"/>
              <a:t>，</a:t>
            </a:r>
            <a:r>
              <a:rPr lang="en-US" altLang="zh-CN" dirty="0" smtClean="0"/>
              <a:t> Hamiltonian </a:t>
            </a:r>
            <a:r>
              <a:rPr lang="en-US" altLang="zh-CN" dirty="0"/>
              <a:t>Monte </a:t>
            </a:r>
            <a:r>
              <a:rPr lang="en-US" altLang="zh-CN" dirty="0" smtClean="0"/>
              <a:t>Carlo can get more samples</a:t>
            </a:r>
            <a:endParaRPr lang="en-US" altLang="zh-CN" dirty="0"/>
          </a:p>
          <a:p>
            <a:endParaRPr lang="zh-CN" altLang="en-US" dirty="0"/>
          </a:p>
        </p:txBody>
      </p:sp>
    </p:spTree>
    <p:extLst>
      <p:ext uri="{BB962C8B-B14F-4D97-AF65-F5344CB8AC3E}">
        <p14:creationId xmlns:p14="http://schemas.microsoft.com/office/powerpoint/2010/main" val="25259017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9221" y="398420"/>
            <a:ext cx="10515600" cy="1325563"/>
          </a:xfrm>
        </p:spPr>
        <p:txBody>
          <a:bodyPr/>
          <a:lstStyle/>
          <a:p>
            <a:pPr algn="ctr"/>
            <a:r>
              <a:rPr lang="en-US" altLang="zh-CN" dirty="0" smtClean="0"/>
              <a:t>The application of MCMC</a:t>
            </a:r>
            <a:endParaRPr lang="zh-CN" altLang="en-US" dirty="0"/>
          </a:p>
        </p:txBody>
      </p:sp>
      <p:sp>
        <p:nvSpPr>
          <p:cNvPr id="3" name="内容占位符 2"/>
          <p:cNvSpPr>
            <a:spLocks noGrp="1"/>
          </p:cNvSpPr>
          <p:nvPr>
            <p:ph idx="1"/>
          </p:nvPr>
        </p:nvSpPr>
        <p:spPr>
          <a:xfrm>
            <a:off x="838200" y="1825624"/>
            <a:ext cx="4624137" cy="4863933"/>
          </a:xfrm>
        </p:spPr>
        <p:txBody>
          <a:bodyPr>
            <a:normAutofit/>
          </a:bodyPr>
          <a:lstStyle/>
          <a:p>
            <a:r>
              <a:rPr lang="en-US" altLang="zh-CN" sz="3600" dirty="0" smtClean="0"/>
              <a:t>Intelligent drive</a:t>
            </a:r>
          </a:p>
          <a:p>
            <a:r>
              <a:rPr lang="en-US" altLang="zh-CN" sz="3600" dirty="0" smtClean="0"/>
              <a:t>Intelligent pesticide spray</a:t>
            </a:r>
          </a:p>
          <a:p>
            <a:r>
              <a:rPr lang="en-US" altLang="zh-CN" sz="3600" dirty="0" smtClean="0"/>
              <a:t>Aircraft which can automatically adjust speed according to weather</a:t>
            </a:r>
          </a:p>
          <a:p>
            <a:r>
              <a:rPr lang="en-US" altLang="zh-CN" sz="3600" dirty="0" smtClean="0"/>
              <a:t>Terrorist recognition</a:t>
            </a:r>
          </a:p>
          <a:p>
            <a:endParaRPr lang="zh-CN" altLang="en-US" dirty="0"/>
          </a:p>
        </p:txBody>
      </p:sp>
      <p:pic>
        <p:nvPicPr>
          <p:cNvPr id="4" name="图片 3"/>
          <p:cNvPicPr>
            <a:picLocks noChangeAspect="1"/>
          </p:cNvPicPr>
          <p:nvPr/>
        </p:nvPicPr>
        <p:blipFill>
          <a:blip r:embed="rId2"/>
          <a:stretch>
            <a:fillRect/>
          </a:stretch>
        </p:blipFill>
        <p:spPr>
          <a:xfrm>
            <a:off x="6927182" y="728162"/>
            <a:ext cx="4210050" cy="2533650"/>
          </a:xfrm>
          <a:prstGeom prst="rect">
            <a:avLst/>
          </a:prstGeom>
        </p:spPr>
      </p:pic>
      <p:pic>
        <p:nvPicPr>
          <p:cNvPr id="6" name="图片 5"/>
          <p:cNvPicPr>
            <a:picLocks noChangeAspect="1"/>
          </p:cNvPicPr>
          <p:nvPr/>
        </p:nvPicPr>
        <p:blipFill>
          <a:blip r:embed="rId3"/>
          <a:stretch>
            <a:fillRect/>
          </a:stretch>
        </p:blipFill>
        <p:spPr>
          <a:xfrm>
            <a:off x="6927182" y="3591554"/>
            <a:ext cx="4294304" cy="2373645"/>
          </a:xfrm>
          <a:prstGeom prst="rect">
            <a:avLst/>
          </a:prstGeom>
        </p:spPr>
      </p:pic>
    </p:spTree>
    <p:extLst>
      <p:ext uri="{BB962C8B-B14F-4D97-AF65-F5344CB8AC3E}">
        <p14:creationId xmlns:p14="http://schemas.microsoft.com/office/powerpoint/2010/main" val="8772604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229" y="763211"/>
            <a:ext cx="10515600" cy="1325563"/>
          </a:xfrm>
        </p:spPr>
        <p:txBody>
          <a:bodyPr>
            <a:normAutofit fontScale="90000"/>
          </a:bodyPr>
          <a:lstStyle/>
          <a:p>
            <a:pPr algn="ctr"/>
            <a:r>
              <a:rPr lang="en-US" altLang="zh-CN" dirty="0" smtClean="0"/>
              <a:t>MCMC related terminology: </a:t>
            </a:r>
            <a:br>
              <a:rPr lang="en-US" altLang="zh-CN" dirty="0" smtClean="0"/>
            </a:br>
            <a:r>
              <a:rPr lang="zh-CN" altLang="en-US" dirty="0" smtClean="0"/>
              <a:t>先验分布 </a:t>
            </a:r>
            <a:r>
              <a:rPr lang="en-US" altLang="zh-CN" dirty="0" smtClean="0"/>
              <a:t>prior distribution</a:t>
            </a:r>
            <a:r>
              <a:rPr lang="en-US" altLang="zh-CN" dirty="0"/>
              <a:t/>
            </a:r>
            <a:br>
              <a:rPr lang="en-US" altLang="zh-CN" dirty="0"/>
            </a:br>
            <a:endParaRPr lang="zh-CN" altLang="en-US" dirty="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941490" y="2088774"/>
                <a:ext cx="10515600" cy="1443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altLang="zh-CN" dirty="0" smtClean="0"/>
                  <a:t>Y =</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i="1" dirty="0" smtClean="0">
                            <a:solidFill>
                              <a:srgbClr val="FF0000"/>
                            </a:solidFill>
                            <a:latin typeface="Cambria Math" panose="02040503050406030204" pitchFamily="18" charset="0"/>
                          </a:rPr>
                          <m:t> </m:t>
                        </m:r>
                        <m:r>
                          <a:rPr lang="en-US" altLang="zh-CN" i="1" dirty="0" smtClean="0">
                            <a:solidFill>
                              <a:srgbClr val="FF0000"/>
                            </a:solidFill>
                            <a:latin typeface="Cambria Math" panose="02040503050406030204" pitchFamily="18" charset="0"/>
                          </a:rPr>
                          <m:t>𝑏</m:t>
                        </m:r>
                      </m:e>
                      <m:sub>
                        <m:r>
                          <a:rPr lang="en-US" altLang="zh-CN" i="1" dirty="0" smtClean="0">
                            <a:solidFill>
                              <a:srgbClr val="FF0000"/>
                            </a:solidFill>
                            <a:latin typeface="Cambria Math" panose="02040503050406030204" pitchFamily="18" charset="0"/>
                          </a:rPr>
                          <m:t>0</m:t>
                        </m:r>
                      </m:sub>
                    </m:sSub>
                  </m:oMath>
                </a14:m>
                <a:r>
                  <a:rPr lang="en-US" altLang="zh-CN" dirty="0" smtClean="0"/>
                  <a:t> +</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i="1" dirty="0" smtClean="0">
                            <a:solidFill>
                              <a:srgbClr val="FF0000"/>
                            </a:solidFill>
                            <a:latin typeface="Cambria Math" panose="02040503050406030204" pitchFamily="18" charset="0"/>
                          </a:rPr>
                          <m:t> </m:t>
                        </m:r>
                        <m:r>
                          <a:rPr lang="en-US" altLang="zh-CN" i="1" dirty="0" smtClean="0">
                            <a:solidFill>
                              <a:srgbClr val="FF0000"/>
                            </a:solidFill>
                            <a:latin typeface="Cambria Math" panose="02040503050406030204" pitchFamily="18" charset="0"/>
                          </a:rPr>
                          <m:t>𝑏</m:t>
                        </m:r>
                      </m:e>
                      <m:sub>
                        <m:r>
                          <a:rPr lang="en-US" altLang="zh-CN" i="1" dirty="0" smtClean="0">
                            <a:solidFill>
                              <a:srgbClr val="FF0000"/>
                            </a:solidFill>
                            <a:latin typeface="Cambria Math" panose="02040503050406030204" pitchFamily="18" charset="0"/>
                          </a:rPr>
                          <m:t>1</m:t>
                        </m:r>
                      </m:sub>
                    </m:sSub>
                  </m:oMath>
                </a14:m>
                <a:r>
                  <a:rPr lang="en-US" altLang="zh-CN" dirty="0" smtClean="0"/>
                  <a:t>x + error</a:t>
                </a:r>
                <a:r>
                  <a:rPr lang="en-US" altLang="zh-CN" dirty="0"/>
                  <a:t>, error ~N(0,</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smtClean="0">
                            <a:solidFill>
                              <a:srgbClr val="FF0000"/>
                            </a:solidFill>
                            <a:latin typeface="Cambria Math" panose="02040503050406030204" pitchFamily="18" charset="0"/>
                          </a:rPr>
                          <m:t>σ</m:t>
                        </m:r>
                      </m:e>
                      <m:sup>
                        <m:r>
                          <a:rPr lang="en-US" altLang="zh-CN" i="1">
                            <a:latin typeface="Cambria Math" panose="02040503050406030204" pitchFamily="18" charset="0"/>
                          </a:rPr>
                          <m:t>2</m:t>
                        </m:r>
                      </m:sup>
                    </m:sSup>
                  </m:oMath>
                </a14:m>
                <a:r>
                  <a:rPr lang="en-US" altLang="zh-CN" dirty="0"/>
                  <a:t>)</a:t>
                </a:r>
              </a:p>
              <a:p>
                <a:pPr marL="0" indent="0">
                  <a:lnSpc>
                    <a:spcPct val="100000"/>
                  </a:lnSpc>
                  <a:buFont typeface="Arial" panose="020B0604020202020204" pitchFamily="34" charset="0"/>
                  <a:buNone/>
                </a:pPr>
                <a:r>
                  <a:rPr lang="zh-CN" altLang="en-US" dirty="0"/>
                  <a:t>                                      </a:t>
                </a:r>
                <a14:m>
                  <m:oMath xmlns:m="http://schemas.openxmlformats.org/officeDocument/2006/math">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𝑏</m:t>
                        </m:r>
                      </m:e>
                      <m:sub>
                        <m:r>
                          <a:rPr lang="en-US" altLang="zh-CN" i="1" dirty="0">
                            <a:solidFill>
                              <a:srgbClr val="FF0000"/>
                            </a:solidFill>
                            <a:latin typeface="Cambria Math" panose="02040503050406030204" pitchFamily="18" charset="0"/>
                          </a:rPr>
                          <m:t>0</m:t>
                        </m:r>
                      </m:sub>
                    </m:sSub>
                  </m:oMath>
                </a14:m>
                <a:r>
                  <a:rPr lang="en-US" altLang="zh-CN" dirty="0"/>
                  <a:t>, </a:t>
                </a:r>
                <a14:m>
                  <m:oMath xmlns:m="http://schemas.openxmlformats.org/officeDocument/2006/math">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𝑏</m:t>
                        </m:r>
                      </m:e>
                      <m:sub>
                        <m:r>
                          <a:rPr lang="en-US" altLang="zh-CN" i="1" dirty="0">
                            <a:solidFill>
                              <a:srgbClr val="FF0000"/>
                            </a:solidFill>
                            <a:latin typeface="Cambria Math" panose="02040503050406030204" pitchFamily="18" charset="0"/>
                          </a:rPr>
                          <m:t>1</m:t>
                        </m:r>
                      </m:sub>
                    </m:sSub>
                  </m:oMath>
                </a14:m>
                <a:r>
                  <a:rPr lang="en-US" altLang="zh-CN" dirty="0"/>
                  <a:t>, </a:t>
                </a:r>
                <a14:m>
                  <m:oMath xmlns:m="http://schemas.openxmlformats.org/officeDocument/2006/math">
                    <m:r>
                      <m:rPr>
                        <m:sty m:val="p"/>
                      </m:rPr>
                      <a:rPr lang="en-US" altLang="zh-CN" i="1" smtClean="0">
                        <a:solidFill>
                          <a:srgbClr val="FF0000"/>
                        </a:solidFill>
                        <a:latin typeface="Cambria Math" panose="02040503050406030204" pitchFamily="18" charset="0"/>
                      </a:rPr>
                      <m:t>σ</m:t>
                    </m:r>
                  </m:oMath>
                </a14:m>
                <a:r>
                  <a:rPr lang="zh-CN" altLang="en-US" dirty="0" smtClean="0"/>
                  <a:t> </a:t>
                </a:r>
                <a:r>
                  <a:rPr lang="en-US" altLang="zh-CN" dirty="0" smtClean="0"/>
                  <a:t>parameters</a:t>
                </a:r>
                <a:endParaRPr lang="zh-CN" altLang="en-US"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941490" y="2088774"/>
                <a:ext cx="10515600" cy="1443786"/>
              </a:xfrm>
              <a:prstGeom prst="rect">
                <a:avLst/>
              </a:prstGeom>
              <a:blipFill>
                <a:blip r:embed="rId2"/>
                <a:stretch>
                  <a:fillRect t="-42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69229" y="3855688"/>
                <a:ext cx="13599172" cy="2246769"/>
              </a:xfrm>
              <a:prstGeom prst="rect">
                <a:avLst/>
              </a:prstGeom>
              <a:noFill/>
            </p:spPr>
            <p:txBody>
              <a:bodyPr wrap="none" rtlCol="0">
                <a:spAutoFit/>
              </a:bodyPr>
              <a:lstStyle/>
              <a:p>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 </m:t>
                        </m:r>
                        <m:r>
                          <a:rPr lang="en-US" altLang="zh-CN" sz="2800" i="1" dirty="0">
                            <a:solidFill>
                              <a:srgbClr val="FF0000"/>
                            </a:solidFill>
                            <a:latin typeface="Cambria Math" panose="02040503050406030204" pitchFamily="18" charset="0"/>
                          </a:rPr>
                          <m:t>𝑏</m:t>
                        </m:r>
                      </m:e>
                      <m:sub>
                        <m:r>
                          <a:rPr lang="en-US" altLang="zh-CN" sz="2800" i="1" dirty="0">
                            <a:solidFill>
                              <a:srgbClr val="FF0000"/>
                            </a:solidFill>
                            <a:latin typeface="Cambria Math" panose="02040503050406030204" pitchFamily="18" charset="0"/>
                          </a:rPr>
                          <m:t>0</m:t>
                        </m:r>
                      </m:sub>
                    </m:sSub>
                  </m:oMath>
                </a14:m>
                <a:r>
                  <a:rPr lang="en-US" altLang="zh-CN" sz="2800" dirty="0"/>
                  <a:t>, </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 </m:t>
                        </m:r>
                        <m:r>
                          <a:rPr lang="en-US" altLang="zh-CN" sz="2800" i="1" dirty="0">
                            <a:solidFill>
                              <a:srgbClr val="FF0000"/>
                            </a:solidFill>
                            <a:latin typeface="Cambria Math" panose="02040503050406030204" pitchFamily="18" charset="0"/>
                          </a:rPr>
                          <m:t>𝑏</m:t>
                        </m:r>
                      </m:e>
                      <m:sub>
                        <m:r>
                          <a:rPr lang="en-US" altLang="zh-CN" sz="2800" i="1" dirty="0">
                            <a:solidFill>
                              <a:srgbClr val="FF0000"/>
                            </a:solidFill>
                            <a:latin typeface="Cambria Math" panose="02040503050406030204" pitchFamily="18" charset="0"/>
                          </a:rPr>
                          <m:t>1</m:t>
                        </m:r>
                      </m:sub>
                    </m:sSub>
                    <m:r>
                      <a:rPr lang="zh-CN" altLang="en-US" sz="2800" i="1" dirty="0">
                        <a:solidFill>
                          <a:srgbClr val="FF0000"/>
                        </a:solidFill>
                        <a:latin typeface="Cambria Math" panose="02040503050406030204" pitchFamily="18" charset="0"/>
                      </a:rPr>
                      <m:t>：</m:t>
                    </m:r>
                  </m:oMath>
                </a14:m>
                <a:r>
                  <a:rPr lang="en-US" altLang="zh-CN" sz="2800" dirty="0" smtClean="0"/>
                  <a:t>uniform distribution</a:t>
                </a:r>
                <a:r>
                  <a:rPr lang="zh-CN" altLang="en-US" sz="2800" dirty="0" smtClean="0"/>
                  <a:t>，</a:t>
                </a:r>
                <a:endParaRPr lang="en-US" altLang="zh-CN" sz="2800" dirty="0" smtClean="0"/>
              </a:p>
              <a:p>
                <a:r>
                  <a:rPr lang="en-US" altLang="zh-CN" sz="2800" dirty="0"/>
                  <a:t> </a:t>
                </a:r>
                <a:r>
                  <a:rPr lang="en-US" altLang="zh-CN" sz="2800" dirty="0" smtClean="0"/>
                  <a:t>               normal distribution (mean=0, </a:t>
                </a:r>
                <a:r>
                  <a:rPr lang="en-US" altLang="zh-CN" sz="2800" dirty="0" err="1" smtClean="0"/>
                  <a:t>sd</a:t>
                </a:r>
                <a:r>
                  <a:rPr lang="en-US" altLang="zh-CN" sz="2800" dirty="0" smtClean="0"/>
                  <a:t>=1)</a:t>
                </a:r>
                <a:r>
                  <a:rPr lang="zh-CN" altLang="en-US" sz="2800" dirty="0" smtClean="0"/>
                  <a:t>，</a:t>
                </a:r>
                <a:r>
                  <a:rPr lang="en-US" altLang="zh-CN" sz="2800" dirty="0" smtClean="0"/>
                  <a:t>student’s t</a:t>
                </a:r>
                <a:r>
                  <a:rPr lang="zh-CN" altLang="en-US" sz="2800" dirty="0" smtClean="0"/>
                  <a:t> </a:t>
                </a:r>
                <a:r>
                  <a:rPr lang="en-US" altLang="zh-CN" sz="2800" dirty="0" smtClean="0"/>
                  <a:t>distribution</a:t>
                </a:r>
                <a:r>
                  <a:rPr lang="zh-CN" altLang="en-US" sz="2800" dirty="0" smtClean="0"/>
                  <a:t>（</a:t>
                </a:r>
                <a:r>
                  <a:rPr lang="en-US" altLang="zh-CN" sz="2800" dirty="0" smtClean="0"/>
                  <a:t>fuzzy information</a:t>
                </a:r>
                <a:r>
                  <a:rPr lang="zh-CN" altLang="en-US" sz="2800" dirty="0" smtClean="0"/>
                  <a:t>）</a:t>
                </a:r>
                <a:endParaRPr lang="en-US" altLang="zh-CN" sz="2800" dirty="0" smtClean="0"/>
              </a:p>
              <a:p>
                <a:r>
                  <a:rPr lang="en-US" altLang="zh-CN" sz="2800" dirty="0"/>
                  <a:t> </a:t>
                </a:r>
                <a:r>
                  <a:rPr lang="en-US" altLang="zh-CN" sz="2800" dirty="0" smtClean="0"/>
                  <a:t>               </a:t>
                </a:r>
                <a:r>
                  <a:rPr lang="en-US" altLang="zh-CN" sz="2800" dirty="0" err="1" smtClean="0"/>
                  <a:t>cauchy</a:t>
                </a:r>
                <a:r>
                  <a:rPr lang="en-US" altLang="zh-CN" sz="2800" dirty="0" smtClean="0"/>
                  <a:t> distribution</a:t>
                </a:r>
              </a:p>
              <a:p>
                <a:r>
                  <a:rPr lang="en-US" altLang="zh-CN" sz="2800" dirty="0" smtClean="0"/>
                  <a:t> </a:t>
                </a:r>
                <a14:m>
                  <m:oMath xmlns:m="http://schemas.openxmlformats.org/officeDocument/2006/math">
                    <m:r>
                      <m:rPr>
                        <m:sty m:val="p"/>
                      </m:rPr>
                      <a:rPr lang="en-US" altLang="zh-CN" sz="2800" i="1">
                        <a:solidFill>
                          <a:srgbClr val="FF0000"/>
                        </a:solidFill>
                        <a:latin typeface="Cambria Math" panose="02040503050406030204" pitchFamily="18" charset="0"/>
                      </a:rPr>
                      <m:t>σ</m:t>
                    </m:r>
                  </m:oMath>
                </a14:m>
                <a:r>
                  <a:rPr lang="zh-CN" altLang="en-US" sz="2800" dirty="0" smtClean="0"/>
                  <a:t>：</a:t>
                </a:r>
                <a:r>
                  <a:rPr lang="en-US" altLang="zh-CN" sz="2800" dirty="0" smtClean="0"/>
                  <a:t>&gt;0, half-</a:t>
                </a:r>
                <a:r>
                  <a:rPr lang="en-US" altLang="zh-CN" sz="2800" dirty="0" err="1" smtClean="0"/>
                  <a:t>cauchy</a:t>
                </a:r>
                <a:r>
                  <a:rPr lang="zh-CN" altLang="en-US" sz="2800" dirty="0" smtClean="0"/>
                  <a:t>（</a:t>
                </a:r>
                <a:r>
                  <a:rPr lang="en-US" altLang="zh-CN" sz="2800" dirty="0" err="1" smtClean="0"/>
                  <a:t>stan</a:t>
                </a:r>
                <a:r>
                  <a:rPr lang="zh-CN" altLang="en-US" sz="2800" dirty="0" smtClean="0"/>
                  <a:t>），</a:t>
                </a:r>
                <a:r>
                  <a:rPr lang="en-US" altLang="zh-CN" sz="2800" dirty="0" smtClean="0"/>
                  <a:t>inverse-</a:t>
                </a:r>
                <a:r>
                  <a:rPr lang="en-US" altLang="zh-CN" sz="2800" dirty="0" err="1" smtClean="0"/>
                  <a:t>wishardt</a:t>
                </a:r>
                <a:r>
                  <a:rPr lang="zh-CN" altLang="en-US" sz="2800" dirty="0" smtClean="0"/>
                  <a:t> </a:t>
                </a:r>
                <a:r>
                  <a:rPr lang="en-US" altLang="zh-CN" sz="2800" dirty="0" smtClean="0"/>
                  <a:t>distribution (</a:t>
                </a:r>
                <a:r>
                  <a:rPr lang="en-US" altLang="zh-CN" sz="2800" dirty="0" err="1" smtClean="0"/>
                  <a:t>mcmcglmm</a:t>
                </a:r>
                <a:r>
                  <a:rPr lang="en-US" altLang="zh-CN" sz="2800" dirty="0" smtClean="0"/>
                  <a:t>)</a:t>
                </a:r>
              </a:p>
              <a:p>
                <a:r>
                  <a:rPr lang="en-US" altLang="zh-CN" sz="2800" dirty="0" smtClean="0"/>
                  <a:t> r :    correlation between b0 and b1, [0, 1], </a:t>
                </a:r>
                <a:r>
                  <a:rPr lang="en-US" altLang="zh-CN" sz="2800" dirty="0" err="1" smtClean="0"/>
                  <a:t>lkj</a:t>
                </a:r>
                <a:r>
                  <a:rPr lang="zh-CN" altLang="en-US" sz="2800" dirty="0"/>
                  <a:t> </a:t>
                </a:r>
                <a:r>
                  <a:rPr lang="en-US" altLang="zh-CN" sz="2800" dirty="0" smtClean="0"/>
                  <a:t>distribution</a:t>
                </a:r>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69229" y="3855688"/>
                <a:ext cx="13599172" cy="2246769"/>
              </a:xfrm>
              <a:prstGeom prst="rect">
                <a:avLst/>
              </a:prstGeom>
              <a:blipFill>
                <a:blip r:embed="rId3"/>
                <a:stretch>
                  <a:fillRect l="-359" t="-3794" b="-67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64752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9340"/>
            <a:ext cx="10515600" cy="1325563"/>
          </a:xfrm>
        </p:spPr>
        <p:txBody>
          <a:bodyPr/>
          <a:lstStyle/>
          <a:p>
            <a:pPr algn="ctr"/>
            <a:r>
              <a:rPr lang="zh-CN" altLang="en-US" dirty="0"/>
              <a:t>回归系数的先验分布</a:t>
            </a:r>
          </a:p>
        </p:txBody>
      </p:sp>
      <p:sp>
        <p:nvSpPr>
          <p:cNvPr id="3" name="内容占位符 2"/>
          <p:cNvSpPr>
            <a:spLocks noGrp="1"/>
          </p:cNvSpPr>
          <p:nvPr>
            <p:ph idx="1"/>
          </p:nvPr>
        </p:nvSpPr>
        <p:spPr>
          <a:xfrm>
            <a:off x="838200" y="1825625"/>
            <a:ext cx="4587815" cy="4351338"/>
          </a:xfrm>
        </p:spPr>
        <p:txBody>
          <a:bodyPr/>
          <a:lstStyle/>
          <a:p>
            <a:pPr marL="0" indent="0">
              <a:buNone/>
            </a:pPr>
            <a:r>
              <a:rPr lang="zh-CN" altLang="en-US" dirty="0" smtClean="0"/>
              <a:t>均匀分布</a:t>
            </a: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734682" y="2535353"/>
            <a:ext cx="4134407" cy="992850"/>
          </a:xfrm>
          <a:prstGeom prst="rect">
            <a:avLst/>
          </a:prstGeom>
        </p:spPr>
      </p:pic>
      <p:sp>
        <p:nvSpPr>
          <p:cNvPr id="16" name="文本框 15"/>
          <p:cNvSpPr txBox="1"/>
          <p:nvPr/>
        </p:nvSpPr>
        <p:spPr>
          <a:xfrm>
            <a:off x="5727940" y="1511935"/>
            <a:ext cx="4101444" cy="523220"/>
          </a:xfrm>
          <a:prstGeom prst="rect">
            <a:avLst/>
          </a:prstGeom>
          <a:noFill/>
        </p:spPr>
        <p:txBody>
          <a:bodyPr wrap="none" rtlCol="0">
            <a:spAutoFit/>
          </a:bodyPr>
          <a:lstStyle/>
          <a:p>
            <a:r>
              <a:rPr lang="zh-CN" altLang="en-US" sz="2800" dirty="0" smtClean="0"/>
              <a:t>正态分布与 </a:t>
            </a:r>
            <a:r>
              <a:rPr lang="en-US" altLang="zh-CN" sz="2800" dirty="0" smtClean="0"/>
              <a:t>student t</a:t>
            </a:r>
            <a:r>
              <a:rPr lang="zh-CN" altLang="en-US" sz="2800" dirty="0" smtClean="0"/>
              <a:t>分布</a:t>
            </a:r>
            <a:endParaRPr lang="zh-CN" altLang="en-US" sz="2800" dirty="0"/>
          </a:p>
        </p:txBody>
      </p:sp>
      <p:pic>
        <p:nvPicPr>
          <p:cNvPr id="21" name="图片 20"/>
          <p:cNvPicPr>
            <a:picLocks noChangeAspect="1"/>
          </p:cNvPicPr>
          <p:nvPr/>
        </p:nvPicPr>
        <p:blipFill>
          <a:blip r:embed="rId3"/>
          <a:stretch>
            <a:fillRect/>
          </a:stretch>
        </p:blipFill>
        <p:spPr>
          <a:xfrm>
            <a:off x="5727940" y="2250930"/>
            <a:ext cx="4474483" cy="3926033"/>
          </a:xfrm>
          <a:prstGeom prst="rect">
            <a:avLst/>
          </a:prstGeom>
        </p:spPr>
      </p:pic>
      <p:sp>
        <p:nvSpPr>
          <p:cNvPr id="22" name="矩形 21"/>
          <p:cNvSpPr/>
          <p:nvPr/>
        </p:nvSpPr>
        <p:spPr>
          <a:xfrm>
            <a:off x="4153619" y="6392738"/>
            <a:ext cx="8140460" cy="369332"/>
          </a:xfrm>
          <a:prstGeom prst="rect">
            <a:avLst/>
          </a:prstGeom>
        </p:spPr>
        <p:txBody>
          <a:bodyPr wrap="square">
            <a:spAutoFit/>
          </a:bodyPr>
          <a:lstStyle/>
          <a:p>
            <a:r>
              <a:rPr lang="en-US" altLang="zh-CN" dirty="0"/>
              <a:t>https://www.jmp.com/en_us/statistics-knowledge-portal/t-test/t-distribution.html</a:t>
            </a:r>
            <a:endParaRPr lang="zh-CN" altLang="en-US" dirty="0"/>
          </a:p>
        </p:txBody>
      </p:sp>
      <p:sp>
        <p:nvSpPr>
          <p:cNvPr id="23" name="椭圆 22"/>
          <p:cNvSpPr/>
          <p:nvPr/>
        </p:nvSpPr>
        <p:spPr>
          <a:xfrm>
            <a:off x="5667555" y="5296619"/>
            <a:ext cx="1086928" cy="8803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942717" y="5207479"/>
            <a:ext cx="1086928" cy="8803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4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回归系数的先验分布</a:t>
            </a:r>
            <a:r>
              <a:rPr lang="en-US" altLang="zh-CN" dirty="0" smtClean="0"/>
              <a:t>--</a:t>
            </a:r>
            <a:r>
              <a:rPr lang="en-US" altLang="zh-CN" dirty="0"/>
              <a:t>Cauchy</a:t>
            </a:r>
            <a:r>
              <a:rPr lang="zh-CN" altLang="en-US" dirty="0" smtClean="0"/>
              <a:t>分布</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418" y="1437615"/>
            <a:ext cx="5561163" cy="4447845"/>
          </a:xfrm>
          <a:prstGeom prst="rect">
            <a:avLst/>
          </a:prstGeom>
        </p:spPr>
      </p:pic>
      <p:sp>
        <p:nvSpPr>
          <p:cNvPr id="9" name="矩形 8"/>
          <p:cNvSpPr/>
          <p:nvPr/>
        </p:nvSpPr>
        <p:spPr>
          <a:xfrm>
            <a:off x="6395763" y="1690688"/>
            <a:ext cx="184731" cy="523220"/>
          </a:xfrm>
          <a:prstGeom prst="rect">
            <a:avLst/>
          </a:prstGeom>
        </p:spPr>
        <p:txBody>
          <a:bodyPr wrap="none">
            <a:spAutoFit/>
          </a:bodyPr>
          <a:lstStyle/>
          <a:p>
            <a:endParaRPr lang="zh-CN" altLang="en-US" sz="2800" dirty="0"/>
          </a:p>
        </p:txBody>
      </p:sp>
      <p:sp>
        <p:nvSpPr>
          <p:cNvPr id="10" name="矩形 9"/>
          <p:cNvSpPr/>
          <p:nvPr/>
        </p:nvSpPr>
        <p:spPr>
          <a:xfrm>
            <a:off x="5164347" y="6189880"/>
            <a:ext cx="6370911" cy="369332"/>
          </a:xfrm>
          <a:prstGeom prst="rect">
            <a:avLst/>
          </a:prstGeom>
        </p:spPr>
        <p:txBody>
          <a:bodyPr wrap="none">
            <a:spAutoFit/>
          </a:bodyPr>
          <a:lstStyle/>
          <a:p>
            <a:r>
              <a:rPr lang="zh-CN" altLang="en-US" dirty="0" smtClean="0">
                <a:solidFill>
                  <a:srgbClr val="0000FF"/>
                </a:solidFill>
              </a:rPr>
              <a:t>更多分布对比</a:t>
            </a:r>
            <a:r>
              <a:rPr lang="en-US" altLang="zh-CN" dirty="0" smtClean="0">
                <a:solidFill>
                  <a:srgbClr val="0000FF"/>
                </a:solidFill>
              </a:rPr>
              <a:t>http</a:t>
            </a:r>
            <a:r>
              <a:rPr lang="en-US" altLang="zh-CN" dirty="0">
                <a:solidFill>
                  <a:srgbClr val="0000FF"/>
                </a:solidFill>
              </a:rPr>
              <a:t>://mc-stan.org/rstanarm/reference/priors.html</a:t>
            </a:r>
            <a:endParaRPr lang="zh-CN" altLang="en-US" dirty="0">
              <a:solidFill>
                <a:srgbClr val="0000FF"/>
              </a:solidFill>
            </a:endParaRPr>
          </a:p>
        </p:txBody>
      </p:sp>
    </p:spTree>
    <p:extLst>
      <p:ext uri="{BB962C8B-B14F-4D97-AF65-F5344CB8AC3E}">
        <p14:creationId xmlns:p14="http://schemas.microsoft.com/office/powerpoint/2010/main" val="402898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2487" y="460015"/>
            <a:ext cx="10515600" cy="1325563"/>
          </a:xfrm>
        </p:spPr>
        <p:txBody>
          <a:bodyPr/>
          <a:lstStyle/>
          <a:p>
            <a:r>
              <a:rPr lang="zh-CN" altLang="en-US" dirty="0" smtClean="0"/>
              <a:t>回归系数的先验分布：</a:t>
            </a:r>
            <a:r>
              <a:rPr lang="en-US" altLang="zh-CN" dirty="0" smtClean="0"/>
              <a:t>horseshoe</a:t>
            </a:r>
            <a:r>
              <a:rPr lang="zh-CN" altLang="en-US" dirty="0" smtClean="0"/>
              <a:t>分布</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3580" y="1690779"/>
            <a:ext cx="7026182" cy="4339086"/>
          </a:xfrm>
        </p:spPr>
      </p:pic>
      <p:sp>
        <p:nvSpPr>
          <p:cNvPr id="5" name="矩形 4"/>
          <p:cNvSpPr/>
          <p:nvPr/>
        </p:nvSpPr>
        <p:spPr>
          <a:xfrm>
            <a:off x="3082505" y="6254476"/>
            <a:ext cx="9287774" cy="369332"/>
          </a:xfrm>
          <a:prstGeom prst="rect">
            <a:avLst/>
          </a:prstGeom>
        </p:spPr>
        <p:txBody>
          <a:bodyPr wrap="square">
            <a:spAutoFit/>
          </a:bodyPr>
          <a:lstStyle/>
          <a:p>
            <a:r>
              <a:rPr lang="en-US" altLang="zh-CN" dirty="0">
                <a:solidFill>
                  <a:srgbClr val="0000FF"/>
                </a:solidFill>
              </a:rPr>
              <a:t>https://bookdown.org/marklhc/notes_bookdown/model-comparison-and-regularization.html</a:t>
            </a:r>
            <a:endParaRPr lang="zh-CN" altLang="en-US" dirty="0">
              <a:solidFill>
                <a:srgbClr val="0000FF"/>
              </a:solidFill>
            </a:endParaRPr>
          </a:p>
        </p:txBody>
      </p:sp>
    </p:spTree>
    <p:extLst>
      <p:ext uri="{BB962C8B-B14F-4D97-AF65-F5344CB8AC3E}">
        <p14:creationId xmlns:p14="http://schemas.microsoft.com/office/powerpoint/2010/main" val="1447118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210369" y="891976"/>
            <a:ext cx="5923257" cy="4340922"/>
          </a:xfrm>
          <a:prstGeom prst="rect">
            <a:avLst/>
          </a:prstGeom>
        </p:spPr>
      </p:pic>
      <mc:AlternateContent xmlns:mc="http://schemas.openxmlformats.org/markup-compatibility/2006" xmlns:a14="http://schemas.microsoft.com/office/drawing/2010/main">
        <mc:Choice Requires="a14">
          <p:sp>
            <p:nvSpPr>
              <p:cNvPr id="2" name="标题 1"/>
              <p:cNvSpPr>
                <a:spLocks noGrp="1"/>
              </p:cNvSpPr>
              <p:nvPr>
                <p:ph type="title"/>
              </p:nvPr>
            </p:nvSpPr>
            <p:spPr>
              <a:xfrm>
                <a:off x="838200" y="701556"/>
                <a:ext cx="10515600" cy="575154"/>
              </a:xfrm>
            </p:spPr>
            <p:txBody>
              <a:bodyPr>
                <a:normAutofit fontScale="90000"/>
              </a:bodyPr>
              <a:lstStyle/>
              <a:p>
                <a14:m>
                  <m:oMath xmlns:m="http://schemas.openxmlformats.org/officeDocument/2006/math">
                    <m:sSub>
                      <m:sSubPr>
                        <m:ctrlPr>
                          <a:rPr lang="en-US" altLang="zh-CN" i="1" dirty="0" smtClean="0">
                            <a:solidFill>
                              <a:schemeClr val="tx1"/>
                            </a:solidFill>
                            <a:latin typeface="Cambria Math" panose="02040503050406030204" pitchFamily="18" charset="0"/>
                          </a:rPr>
                        </m:ctrlPr>
                      </m:sSubPr>
                      <m:e>
                        <m:r>
                          <m:rPr>
                            <m:sty m:val="p"/>
                          </m:rPr>
                          <a:rPr lang="en-US" altLang="zh-CN" b="0" i="0" dirty="0" smtClean="0">
                            <a:solidFill>
                              <a:schemeClr val="tx1"/>
                            </a:solidFill>
                            <a:latin typeface="Cambria Math" panose="02040503050406030204" pitchFamily="18" charset="0"/>
                          </a:rPr>
                          <m:t>To</m:t>
                        </m:r>
                        <m:r>
                          <a:rPr lang="en-US" altLang="zh-CN" b="0" i="0" dirty="0" smtClean="0">
                            <a:solidFill>
                              <a:schemeClr val="tx1"/>
                            </a:solidFill>
                            <a:latin typeface="Cambria Math" panose="02040503050406030204" pitchFamily="18" charset="0"/>
                          </a:rPr>
                          <m:t> </m:t>
                        </m:r>
                        <m:r>
                          <m:rPr>
                            <m:sty m:val="p"/>
                          </m:rPr>
                          <a:rPr lang="en-US" altLang="zh-CN" b="0" i="0" dirty="0" smtClean="0">
                            <a:solidFill>
                              <a:schemeClr val="tx1"/>
                            </a:solidFill>
                            <a:latin typeface="Cambria Math" panose="02040503050406030204" pitchFamily="18" charset="0"/>
                          </a:rPr>
                          <m:t>get</m:t>
                        </m:r>
                        <m:r>
                          <a:rPr lang="en-US" altLang="zh-CN" b="0" i="0" dirty="0" smtClean="0">
                            <a:solidFill>
                              <a:schemeClr val="tx1"/>
                            </a:solidFill>
                            <a:latin typeface="Cambria Math" panose="02040503050406030204" pitchFamily="18" charset="0"/>
                          </a:rPr>
                          <m:t> </m:t>
                        </m:r>
                        <m:r>
                          <m:rPr>
                            <m:sty m:val="p"/>
                          </m:rPr>
                          <a:rPr lang="en-US" altLang="zh-CN" i="0" dirty="0">
                            <a:solidFill>
                              <a:schemeClr val="tx1"/>
                            </a:solidFill>
                            <a:latin typeface="Cambria Math" panose="02040503050406030204" pitchFamily="18" charset="0"/>
                          </a:rPr>
                          <m:t>b</m:t>
                        </m:r>
                      </m:e>
                      <m:sub>
                        <m:r>
                          <a:rPr lang="en-US" altLang="zh-CN" i="0" dirty="0">
                            <a:solidFill>
                              <a:schemeClr val="tx1"/>
                            </a:solidFill>
                            <a:latin typeface="Cambria Math" panose="02040503050406030204" pitchFamily="18" charset="0"/>
                          </a:rPr>
                          <m:t>0</m:t>
                        </m:r>
                      </m:sub>
                    </m:sSub>
                  </m:oMath>
                </a14:m>
                <a:r>
                  <a:rPr lang="en-US" altLang="zh-CN" dirty="0">
                    <a:solidFill>
                      <a:schemeClr val="tx1"/>
                    </a:solidFill>
                  </a:rPr>
                  <a:t>, </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i="0" dirty="0">
                            <a:solidFill>
                              <a:schemeClr val="tx1"/>
                            </a:solidFill>
                            <a:latin typeface="Cambria Math" panose="02040503050406030204" pitchFamily="18" charset="0"/>
                          </a:rPr>
                          <m:t> </m:t>
                        </m:r>
                        <m:r>
                          <m:rPr>
                            <m:sty m:val="p"/>
                          </m:rPr>
                          <a:rPr lang="en-US" altLang="zh-CN" i="0" dirty="0">
                            <a:solidFill>
                              <a:schemeClr val="tx1"/>
                            </a:solidFill>
                            <a:latin typeface="Cambria Math" panose="02040503050406030204" pitchFamily="18" charset="0"/>
                          </a:rPr>
                          <m:t>b</m:t>
                        </m:r>
                      </m:e>
                      <m:sub>
                        <m:r>
                          <a:rPr lang="en-US" altLang="zh-CN" i="0" dirty="0">
                            <a:solidFill>
                              <a:schemeClr val="tx1"/>
                            </a:solidFill>
                            <a:latin typeface="Cambria Math" panose="02040503050406030204" pitchFamily="18" charset="0"/>
                          </a:rPr>
                          <m:t>1</m:t>
                        </m:r>
                      </m:sub>
                    </m:sSub>
                  </m:oMath>
                </a14:m>
                <a:r>
                  <a:rPr lang="en-US" altLang="zh-CN" dirty="0">
                    <a:solidFill>
                      <a:schemeClr val="tx1"/>
                    </a:solidFill>
                  </a:rPr>
                  <a:t>, </a:t>
                </a:r>
                <a14:m>
                  <m:oMath xmlns:m="http://schemas.openxmlformats.org/officeDocument/2006/math">
                    <m:r>
                      <m:rPr>
                        <m:sty m:val="p"/>
                      </m:rPr>
                      <a:rPr lang="en-US" altLang="zh-CN" i="0">
                        <a:solidFill>
                          <a:schemeClr val="tx1"/>
                        </a:solidFill>
                        <a:latin typeface="Cambria Math" panose="02040503050406030204" pitchFamily="18" charset="0"/>
                      </a:rPr>
                      <m:t>σ</m:t>
                    </m:r>
                  </m:oMath>
                </a14:m>
                <a:r>
                  <a:rPr lang="zh-CN" altLang="en-US" dirty="0"/>
                  <a:t/>
                </a:r>
                <a:br>
                  <a:rPr lang="zh-CN" altLang="en-US" dirty="0"/>
                </a:b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838200" y="701556"/>
                <a:ext cx="10515600" cy="575154"/>
              </a:xfrm>
              <a:blipFill>
                <a:blip r:embed="rId3"/>
                <a:stretch>
                  <a:fillRect t="-82979" b="-4255"/>
                </a:stretch>
              </a:blipFill>
            </p:spPr>
            <p:txBody>
              <a:bodyPr/>
              <a:lstStyle/>
              <a:p>
                <a:r>
                  <a:rPr lang="zh-CN" altLang="en-US">
                    <a:noFill/>
                  </a:rPr>
                  <a:t> </a:t>
                </a:r>
              </a:p>
            </p:txBody>
          </p:sp>
        </mc:Fallback>
      </mc:AlternateContent>
      <p:sp>
        <p:nvSpPr>
          <p:cNvPr id="3" name="内容占位符 2"/>
          <p:cNvSpPr>
            <a:spLocks noGrp="1"/>
          </p:cNvSpPr>
          <p:nvPr>
            <p:ph idx="1"/>
          </p:nvPr>
        </p:nvSpPr>
        <p:spPr>
          <a:xfrm>
            <a:off x="345549" y="1467130"/>
            <a:ext cx="6548546" cy="5030332"/>
          </a:xfrm>
        </p:spPr>
        <p:txBody>
          <a:bodyPr>
            <a:normAutofit fontScale="70000" lnSpcReduction="20000"/>
          </a:bodyPr>
          <a:lstStyle/>
          <a:p>
            <a:pPr marL="0" indent="0">
              <a:buNone/>
            </a:pPr>
            <a:r>
              <a:rPr lang="en-US" altLang="zh-CN" sz="4000" dirty="0" smtClean="0"/>
              <a:t>Two camps</a:t>
            </a:r>
            <a:r>
              <a:rPr lang="zh-CN" altLang="en-US" sz="4000" dirty="0" smtClean="0"/>
              <a:t>：</a:t>
            </a:r>
            <a:endParaRPr lang="en-US" altLang="zh-CN" sz="4000" dirty="0" smtClean="0"/>
          </a:p>
          <a:p>
            <a:pPr marL="0" indent="0">
              <a:buNone/>
            </a:pPr>
            <a:r>
              <a:rPr lang="en-US" altLang="zh-CN" sz="4000" b="1" dirty="0" smtClean="0">
                <a:solidFill>
                  <a:srgbClr val="C00000"/>
                </a:solidFill>
              </a:rPr>
              <a:t>Frequentists VS. Bayesians</a:t>
            </a:r>
          </a:p>
          <a:p>
            <a:pPr marL="0" indent="0">
              <a:lnSpc>
                <a:spcPct val="170000"/>
              </a:lnSpc>
              <a:buNone/>
            </a:pPr>
            <a:r>
              <a:rPr lang="en-US" altLang="zh-CN" sz="4000" dirty="0" smtClean="0"/>
              <a:t>point estimate- </a:t>
            </a:r>
            <a:r>
              <a:rPr lang="en-US" altLang="zh-CN" sz="4000" dirty="0"/>
              <a:t>calculation</a:t>
            </a:r>
            <a:r>
              <a:rPr lang="en-US" altLang="zh-CN" sz="4000" dirty="0" smtClean="0"/>
              <a:t>                   </a:t>
            </a:r>
          </a:p>
          <a:p>
            <a:pPr marL="0" indent="0">
              <a:lnSpc>
                <a:spcPct val="170000"/>
              </a:lnSpc>
              <a:buNone/>
            </a:pPr>
            <a:r>
              <a:rPr lang="zh-CN" altLang="en-US" sz="4000" dirty="0" smtClean="0"/>
              <a:t>（</a:t>
            </a:r>
            <a:r>
              <a:rPr lang="en-US" altLang="zh-CN" sz="4000" dirty="0" smtClean="0"/>
              <a:t> Ordinary least squares</a:t>
            </a:r>
            <a:r>
              <a:rPr lang="zh-CN" altLang="en-US" sz="4000" dirty="0" smtClean="0"/>
              <a:t>最小二乘法，</a:t>
            </a:r>
            <a:r>
              <a:rPr lang="en-US" altLang="zh-CN" sz="4000" dirty="0"/>
              <a:t> </a:t>
            </a:r>
            <a:endParaRPr lang="en-US" altLang="zh-CN" sz="4000" dirty="0" smtClean="0"/>
          </a:p>
          <a:p>
            <a:pPr marL="0" indent="0">
              <a:lnSpc>
                <a:spcPct val="170000"/>
              </a:lnSpc>
              <a:buNone/>
            </a:pPr>
            <a:r>
              <a:rPr lang="en-US" altLang="zh-CN" sz="4000" dirty="0" smtClean="0"/>
              <a:t>maximum </a:t>
            </a:r>
            <a:r>
              <a:rPr lang="en-US" altLang="zh-CN" sz="4000" dirty="0"/>
              <a:t>likelihood estimation</a:t>
            </a:r>
            <a:r>
              <a:rPr lang="zh-CN" altLang="en-US" sz="4000" dirty="0" smtClean="0"/>
              <a:t>最大似然法</a:t>
            </a:r>
            <a:r>
              <a:rPr lang="en-US" altLang="zh-CN" sz="4000" dirty="0"/>
              <a:t>, </a:t>
            </a:r>
            <a:endParaRPr lang="en-US" altLang="zh-CN" sz="4000" dirty="0" smtClean="0"/>
          </a:p>
          <a:p>
            <a:pPr marL="0" indent="0">
              <a:lnSpc>
                <a:spcPct val="170000"/>
              </a:lnSpc>
              <a:buNone/>
            </a:pPr>
            <a:r>
              <a:rPr lang="en-US" altLang="zh-CN" sz="4000" dirty="0" smtClean="0"/>
              <a:t>restricted </a:t>
            </a:r>
            <a:r>
              <a:rPr lang="en-US" altLang="zh-CN" sz="4000" dirty="0"/>
              <a:t>estimation maximum likelihood</a:t>
            </a:r>
            <a:r>
              <a:rPr lang="zh-CN" altLang="en-US" sz="4000" dirty="0"/>
              <a:t>限制性最大似然法）</a:t>
            </a:r>
            <a:endParaRPr lang="en-US" altLang="zh-CN" sz="4000" dirty="0" smtClean="0"/>
          </a:p>
        </p:txBody>
      </p:sp>
      <p:sp>
        <p:nvSpPr>
          <p:cNvPr id="4" name="文本框 3"/>
          <p:cNvSpPr txBox="1"/>
          <p:nvPr/>
        </p:nvSpPr>
        <p:spPr>
          <a:xfrm>
            <a:off x="1897812" y="2925959"/>
            <a:ext cx="120769" cy="369332"/>
          </a:xfrm>
          <a:prstGeom prst="rect">
            <a:avLst/>
          </a:prstGeom>
          <a:noFill/>
        </p:spPr>
        <p:txBody>
          <a:bodyPr wrap="square" rtlCol="0">
            <a:spAutoFit/>
          </a:bodyPr>
          <a:lstStyle/>
          <a:p>
            <a:endParaRPr lang="zh-CN" altLang="en-US" dirty="0"/>
          </a:p>
        </p:txBody>
      </p:sp>
      <p:sp>
        <p:nvSpPr>
          <p:cNvPr id="7" name="矩形 6"/>
          <p:cNvSpPr/>
          <p:nvPr/>
        </p:nvSpPr>
        <p:spPr>
          <a:xfrm>
            <a:off x="4592127" y="6358622"/>
            <a:ext cx="7599873" cy="369332"/>
          </a:xfrm>
          <a:prstGeom prst="rect">
            <a:avLst/>
          </a:prstGeom>
        </p:spPr>
        <p:txBody>
          <a:bodyPr wrap="square">
            <a:spAutoFit/>
          </a:bodyPr>
          <a:lstStyle/>
          <a:p>
            <a:r>
              <a:rPr lang="en-US" altLang="zh-CN" dirty="0" smtClean="0"/>
              <a:t>https</a:t>
            </a:r>
            <a:r>
              <a:rPr lang="en-US" altLang="zh-CN" dirty="0"/>
              <a:t>://www.mathsisfun.com/data/least-squares-regression.html</a:t>
            </a:r>
            <a:endParaRPr lang="zh-CN" altLang="en-US" dirty="0"/>
          </a:p>
        </p:txBody>
      </p:sp>
      <p:sp>
        <p:nvSpPr>
          <p:cNvPr id="8" name="矩形 7"/>
          <p:cNvSpPr/>
          <p:nvPr/>
        </p:nvSpPr>
        <p:spPr>
          <a:xfrm>
            <a:off x="8165537" y="5493718"/>
            <a:ext cx="2012923" cy="523220"/>
          </a:xfrm>
          <a:prstGeom prst="rect">
            <a:avLst/>
          </a:prstGeom>
        </p:spPr>
        <p:txBody>
          <a:bodyPr wrap="none">
            <a:spAutoFit/>
          </a:bodyPr>
          <a:lstStyle/>
          <a:p>
            <a:r>
              <a:rPr lang="en-US" altLang="zh-CN" sz="2800" dirty="0" smtClean="0"/>
              <a:t>Least square</a:t>
            </a:r>
            <a:endParaRPr lang="zh-CN" altLang="en-US" sz="2800" dirty="0"/>
          </a:p>
        </p:txBody>
      </p:sp>
    </p:spTree>
    <p:extLst>
      <p:ext uri="{BB962C8B-B14F-4D97-AF65-F5344CB8AC3E}">
        <p14:creationId xmlns:p14="http://schemas.microsoft.com/office/powerpoint/2010/main" val="33053762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方差的</a:t>
            </a:r>
            <a:r>
              <a:rPr lang="zh-CN" altLang="en-US" dirty="0" smtClean="0"/>
              <a:t>先验分布</a:t>
            </a:r>
            <a:r>
              <a:rPr lang="en-US" altLang="zh-CN" dirty="0" smtClean="0"/>
              <a:t>: half-</a:t>
            </a:r>
            <a:r>
              <a:rPr lang="en-US" altLang="zh-CN" dirty="0" err="1" smtClean="0"/>
              <a:t>cauchy</a:t>
            </a:r>
            <a:endParaRPr lang="zh-CN" altLang="en-US" dirty="0"/>
          </a:p>
        </p:txBody>
      </p:sp>
      <p:pic>
        <p:nvPicPr>
          <p:cNvPr id="4" name="内容占位符 3"/>
          <p:cNvPicPr>
            <a:picLocks noGrp="1" noChangeAspect="1"/>
          </p:cNvPicPr>
          <p:nvPr>
            <p:ph idx="1"/>
          </p:nvPr>
        </p:nvPicPr>
        <p:blipFill>
          <a:blip r:embed="rId2"/>
          <a:stretch>
            <a:fillRect/>
          </a:stretch>
        </p:blipFill>
        <p:spPr>
          <a:xfrm>
            <a:off x="970958" y="1932317"/>
            <a:ext cx="3711262" cy="3596952"/>
          </a:xfrm>
          <a:prstGeom prst="rect">
            <a:avLst/>
          </a:prstGeom>
        </p:spPr>
      </p:pic>
      <p:pic>
        <p:nvPicPr>
          <p:cNvPr id="5" name="图片 4"/>
          <p:cNvPicPr>
            <a:picLocks noChangeAspect="1"/>
          </p:cNvPicPr>
          <p:nvPr/>
        </p:nvPicPr>
        <p:blipFill>
          <a:blip r:embed="rId3"/>
          <a:stretch>
            <a:fillRect/>
          </a:stretch>
        </p:blipFill>
        <p:spPr>
          <a:xfrm>
            <a:off x="5017106" y="1932317"/>
            <a:ext cx="4006124" cy="3775155"/>
          </a:xfrm>
          <a:prstGeom prst="rect">
            <a:avLst/>
          </a:prstGeom>
        </p:spPr>
      </p:pic>
      <p:sp>
        <p:nvSpPr>
          <p:cNvPr id="6" name="矩形 5"/>
          <p:cNvSpPr/>
          <p:nvPr/>
        </p:nvSpPr>
        <p:spPr>
          <a:xfrm>
            <a:off x="5403012" y="6107828"/>
            <a:ext cx="6415177" cy="369332"/>
          </a:xfrm>
          <a:prstGeom prst="rect">
            <a:avLst/>
          </a:prstGeom>
        </p:spPr>
        <p:txBody>
          <a:bodyPr wrap="square">
            <a:spAutoFit/>
          </a:bodyPr>
          <a:lstStyle/>
          <a:p>
            <a:r>
              <a:rPr lang="en-US" altLang="zh-CN" dirty="0">
                <a:solidFill>
                  <a:srgbClr val="0000FF"/>
                </a:solidFill>
              </a:rPr>
              <a:t>https://distribution-explorer.github.io/continuous/halfcauchy.html</a:t>
            </a:r>
            <a:endParaRPr lang="zh-CN" altLang="en-US" dirty="0">
              <a:solidFill>
                <a:srgbClr val="0000FF"/>
              </a:solidFill>
            </a:endParaRPr>
          </a:p>
        </p:txBody>
      </p:sp>
    </p:spTree>
    <p:extLst>
      <p:ext uri="{BB962C8B-B14F-4D97-AF65-F5344CB8AC3E}">
        <p14:creationId xmlns:p14="http://schemas.microsoft.com/office/powerpoint/2010/main" val="3292704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b="4485"/>
          <a:stretch/>
        </p:blipFill>
        <p:spPr>
          <a:xfrm>
            <a:off x="105844" y="1605806"/>
            <a:ext cx="6110743" cy="4015150"/>
          </a:xfrm>
          <a:prstGeom prst="rect">
            <a:avLst/>
          </a:prstGeom>
        </p:spPr>
      </p:pic>
      <p:sp>
        <p:nvSpPr>
          <p:cNvPr id="2" name="标题 1"/>
          <p:cNvSpPr>
            <a:spLocks noGrp="1"/>
          </p:cNvSpPr>
          <p:nvPr>
            <p:ph type="title"/>
          </p:nvPr>
        </p:nvSpPr>
        <p:spPr/>
        <p:txBody>
          <a:bodyPr/>
          <a:lstStyle/>
          <a:p>
            <a:pPr algn="ctr"/>
            <a:r>
              <a:rPr lang="zh-CN" altLang="en-US" dirty="0" smtClean="0"/>
              <a:t>方差的先验分布</a:t>
            </a:r>
            <a:r>
              <a:rPr lang="en-US" altLang="zh-CN" dirty="0" smtClean="0"/>
              <a:t>: Inverse-</a:t>
            </a:r>
            <a:r>
              <a:rPr lang="en-US" altLang="zh-CN" dirty="0" err="1" smtClean="0"/>
              <a:t>wishardt</a:t>
            </a:r>
            <a:r>
              <a:rPr lang="zh-CN" altLang="en-US" dirty="0" smtClean="0"/>
              <a:t>分布</a:t>
            </a:r>
            <a:endParaRPr lang="zh-CN" altLang="en-US" dirty="0"/>
          </a:p>
        </p:txBody>
      </p:sp>
      <p:pic>
        <p:nvPicPr>
          <p:cNvPr id="4" name="内容占位符 3"/>
          <p:cNvPicPr>
            <a:picLocks noGrp="1" noChangeAspect="1"/>
          </p:cNvPicPr>
          <p:nvPr>
            <p:ph idx="1"/>
          </p:nvPr>
        </p:nvPicPr>
        <p:blipFill>
          <a:blip r:embed="rId3"/>
          <a:stretch>
            <a:fillRect/>
          </a:stretch>
        </p:blipFill>
        <p:spPr>
          <a:xfrm>
            <a:off x="5941066" y="2446255"/>
            <a:ext cx="5688256" cy="1379776"/>
          </a:xfrm>
          <a:prstGeom prst="rect">
            <a:avLst/>
          </a:prstGeom>
        </p:spPr>
      </p:pic>
      <p:pic>
        <p:nvPicPr>
          <p:cNvPr id="6" name="图片 5"/>
          <p:cNvPicPr>
            <a:picLocks noChangeAspect="1"/>
          </p:cNvPicPr>
          <p:nvPr/>
        </p:nvPicPr>
        <p:blipFill>
          <a:blip r:embed="rId4"/>
          <a:stretch>
            <a:fillRect/>
          </a:stretch>
        </p:blipFill>
        <p:spPr>
          <a:xfrm>
            <a:off x="6079066" y="3826031"/>
            <a:ext cx="5412255" cy="840861"/>
          </a:xfrm>
          <a:prstGeom prst="rect">
            <a:avLst/>
          </a:prstGeom>
        </p:spPr>
      </p:pic>
      <p:sp>
        <p:nvSpPr>
          <p:cNvPr id="7" name="矩形 6"/>
          <p:cNvSpPr/>
          <p:nvPr/>
        </p:nvSpPr>
        <p:spPr>
          <a:xfrm>
            <a:off x="5521093" y="6376523"/>
            <a:ext cx="7364083" cy="369332"/>
          </a:xfrm>
          <a:prstGeom prst="rect">
            <a:avLst/>
          </a:prstGeom>
        </p:spPr>
        <p:txBody>
          <a:bodyPr wrap="square">
            <a:spAutoFit/>
          </a:bodyPr>
          <a:lstStyle/>
          <a:p>
            <a:r>
              <a:rPr lang="en-US" altLang="zh-CN" dirty="0"/>
              <a:t>https://bookdown.org/mrwhalen/bayes_book/mcmcglmm.html</a:t>
            </a:r>
            <a:endParaRPr lang="zh-CN" altLang="en-US" dirty="0"/>
          </a:p>
        </p:txBody>
      </p:sp>
    </p:spTree>
    <p:extLst>
      <p:ext uri="{BB962C8B-B14F-4D97-AF65-F5344CB8AC3E}">
        <p14:creationId xmlns:p14="http://schemas.microsoft.com/office/powerpoint/2010/main" val="1220539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参数相关系数的先验分布：</a:t>
            </a:r>
            <a:r>
              <a:rPr lang="en-US" altLang="zh-CN" dirty="0" err="1" smtClean="0"/>
              <a:t>lkj</a:t>
            </a:r>
            <a:r>
              <a:rPr lang="zh-CN" altLang="en-US" dirty="0" smtClean="0"/>
              <a:t>分布</a:t>
            </a:r>
            <a:endParaRPr lang="zh-CN" altLang="en-US" dirty="0"/>
          </a:p>
        </p:txBody>
      </p:sp>
      <p:pic>
        <p:nvPicPr>
          <p:cNvPr id="4" name="图片 3"/>
          <p:cNvPicPr>
            <a:picLocks noChangeAspect="1"/>
          </p:cNvPicPr>
          <p:nvPr/>
        </p:nvPicPr>
        <p:blipFill>
          <a:blip r:embed="rId2"/>
          <a:stretch>
            <a:fillRect/>
          </a:stretch>
        </p:blipFill>
        <p:spPr>
          <a:xfrm>
            <a:off x="1153324" y="1598725"/>
            <a:ext cx="5296359" cy="4160881"/>
          </a:xfrm>
          <a:prstGeom prst="rect">
            <a:avLst/>
          </a:prstGeom>
        </p:spPr>
      </p:pic>
      <p:sp>
        <p:nvSpPr>
          <p:cNvPr id="5" name="矩形 4"/>
          <p:cNvSpPr/>
          <p:nvPr/>
        </p:nvSpPr>
        <p:spPr>
          <a:xfrm>
            <a:off x="5472021" y="6199553"/>
            <a:ext cx="7700513" cy="369332"/>
          </a:xfrm>
          <a:prstGeom prst="rect">
            <a:avLst/>
          </a:prstGeom>
        </p:spPr>
        <p:txBody>
          <a:bodyPr wrap="square">
            <a:spAutoFit/>
          </a:bodyPr>
          <a:lstStyle/>
          <a:p>
            <a:r>
              <a:rPr lang="en-US" altLang="zh-CN" dirty="0">
                <a:solidFill>
                  <a:srgbClr val="0000FF"/>
                </a:solidFill>
              </a:rPr>
              <a:t>https://eager-roentgen-523c83.netlify.app/2014/12/27/d-lkj-priors/</a:t>
            </a:r>
            <a:endParaRPr lang="zh-CN" altLang="en-US" dirty="0">
              <a:solidFill>
                <a:srgbClr val="0000FF"/>
              </a:solidFill>
            </a:endParaRPr>
          </a:p>
        </p:txBody>
      </p:sp>
      <p:sp>
        <p:nvSpPr>
          <p:cNvPr id="6" name="文本框 5"/>
          <p:cNvSpPr txBox="1"/>
          <p:nvPr/>
        </p:nvSpPr>
        <p:spPr>
          <a:xfrm>
            <a:off x="6625088" y="3391122"/>
            <a:ext cx="3040832" cy="646331"/>
          </a:xfrm>
          <a:prstGeom prst="rect">
            <a:avLst/>
          </a:prstGeom>
          <a:noFill/>
        </p:spPr>
        <p:txBody>
          <a:bodyPr wrap="none" rtlCol="0">
            <a:spAutoFit/>
          </a:bodyPr>
          <a:lstStyle/>
          <a:p>
            <a:r>
              <a:rPr lang="en-US" altLang="zh-CN" dirty="0" smtClean="0"/>
              <a:t>Lewandowski-</a:t>
            </a:r>
            <a:r>
              <a:rPr lang="en-US" altLang="zh-CN" dirty="0" err="1" smtClean="0"/>
              <a:t>Dorota</a:t>
            </a:r>
            <a:r>
              <a:rPr lang="en-US" altLang="zh-CN" dirty="0" smtClean="0"/>
              <a:t> Joe </a:t>
            </a:r>
            <a:r>
              <a:rPr lang="zh-CN" altLang="en-US" dirty="0" smtClean="0"/>
              <a:t>分布</a:t>
            </a:r>
            <a:endParaRPr lang="en-US" altLang="zh-CN" dirty="0" smtClean="0"/>
          </a:p>
          <a:p>
            <a:r>
              <a:rPr lang="en-US" altLang="zh-CN" dirty="0" err="1" smtClean="0"/>
              <a:t>Lkj</a:t>
            </a:r>
            <a:r>
              <a:rPr lang="en-US" altLang="zh-CN" dirty="0" smtClean="0"/>
              <a:t>(2)</a:t>
            </a:r>
            <a:endParaRPr lang="zh-CN" altLang="en-US" dirty="0"/>
          </a:p>
        </p:txBody>
      </p:sp>
    </p:spTree>
    <p:extLst>
      <p:ext uri="{BB962C8B-B14F-4D97-AF65-F5344CB8AC3E}">
        <p14:creationId xmlns:p14="http://schemas.microsoft.com/office/powerpoint/2010/main" val="23752445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434" y="2369877"/>
            <a:ext cx="10515600" cy="809157"/>
          </a:xfrm>
        </p:spPr>
        <p:txBody>
          <a:bodyPr>
            <a:normAutofit fontScale="90000"/>
          </a:bodyPr>
          <a:lstStyle/>
          <a:p>
            <a:r>
              <a:rPr lang="en-US" altLang="zh-CN" dirty="0"/>
              <a:t>MCMC related </a:t>
            </a:r>
            <a:r>
              <a:rPr lang="en-US" altLang="zh-CN" dirty="0" smtClean="0"/>
              <a:t>terminology: </a:t>
            </a:r>
            <a:br>
              <a:rPr lang="en-US" altLang="zh-CN" dirty="0" smtClean="0"/>
            </a:br>
            <a:r>
              <a:rPr lang="zh-CN" altLang="en-US" dirty="0" smtClean="0"/>
              <a:t>链</a:t>
            </a:r>
            <a:r>
              <a:rPr lang="en-US" altLang="zh-CN" dirty="0" smtClean="0"/>
              <a:t> Chains</a:t>
            </a:r>
            <a:br>
              <a:rPr lang="en-US" altLang="zh-CN" dirty="0" smtClean="0"/>
            </a:br>
            <a:r>
              <a:rPr lang="en-US" altLang="zh-CN" dirty="0"/>
              <a:t/>
            </a:r>
            <a:br>
              <a:rPr lang="en-US" altLang="zh-CN" dirty="0"/>
            </a:br>
            <a:r>
              <a:rPr lang="en-US" altLang="zh-CN" dirty="0" smtClean="0"/>
              <a:t/>
            </a:r>
            <a:br>
              <a:rPr lang="en-US" altLang="zh-CN" dirty="0" smtClean="0"/>
            </a:br>
            <a:r>
              <a:rPr lang="en-US" altLang="zh-CN" sz="3600" dirty="0"/>
              <a:t>One sequence of sampled values.</a:t>
            </a:r>
            <a:r>
              <a:rPr lang="zh-CN" altLang="zh-CN" sz="3600" dirty="0"/>
              <a:t/>
            </a:r>
            <a:br>
              <a:rPr lang="zh-CN" altLang="zh-CN" sz="3600" dirty="0"/>
            </a:br>
            <a:r>
              <a:rPr lang="zh-CN" altLang="en-US" sz="3600" dirty="0" smtClean="0"/>
              <a:t>具有一定抽样次序的值</a:t>
            </a:r>
            <a:r>
              <a:rPr lang="zh-CN" altLang="zh-CN" sz="3600" dirty="0"/>
              <a:t/>
            </a:r>
            <a:br>
              <a:rPr lang="zh-CN" altLang="zh-CN" sz="3600" dirty="0"/>
            </a:br>
            <a:endParaRPr lang="zh-CN" altLang="en-US" sz="3600" dirty="0"/>
          </a:p>
        </p:txBody>
      </p:sp>
      <p:pic>
        <p:nvPicPr>
          <p:cNvPr id="6" name="图片 5"/>
          <p:cNvPicPr>
            <a:picLocks noChangeAspect="1"/>
          </p:cNvPicPr>
          <p:nvPr/>
        </p:nvPicPr>
        <p:blipFill>
          <a:blip r:embed="rId2"/>
          <a:stretch>
            <a:fillRect/>
          </a:stretch>
        </p:blipFill>
        <p:spPr>
          <a:xfrm>
            <a:off x="7072192" y="309489"/>
            <a:ext cx="4284687" cy="2620564"/>
          </a:xfrm>
          <a:prstGeom prst="rect">
            <a:avLst/>
          </a:prstGeom>
        </p:spPr>
      </p:pic>
      <p:pic>
        <p:nvPicPr>
          <p:cNvPr id="3" name="图片 2"/>
          <p:cNvPicPr>
            <a:picLocks noChangeAspect="1"/>
          </p:cNvPicPr>
          <p:nvPr/>
        </p:nvPicPr>
        <p:blipFill>
          <a:blip r:embed="rId3"/>
          <a:stretch>
            <a:fillRect/>
          </a:stretch>
        </p:blipFill>
        <p:spPr>
          <a:xfrm>
            <a:off x="7072192" y="3179034"/>
            <a:ext cx="4547756" cy="3597711"/>
          </a:xfrm>
          <a:prstGeom prst="rect">
            <a:avLst/>
          </a:prstGeom>
        </p:spPr>
      </p:pic>
    </p:spTree>
    <p:extLst>
      <p:ext uri="{BB962C8B-B14F-4D97-AF65-F5344CB8AC3E}">
        <p14:creationId xmlns:p14="http://schemas.microsoft.com/office/powerpoint/2010/main" val="3431967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2198" y="818805"/>
            <a:ext cx="10515600" cy="809157"/>
          </a:xfrm>
        </p:spPr>
        <p:txBody>
          <a:bodyPr>
            <a:normAutofit fontScale="90000"/>
          </a:bodyPr>
          <a:lstStyle/>
          <a:p>
            <a:r>
              <a:rPr lang="en-US" altLang="zh-CN" dirty="0"/>
              <a:t>MCMC related </a:t>
            </a:r>
            <a:r>
              <a:rPr lang="en-US" altLang="zh-CN" dirty="0" smtClean="0"/>
              <a:t>terminology: </a:t>
            </a:r>
            <a:r>
              <a:rPr lang="en-US" altLang="zh-CN" dirty="0"/>
              <a:t/>
            </a:r>
            <a:br>
              <a:rPr lang="en-US" altLang="zh-CN" dirty="0"/>
            </a:br>
            <a:r>
              <a:rPr lang="en-US" altLang="zh-CN" dirty="0" smtClean="0"/>
              <a:t>warm up</a:t>
            </a:r>
            <a:r>
              <a:rPr lang="zh-CN" altLang="en-US" dirty="0"/>
              <a:t> </a:t>
            </a:r>
            <a:r>
              <a:rPr lang="zh-CN" altLang="en-US" dirty="0" smtClean="0"/>
              <a:t>≈ </a:t>
            </a:r>
            <a:r>
              <a:rPr lang="en-US" altLang="zh-CN" dirty="0" smtClean="0"/>
              <a:t>burn in</a:t>
            </a:r>
            <a:endParaRPr lang="zh-CN" altLang="en-US" dirty="0"/>
          </a:p>
        </p:txBody>
      </p:sp>
      <p:pic>
        <p:nvPicPr>
          <p:cNvPr id="4" name="内容占位符 3"/>
          <p:cNvPicPr>
            <a:picLocks noGrp="1" noChangeAspect="1"/>
          </p:cNvPicPr>
          <p:nvPr>
            <p:ph idx="1"/>
          </p:nvPr>
        </p:nvPicPr>
        <p:blipFill>
          <a:blip r:embed="rId2"/>
          <a:stretch>
            <a:fillRect/>
          </a:stretch>
        </p:blipFill>
        <p:spPr>
          <a:xfrm>
            <a:off x="7263898" y="2061291"/>
            <a:ext cx="4603977" cy="3866034"/>
          </a:xfrm>
          <a:prstGeom prst="rect">
            <a:avLst/>
          </a:prstGeom>
        </p:spPr>
      </p:pic>
      <p:sp>
        <p:nvSpPr>
          <p:cNvPr id="5" name="矩形 4"/>
          <p:cNvSpPr/>
          <p:nvPr/>
        </p:nvSpPr>
        <p:spPr>
          <a:xfrm>
            <a:off x="176789" y="2061291"/>
            <a:ext cx="6858632" cy="4278094"/>
          </a:xfrm>
          <a:prstGeom prst="rect">
            <a:avLst/>
          </a:prstGeom>
        </p:spPr>
        <p:txBody>
          <a:bodyPr wrap="square">
            <a:spAutoFit/>
          </a:bodyPr>
          <a:lstStyle/>
          <a:p>
            <a:pPr marL="457200"/>
            <a:r>
              <a:rPr lang="zh-CN" altLang="en-US" sz="2400" b="1" kern="0" dirty="0" smtClean="0">
                <a:latin typeface="宋体" panose="02010600030101010101" pitchFamily="2" charset="-122"/>
                <a:ea typeface="等线" panose="02010600030101010101" pitchFamily="2" charset="-122"/>
                <a:cs typeface="宋体" panose="02010600030101010101" pitchFamily="2" charset="-122"/>
              </a:rPr>
              <a:t>去除初始值，初期不稳定的抽样值对后验分布的影响</a:t>
            </a:r>
            <a:r>
              <a:rPr lang="en-US" altLang="zh-CN" sz="2400" b="1" kern="0" dirty="0" smtClean="0">
                <a:latin typeface="宋体" panose="02010600030101010101" pitchFamily="2" charset="-122"/>
                <a:ea typeface="等线" panose="02010600030101010101" pitchFamily="2" charset="-122"/>
                <a:cs typeface="宋体" panose="02010600030101010101" pitchFamily="2" charset="-122"/>
              </a:rPr>
              <a:t>:</a:t>
            </a:r>
          </a:p>
          <a:p>
            <a:pPr marL="457200"/>
            <a:r>
              <a:rPr lang="en-US" altLang="zh-CN" sz="2800" b="1" kern="0" dirty="0" smtClean="0">
                <a:latin typeface="宋体" panose="02010600030101010101" pitchFamily="2" charset="-122"/>
                <a:ea typeface="等线" panose="02010600030101010101" pitchFamily="2" charset="-122"/>
                <a:cs typeface="宋体" panose="02010600030101010101" pitchFamily="2" charset="-122"/>
              </a:rPr>
              <a:t>Early </a:t>
            </a:r>
            <a:r>
              <a:rPr lang="en-US" altLang="zh-CN" sz="2800" b="1" kern="0" dirty="0">
                <a:latin typeface="宋体" panose="02010600030101010101" pitchFamily="2" charset="-122"/>
                <a:ea typeface="等线" panose="02010600030101010101" pitchFamily="2" charset="-122"/>
                <a:cs typeface="宋体" panose="02010600030101010101" pitchFamily="2" charset="-122"/>
              </a:rPr>
              <a:t>samples which are discarded, because the chain has not converged. Decisions about burn–in occur after the sampling routine is complete. Deciding on an appropriate burn–in is essential before performing any inference.</a:t>
            </a:r>
            <a:endPar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80521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464015" y="1228299"/>
            <a:ext cx="5727985" cy="4527409"/>
          </a:xfrm>
          <a:prstGeom prst="rect">
            <a:avLst/>
          </a:prstGeom>
        </p:spPr>
      </p:pic>
      <p:sp>
        <p:nvSpPr>
          <p:cNvPr id="2" name="标题 1"/>
          <p:cNvSpPr>
            <a:spLocks noGrp="1"/>
          </p:cNvSpPr>
          <p:nvPr>
            <p:ph type="title"/>
          </p:nvPr>
        </p:nvSpPr>
        <p:spPr>
          <a:xfrm>
            <a:off x="213167" y="622361"/>
            <a:ext cx="10515600" cy="1325563"/>
          </a:xfrm>
        </p:spPr>
        <p:txBody>
          <a:bodyPr/>
          <a:lstStyle/>
          <a:p>
            <a:r>
              <a:rPr lang="en-US" altLang="zh-CN" dirty="0"/>
              <a:t>MCMC related </a:t>
            </a:r>
            <a:r>
              <a:rPr lang="en-US" altLang="zh-CN" dirty="0" smtClean="0"/>
              <a:t>terminology :</a:t>
            </a:r>
            <a:r>
              <a:rPr lang="zh-CN" altLang="en-US" dirty="0" smtClean="0"/>
              <a:t> </a:t>
            </a:r>
            <a:r>
              <a:rPr lang="en-US" altLang="zh-CN" dirty="0" smtClean="0"/>
              <a:t/>
            </a:r>
            <a:br>
              <a:rPr lang="en-US" altLang="zh-CN" dirty="0" smtClean="0"/>
            </a:br>
            <a:r>
              <a:rPr lang="zh-CN" altLang="en-US" dirty="0" smtClean="0"/>
              <a:t>收敛</a:t>
            </a:r>
            <a:r>
              <a:rPr lang="en-US" altLang="zh-CN" dirty="0" smtClean="0"/>
              <a:t>convergence</a:t>
            </a:r>
            <a:endParaRPr lang="zh-CN" altLang="zh-CN" dirty="0"/>
          </a:p>
        </p:txBody>
      </p:sp>
      <mc:AlternateContent xmlns:mc="http://schemas.openxmlformats.org/markup-compatibility/2006" xmlns:a14="http://schemas.microsoft.com/office/drawing/2010/main">
        <mc:Choice Requires="a14">
          <p:sp>
            <p:nvSpPr>
              <p:cNvPr id="5" name="文本框 4"/>
              <p:cNvSpPr txBox="1"/>
              <p:nvPr/>
            </p:nvSpPr>
            <p:spPr>
              <a:xfrm>
                <a:off x="534356" y="3811221"/>
                <a:ext cx="4992072" cy="1827423"/>
              </a:xfrm>
              <a:prstGeom prst="rect">
                <a:avLst/>
              </a:prstGeom>
              <a:noFill/>
            </p:spPr>
            <p:txBody>
              <a:bodyPr wrap="none" rtlCol="0">
                <a:spAutoFit/>
              </a:bodyPr>
              <a:lstStyle/>
              <a:p>
                <a14:m>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𝑅</m:t>
                        </m:r>
                      </m:e>
                    </m:acc>
                  </m:oMath>
                </a14:m>
                <a:r>
                  <a:rPr lang="en-US" altLang="zh-CN" sz="2800" dirty="0" smtClean="0"/>
                  <a:t>=</a:t>
                </a:r>
                <a:r>
                  <a:rPr lang="zh-CN" altLang="en-US" sz="2800" dirty="0" smtClean="0"/>
                  <a:t>链间方差</a:t>
                </a:r>
                <a:r>
                  <a:rPr lang="en-US" altLang="zh-CN" sz="2800" dirty="0" smtClean="0"/>
                  <a:t>/</a:t>
                </a:r>
                <a:r>
                  <a:rPr lang="zh-CN" altLang="en-US" sz="2800" dirty="0" smtClean="0"/>
                  <a:t>链内方差</a:t>
                </a:r>
                <a:r>
                  <a:rPr lang="en-US" altLang="zh-CN" sz="2800" dirty="0" smtClean="0"/>
                  <a:t>&lt;1.1</a:t>
                </a:r>
              </a:p>
              <a:p>
                <a:r>
                  <a:rPr lang="en-US" altLang="zh-CN" sz="2800" dirty="0" smtClean="0"/>
                  <a:t>(</a:t>
                </a:r>
                <a:r>
                  <a:rPr lang="zh-CN" altLang="en-US" sz="2800" dirty="0" smtClean="0"/>
                  <a:t>或</a:t>
                </a:r>
                <a:r>
                  <a:rPr lang="en-US" altLang="zh-CN" sz="2800" dirty="0" smtClean="0"/>
                  <a:t>1.01)</a:t>
                </a:r>
                <a:r>
                  <a:rPr lang="zh-CN" altLang="en-US" sz="2800" dirty="0" smtClean="0"/>
                  <a:t>则认为参数估计已收敛</a:t>
                </a:r>
                <a:endParaRPr lang="en-US" altLang="zh-CN" sz="2800" dirty="0" smtClean="0"/>
              </a:p>
              <a:p>
                <a:endParaRPr lang="en-US" altLang="zh-CN" sz="2800" dirty="0"/>
              </a:p>
              <a:p>
                <a:r>
                  <a:rPr lang="en-US" altLang="zh-CN" sz="2800" dirty="0" err="1" smtClean="0"/>
                  <a:t>Rhat</a:t>
                </a:r>
                <a:r>
                  <a:rPr lang="en-US" altLang="zh-CN" sz="2800" dirty="0"/>
                  <a:t> </a:t>
                </a:r>
                <a:r>
                  <a:rPr lang="en-US" altLang="zh-CN" sz="2800" dirty="0" smtClean="0"/>
                  <a:t>close to 1</a:t>
                </a:r>
              </a:p>
            </p:txBody>
          </p:sp>
        </mc:Choice>
        <mc:Fallback xmlns="">
          <p:sp>
            <p:nvSpPr>
              <p:cNvPr id="5" name="文本框 4"/>
              <p:cNvSpPr txBox="1">
                <a:spLocks noRot="1" noChangeAspect="1" noMove="1" noResize="1" noEditPoints="1" noAdjustHandles="1" noChangeArrowheads="1" noChangeShapeType="1" noTextEdit="1"/>
              </p:cNvSpPr>
              <p:nvPr/>
            </p:nvSpPr>
            <p:spPr>
              <a:xfrm>
                <a:off x="534356" y="3811221"/>
                <a:ext cx="4992072" cy="1827423"/>
              </a:xfrm>
              <a:prstGeom prst="rect">
                <a:avLst/>
              </a:prstGeom>
              <a:blipFill>
                <a:blip r:embed="rId3"/>
                <a:stretch>
                  <a:fillRect l="-2564" t="-4333" r="-855" b="-8333"/>
                </a:stretch>
              </a:blipFill>
            </p:spPr>
            <p:txBody>
              <a:bodyPr/>
              <a:lstStyle/>
              <a:p>
                <a:r>
                  <a:rPr lang="zh-CN" altLang="en-US">
                    <a:noFill/>
                  </a:rPr>
                  <a:t> </a:t>
                </a:r>
              </a:p>
            </p:txBody>
          </p:sp>
        </mc:Fallback>
      </mc:AlternateContent>
      <p:sp>
        <p:nvSpPr>
          <p:cNvPr id="3" name="矩形 2"/>
          <p:cNvSpPr/>
          <p:nvPr/>
        </p:nvSpPr>
        <p:spPr>
          <a:xfrm>
            <a:off x="534356" y="2968784"/>
            <a:ext cx="5357492" cy="523220"/>
          </a:xfrm>
          <a:prstGeom prst="rect">
            <a:avLst/>
          </a:prstGeom>
        </p:spPr>
        <p:txBody>
          <a:bodyPr wrap="none">
            <a:spAutoFit/>
          </a:bodyPr>
          <a:lstStyle/>
          <a:p>
            <a:r>
              <a:rPr lang="en-US" altLang="zh-CN" sz="2800" i="1" dirty="0" err="1"/>
              <a:t>Gelman</a:t>
            </a:r>
            <a:r>
              <a:rPr lang="en-US" altLang="zh-CN" sz="2800" dirty="0"/>
              <a:t>-</a:t>
            </a:r>
            <a:r>
              <a:rPr lang="en-US" altLang="zh-CN" sz="2800" i="1" dirty="0"/>
              <a:t>Rubin convergence</a:t>
            </a:r>
            <a:r>
              <a:rPr lang="en-US" altLang="zh-CN" sz="2800" dirty="0"/>
              <a:t> statistic</a:t>
            </a:r>
            <a:endParaRPr lang="zh-CN" altLang="en-US" sz="2800" dirty="0"/>
          </a:p>
        </p:txBody>
      </p:sp>
      <p:sp>
        <p:nvSpPr>
          <p:cNvPr id="6" name="矩形 5"/>
          <p:cNvSpPr/>
          <p:nvPr/>
        </p:nvSpPr>
        <p:spPr>
          <a:xfrm>
            <a:off x="4658264" y="5893036"/>
            <a:ext cx="7944928" cy="646331"/>
          </a:xfrm>
          <a:prstGeom prst="rect">
            <a:avLst/>
          </a:prstGeom>
        </p:spPr>
        <p:txBody>
          <a:bodyPr wrap="square">
            <a:spAutoFit/>
          </a:bodyPr>
          <a:lstStyle/>
          <a:p>
            <a:r>
              <a:rPr lang="en-US" altLang="zh-CN" dirty="0" err="1"/>
              <a:t>Gelman</a:t>
            </a:r>
            <a:r>
              <a:rPr lang="en-US" altLang="zh-CN" dirty="0"/>
              <a:t>, A. and D. B. Rubin (1992) </a:t>
            </a:r>
            <a:r>
              <a:rPr lang="en-US" altLang="zh-CN" i="1" dirty="0"/>
              <a:t>Inference from iterative simulation using multiple sequences (with discussion)</a:t>
            </a:r>
            <a:r>
              <a:rPr lang="en-US" altLang="zh-CN" dirty="0"/>
              <a:t>. Statistical Science, 7:457-511. </a:t>
            </a:r>
            <a:endParaRPr lang="zh-CN" altLang="en-US" dirty="0"/>
          </a:p>
        </p:txBody>
      </p:sp>
    </p:spTree>
    <p:extLst>
      <p:ext uri="{BB962C8B-B14F-4D97-AF65-F5344CB8AC3E}">
        <p14:creationId xmlns:p14="http://schemas.microsoft.com/office/powerpoint/2010/main" val="2724491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19" y="830012"/>
            <a:ext cx="10515600" cy="1011288"/>
          </a:xfrm>
        </p:spPr>
        <p:txBody>
          <a:bodyPr>
            <a:normAutofit fontScale="90000"/>
          </a:bodyPr>
          <a:lstStyle/>
          <a:p>
            <a:pPr algn="ctr"/>
            <a:r>
              <a:rPr lang="en-US" altLang="zh-CN" b="1" dirty="0"/>
              <a:t>Markov Chain </a:t>
            </a:r>
            <a:r>
              <a:rPr lang="en-US" altLang="zh-CN" b="1" dirty="0" smtClean="0"/>
              <a:t>Monte–Carlo(MCMC)</a:t>
            </a:r>
            <a:br>
              <a:rPr lang="en-US" altLang="zh-CN" b="1" dirty="0" smtClean="0"/>
            </a:br>
            <a:r>
              <a:rPr lang="en-US" altLang="zh-CN" b="1" dirty="0" smtClean="0"/>
              <a:t>Never convergent in theory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8610" y="2395455"/>
                <a:ext cx="11251131" cy="3333516"/>
              </a:xfrm>
            </p:spPr>
            <p:txBody>
              <a:bodyPr/>
              <a:lstStyle/>
              <a:p>
                <a:pPr marL="0" indent="0">
                  <a:buNone/>
                </a:pPr>
                <a:r>
                  <a:rPr lang="en-US" altLang="zh-CN" dirty="0"/>
                  <a:t>proposal&lt;- samples[i-1]+ </a:t>
                </a:r>
                <a:r>
                  <a:rPr lang="en-US" altLang="zh-CN" dirty="0" err="1"/>
                  <a:t>rnorm</a:t>
                </a:r>
                <a:r>
                  <a:rPr lang="en-US" altLang="zh-CN" dirty="0"/>
                  <a:t>(1, 0, 0.1)</a:t>
                </a:r>
              </a:p>
              <a:p>
                <a:pPr marL="0" indent="0">
                  <a:buNone/>
                </a:pPr>
                <a:r>
                  <a:rPr lang="en-US" altLang="zh-CN" dirty="0"/>
                  <a:t>  if ((dnorm(0.8,proposal, 1)/dnorm(0.8, samples[i-1], 1))&gt;</a:t>
                </a:r>
                <a:r>
                  <a:rPr lang="en-US" altLang="zh-CN" dirty="0" err="1"/>
                  <a:t>runif</a:t>
                </a:r>
                <a:r>
                  <a:rPr lang="en-US" altLang="zh-CN" dirty="0"/>
                  <a:t>(1)) </a:t>
                </a:r>
              </a:p>
              <a:p>
                <a:pPr marL="0" indent="0">
                  <a:buNone/>
                </a:pPr>
                <a:r>
                  <a:rPr lang="en-US" altLang="zh-CN" dirty="0"/>
                  <a:t>samples[</a:t>
                </a:r>
                <a:r>
                  <a:rPr lang="en-US" altLang="zh-CN" dirty="0" err="1"/>
                  <a:t>i</a:t>
                </a:r>
                <a:r>
                  <a:rPr lang="en-US" altLang="zh-CN" dirty="0"/>
                  <a:t>]&lt;-proposal</a:t>
                </a:r>
              </a:p>
              <a:p>
                <a:pPr marL="0" indent="0">
                  <a:buNone/>
                </a:pPr>
                <a:r>
                  <a:rPr lang="en-US" altLang="zh-CN" b="1" dirty="0" smtClean="0">
                    <a:solidFill>
                      <a:schemeClr val="tx1"/>
                    </a:solidFill>
                  </a:rPr>
                  <a:t>###  </a:t>
                </a:r>
                <a14:m>
                  <m:oMath xmlns:m="http://schemas.openxmlformats.org/officeDocument/2006/math">
                    <m:f>
                      <m:fPr>
                        <m:ctrlPr>
                          <a:rPr lang="en-US" altLang="zh-CN" b="1" i="1">
                            <a:solidFill>
                              <a:schemeClr val="tx1"/>
                            </a:solidFill>
                            <a:latin typeface="Cambria Math" panose="02040503050406030204" pitchFamily="18" charset="0"/>
                          </a:rPr>
                        </m:ctrlPr>
                      </m:fPr>
                      <m:num>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𝑷</m:t>
                            </m:r>
                          </m:e>
                          <m:sub>
                            <m:r>
                              <a:rPr lang="en-US" altLang="zh-CN" b="1" i="1">
                                <a:solidFill>
                                  <a:schemeClr val="tx1"/>
                                </a:solidFill>
                                <a:latin typeface="Cambria Math" panose="02040503050406030204" pitchFamily="18" charset="0"/>
                              </a:rPr>
                              <m:t>𝒊</m:t>
                            </m:r>
                          </m:sub>
                        </m:sSub>
                      </m:num>
                      <m:den>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𝑷</m:t>
                            </m:r>
                          </m:e>
                          <m:sub>
                            <m:r>
                              <a:rPr lang="en-US" altLang="zh-CN" b="1" i="1">
                                <a:solidFill>
                                  <a:schemeClr val="tx1"/>
                                </a:solidFill>
                                <a:latin typeface="Cambria Math" panose="02040503050406030204" pitchFamily="18" charset="0"/>
                              </a:rPr>
                              <m:t>𝒊</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sub>
                        </m:sSub>
                      </m:den>
                    </m:f>
                  </m:oMath>
                </a14:m>
                <a:r>
                  <a:rPr lang="en-US" altLang="zh-CN" b="1" dirty="0">
                    <a:solidFill>
                      <a:schemeClr val="tx1"/>
                    </a:solidFill>
                  </a:rPr>
                  <a:t> </a:t>
                </a:r>
                <a:r>
                  <a:rPr lang="en-US" altLang="zh-CN" b="1" dirty="0" smtClean="0">
                    <a:solidFill>
                      <a:schemeClr val="tx1"/>
                    </a:solidFill>
                  </a:rPr>
                  <a:t>=  </a:t>
                </a:r>
                <a:r>
                  <a:rPr lang="en-US" altLang="zh-CN" b="1" dirty="0">
                    <a:solidFill>
                      <a:schemeClr val="tx1"/>
                    </a:solidFill>
                  </a:rPr>
                  <a:t>(0,1)</a:t>
                </a:r>
                <a:r>
                  <a:rPr lang="zh-CN" altLang="en-US" b="1" dirty="0">
                    <a:solidFill>
                      <a:schemeClr val="tx1"/>
                    </a:solidFill>
                  </a:rPr>
                  <a:t>之间</a:t>
                </a:r>
                <a:r>
                  <a:rPr lang="zh-CN" altLang="en-US" b="1" dirty="0" smtClean="0">
                    <a:solidFill>
                      <a:schemeClr val="tx1"/>
                    </a:solidFill>
                  </a:rPr>
                  <a:t>的值，</a:t>
                </a:r>
                <a:endParaRPr lang="en-US" altLang="zh-CN" b="1" dirty="0" smtClean="0">
                  <a:solidFill>
                    <a:schemeClr val="tx1"/>
                  </a:solidFill>
                </a:endParaRPr>
              </a:p>
              <a:p>
                <a:pPr marL="0" indent="0">
                  <a:buNone/>
                </a:pPr>
                <a:r>
                  <a:rPr lang="en-US" altLang="zh-CN" b="1" dirty="0" smtClean="0">
                    <a:solidFill>
                      <a:schemeClr val="tx1"/>
                    </a:solidFill>
                  </a:rPr>
                  <a:t>### </a:t>
                </a:r>
                <a:r>
                  <a:rPr lang="zh-CN" altLang="en-US" b="1" dirty="0" smtClean="0">
                    <a:solidFill>
                      <a:schemeClr val="tx1"/>
                    </a:solidFill>
                  </a:rPr>
                  <a:t>那么以与该值相等的概率接受</a:t>
                </a:r>
                <a14:m>
                  <m:oMath xmlns:m="http://schemas.openxmlformats.org/officeDocument/2006/math">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𝑷</m:t>
                        </m:r>
                      </m:e>
                      <m:sub>
                        <m:r>
                          <a:rPr lang="en-US" altLang="zh-CN" b="1" i="1">
                            <a:solidFill>
                              <a:schemeClr val="tx1"/>
                            </a:solidFill>
                            <a:latin typeface="Cambria Math" panose="02040503050406030204" pitchFamily="18" charset="0"/>
                          </a:rPr>
                          <m:t>𝒊</m:t>
                        </m:r>
                      </m:sub>
                    </m:sSub>
                  </m:oMath>
                </a14:m>
                <a:endParaRPr lang="en-US" altLang="zh-CN" b="1" dirty="0">
                  <a:solidFill>
                    <a:schemeClr val="tx1"/>
                  </a:solidFill>
                </a:endParaRPr>
              </a:p>
              <a:p>
                <a:pPr marL="0" indent="0">
                  <a:buNone/>
                </a:pPr>
                <a:r>
                  <a:rPr lang="en-US" altLang="zh-CN" b="1" dirty="0" smtClean="0">
                    <a:solidFill>
                      <a:schemeClr val="tx1"/>
                    </a:solidFill>
                  </a:rPr>
                  <a:t>### </a:t>
                </a:r>
                <a:r>
                  <a:rPr lang="zh-CN" altLang="en-US" b="1" dirty="0" smtClean="0">
                    <a:solidFill>
                      <a:schemeClr val="tx1"/>
                    </a:solidFill>
                  </a:rPr>
                  <a:t>如果</a:t>
                </a:r>
                <a:r>
                  <a:rPr lang="en-US" altLang="zh-CN" b="1" dirty="0">
                    <a:solidFill>
                      <a:schemeClr val="tx1"/>
                    </a:solidFill>
                  </a:rPr>
                  <a:t>proposal/sample(i-1)=</a:t>
                </a:r>
                <a:r>
                  <a:rPr lang="en-US" altLang="zh-CN" b="1" dirty="0" smtClean="0">
                    <a:solidFill>
                      <a:schemeClr val="tx1"/>
                    </a:solidFill>
                  </a:rPr>
                  <a:t>0.4, </a:t>
                </a:r>
                <a:r>
                  <a:rPr lang="en-US" altLang="zh-CN" b="1" dirty="0">
                    <a:solidFill>
                      <a:schemeClr val="tx1"/>
                    </a:solidFill>
                  </a:rPr>
                  <a:t>### </a:t>
                </a:r>
                <a:r>
                  <a:rPr lang="zh-CN" altLang="en-US" b="1" dirty="0">
                    <a:solidFill>
                      <a:schemeClr val="tx1"/>
                    </a:solidFill>
                  </a:rPr>
                  <a:t>那么接受</a:t>
                </a:r>
                <a:r>
                  <a:rPr lang="en-US" altLang="zh-CN" b="1" dirty="0">
                    <a:solidFill>
                      <a:schemeClr val="tx1"/>
                    </a:solidFill>
                  </a:rPr>
                  <a:t>proposal</a:t>
                </a:r>
                <a:r>
                  <a:rPr lang="zh-CN" altLang="en-US" b="1" dirty="0">
                    <a:solidFill>
                      <a:schemeClr val="tx1"/>
                    </a:solidFill>
                  </a:rPr>
                  <a:t>的概率为</a:t>
                </a:r>
                <a:r>
                  <a:rPr lang="en-US" altLang="zh-CN" b="1" dirty="0" smtClean="0">
                    <a:solidFill>
                      <a:schemeClr val="tx1"/>
                    </a:solidFill>
                  </a:rPr>
                  <a:t>0.4</a:t>
                </a:r>
              </a:p>
              <a:p>
                <a:pPr marL="0" indent="0">
                  <a:buNone/>
                </a:pPr>
                <a:endParaRPr lang="en-US" altLang="zh-CN" b="1" dirty="0">
                  <a:solidFill>
                    <a:srgbClr val="FF0000"/>
                  </a:solidFill>
                </a:endParaRP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8610" y="2395455"/>
                <a:ext cx="11251131" cy="3333516"/>
              </a:xfrm>
              <a:blipFill>
                <a:blip r:embed="rId2"/>
                <a:stretch>
                  <a:fillRect l="-1138" t="-3108" b="-2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6684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1723" y="2552432"/>
            <a:ext cx="4170528" cy="607024"/>
          </a:xfrm>
        </p:spPr>
        <p:txBody>
          <a:bodyPr>
            <a:noAutofit/>
          </a:bodyPr>
          <a:lstStyle/>
          <a:p>
            <a:pPr marL="0" indent="0">
              <a:buNone/>
            </a:pPr>
            <a:r>
              <a:rPr lang="en-US" altLang="zh-CN" sz="3200" dirty="0"/>
              <a:t>thin=: </a:t>
            </a:r>
            <a:r>
              <a:rPr lang="en-US" altLang="zh-CN" sz="3200" dirty="0" smtClean="0"/>
              <a:t>every n iteration</a:t>
            </a:r>
            <a:r>
              <a:rPr lang="zh-CN" altLang="en-US" sz="3200" dirty="0" smtClean="0"/>
              <a:t>，</a:t>
            </a:r>
            <a:r>
              <a:rPr lang="en-US" altLang="zh-CN" sz="3200" dirty="0" smtClean="0"/>
              <a:t>keep one value</a:t>
            </a:r>
            <a:r>
              <a:rPr lang="zh-CN" altLang="en-US" sz="3200" dirty="0" smtClean="0"/>
              <a:t>，</a:t>
            </a:r>
            <a:r>
              <a:rPr lang="en-US" altLang="zh-CN" sz="3200" dirty="0" smtClean="0"/>
              <a:t>reduce correlation between the values</a:t>
            </a:r>
            <a:endParaRPr lang="zh-CN" altLang="en-US" sz="3200" dirty="0"/>
          </a:p>
          <a:p>
            <a:pPr marL="0" indent="0">
              <a:buNone/>
            </a:pPr>
            <a:endParaRPr lang="zh-CN" altLang="en-US" sz="3200" dirty="0"/>
          </a:p>
        </p:txBody>
      </p:sp>
      <p:sp>
        <p:nvSpPr>
          <p:cNvPr id="4" name="标题 1"/>
          <p:cNvSpPr>
            <a:spLocks noGrp="1"/>
          </p:cNvSpPr>
          <p:nvPr>
            <p:ph type="title"/>
          </p:nvPr>
        </p:nvSpPr>
        <p:spPr/>
        <p:txBody>
          <a:bodyPr/>
          <a:lstStyle/>
          <a:p>
            <a:r>
              <a:rPr lang="en-US" altLang="zh-CN" dirty="0"/>
              <a:t>MCMC related terminology :</a:t>
            </a:r>
            <a:r>
              <a:rPr lang="zh-CN" altLang="en-US" dirty="0"/>
              <a:t> </a:t>
            </a:r>
            <a:r>
              <a:rPr lang="en-US" altLang="zh-CN" dirty="0"/>
              <a:t/>
            </a:r>
            <a:br>
              <a:rPr lang="en-US" altLang="zh-CN" dirty="0"/>
            </a:br>
            <a:r>
              <a:rPr lang="en-US" altLang="zh-CN" b="1" dirty="0" smtClean="0"/>
              <a:t>thin </a:t>
            </a:r>
            <a:endParaRPr lang="zh-CN" altLang="zh-CN" b="1" dirty="0"/>
          </a:p>
        </p:txBody>
      </p:sp>
      <p:pic>
        <p:nvPicPr>
          <p:cNvPr id="5" name="内容占位符 3"/>
          <p:cNvPicPr>
            <a:picLocks noChangeAspect="1"/>
          </p:cNvPicPr>
          <p:nvPr/>
        </p:nvPicPr>
        <p:blipFill>
          <a:blip r:embed="rId2"/>
          <a:stretch>
            <a:fillRect/>
          </a:stretch>
        </p:blipFill>
        <p:spPr>
          <a:xfrm>
            <a:off x="6016256" y="1529028"/>
            <a:ext cx="4603977" cy="3866034"/>
          </a:xfrm>
          <a:prstGeom prst="rect">
            <a:avLst/>
          </a:prstGeom>
        </p:spPr>
      </p:pic>
      <p:cxnSp>
        <p:nvCxnSpPr>
          <p:cNvPr id="6" name="直接箭头连接符 5"/>
          <p:cNvCxnSpPr/>
          <p:nvPr/>
        </p:nvCxnSpPr>
        <p:spPr>
          <a:xfrm flipH="1" flipV="1">
            <a:off x="6714699" y="3555242"/>
            <a:ext cx="20472" cy="10577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直接箭头连接符 7"/>
          <p:cNvCxnSpPr/>
          <p:nvPr/>
        </p:nvCxnSpPr>
        <p:spPr>
          <a:xfrm flipH="1" flipV="1">
            <a:off x="6939887" y="2777319"/>
            <a:ext cx="27295" cy="18083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H="1" flipV="1">
            <a:off x="7144602" y="2702256"/>
            <a:ext cx="27296" cy="1910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13047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432" y="651873"/>
            <a:ext cx="10515600" cy="510774"/>
          </a:xfrm>
        </p:spPr>
        <p:txBody>
          <a:bodyPr>
            <a:normAutofit fontScale="90000"/>
          </a:bodyPr>
          <a:lstStyle/>
          <a:p>
            <a:pPr algn="ctr"/>
            <a:r>
              <a:rPr lang="en-US" altLang="zh-CN" dirty="0" smtClean="0"/>
              <a:t>Software for Bayesian statistics</a:t>
            </a:r>
            <a:endParaRPr lang="zh-CN" altLang="en-US" dirty="0"/>
          </a:p>
        </p:txBody>
      </p:sp>
      <p:sp>
        <p:nvSpPr>
          <p:cNvPr id="3" name="内容占位符 2"/>
          <p:cNvSpPr>
            <a:spLocks noGrp="1"/>
          </p:cNvSpPr>
          <p:nvPr>
            <p:ph idx="1"/>
          </p:nvPr>
        </p:nvSpPr>
        <p:spPr>
          <a:xfrm>
            <a:off x="485286" y="1714109"/>
            <a:ext cx="10992050" cy="4487434"/>
          </a:xfrm>
        </p:spPr>
        <p:txBody>
          <a:bodyPr>
            <a:normAutofit/>
          </a:bodyPr>
          <a:lstStyle/>
          <a:p>
            <a:r>
              <a:rPr lang="en-US" altLang="zh-CN" dirty="0" err="1"/>
              <a:t>winBugs</a:t>
            </a:r>
            <a:r>
              <a:rPr lang="en-US" altLang="zh-CN" dirty="0"/>
              <a:t>  (</a:t>
            </a:r>
            <a:r>
              <a:rPr lang="en-US" altLang="zh-CN" dirty="0" smtClean="0"/>
              <a:t>Gibbs </a:t>
            </a:r>
            <a:r>
              <a:rPr lang="en-US" altLang="zh-CN" dirty="0"/>
              <a:t>)</a:t>
            </a:r>
            <a:endParaRPr lang="en-US" altLang="zh-CN" dirty="0" smtClean="0">
              <a:hlinkClick r:id="rId2"/>
            </a:endParaRPr>
          </a:p>
          <a:p>
            <a:r>
              <a:rPr lang="en-US" altLang="zh-CN" dirty="0" err="1" smtClean="0">
                <a:hlinkClick r:id="rId2"/>
              </a:rPr>
              <a:t>OpenBUGS</a:t>
            </a:r>
            <a:r>
              <a:rPr lang="en-US" altLang="zh-CN" dirty="0" smtClean="0">
                <a:hlinkClick r:id="rId2"/>
              </a:rPr>
              <a:t> </a:t>
            </a:r>
            <a:r>
              <a:rPr lang="en-US" altLang="zh-CN" dirty="0"/>
              <a:t>(Gibbs </a:t>
            </a:r>
            <a:r>
              <a:rPr lang="en-US" altLang="zh-CN" dirty="0" smtClean="0"/>
              <a:t>)</a:t>
            </a:r>
            <a:endParaRPr lang="en-US" altLang="zh-CN" dirty="0" smtClean="0">
              <a:hlinkClick r:id="rId2"/>
            </a:endParaRPr>
          </a:p>
          <a:p>
            <a:r>
              <a:rPr lang="en-US" altLang="zh-CN" dirty="0" smtClean="0">
                <a:hlinkClick r:id="rId2"/>
              </a:rPr>
              <a:t>JAGS </a:t>
            </a:r>
            <a:r>
              <a:rPr lang="en-US" altLang="zh-CN" dirty="0"/>
              <a:t>(</a:t>
            </a:r>
            <a:r>
              <a:rPr lang="en-US" altLang="zh-CN" dirty="0" smtClean="0"/>
              <a:t>Gibbs, </a:t>
            </a:r>
            <a:r>
              <a:rPr lang="en-US" altLang="zh-CN" i="1" dirty="0"/>
              <a:t>Just Another Gibbs</a:t>
            </a:r>
            <a:r>
              <a:rPr lang="en-US" altLang="zh-CN" dirty="0"/>
              <a:t> </a:t>
            </a:r>
            <a:r>
              <a:rPr lang="en-US" altLang="zh-CN" dirty="0" smtClean="0"/>
              <a:t>Sampler)</a:t>
            </a:r>
          </a:p>
          <a:p>
            <a:r>
              <a:rPr lang="en-US" altLang="zh-CN" dirty="0" smtClean="0"/>
              <a:t>INLA (</a:t>
            </a:r>
            <a:r>
              <a:rPr lang="zh-CN" altLang="en-US" dirty="0" smtClean="0"/>
              <a:t>数学近似法，速度快，但有自己独特写法</a:t>
            </a:r>
            <a:r>
              <a:rPr lang="en-US" altLang="zh-CN" dirty="0" smtClean="0"/>
              <a:t>)</a:t>
            </a:r>
            <a:endParaRPr lang="en-US" altLang="zh-CN" dirty="0" smtClean="0">
              <a:hlinkClick r:id="rId2"/>
            </a:endParaRPr>
          </a:p>
          <a:p>
            <a:r>
              <a:rPr lang="en-US" altLang="zh-CN" dirty="0" err="1" smtClean="0">
                <a:hlinkClick r:id="rId2"/>
              </a:rPr>
              <a:t>stan</a:t>
            </a:r>
            <a:r>
              <a:rPr lang="zh-CN" altLang="en-US" dirty="0" smtClean="0">
                <a:hlinkClick r:id="rId2"/>
              </a:rPr>
              <a:t>（</a:t>
            </a:r>
            <a:r>
              <a:rPr lang="en-US" altLang="zh-CN" dirty="0" smtClean="0"/>
              <a:t>Hamiltonian </a:t>
            </a:r>
            <a:r>
              <a:rPr lang="en-US" altLang="zh-CN" dirty="0"/>
              <a:t>Monte </a:t>
            </a:r>
            <a:r>
              <a:rPr lang="en-US" altLang="zh-CN" dirty="0" smtClean="0"/>
              <a:t>Carlo</a:t>
            </a:r>
            <a:r>
              <a:rPr lang="zh-CN" altLang="en-US" dirty="0" smtClean="0">
                <a:hlinkClick r:id="rId2"/>
              </a:rPr>
              <a:t>）</a:t>
            </a:r>
            <a:endParaRPr lang="en-US" altLang="zh-CN" dirty="0" smtClean="0">
              <a:hlinkClick r:id="rId2"/>
            </a:endParaRPr>
          </a:p>
          <a:p>
            <a:r>
              <a:rPr lang="zh-CN" altLang="en-US" dirty="0" smtClean="0">
                <a:hlinkClick r:id="rId2"/>
              </a:rPr>
              <a:t>上述软件都已实现与</a:t>
            </a:r>
            <a:r>
              <a:rPr lang="en-US" altLang="zh-CN" dirty="0" smtClean="0">
                <a:hlinkClick r:id="rId2"/>
              </a:rPr>
              <a:t>R</a:t>
            </a:r>
            <a:r>
              <a:rPr lang="zh-CN" altLang="en-US" dirty="0" smtClean="0">
                <a:hlinkClick r:id="rId2"/>
              </a:rPr>
              <a:t>的关联，使用时需要先安装以上软件，之后从</a:t>
            </a:r>
            <a:r>
              <a:rPr lang="en-US" altLang="zh-CN" dirty="0" smtClean="0">
                <a:hlinkClick r:id="rId2"/>
              </a:rPr>
              <a:t>R</a:t>
            </a:r>
            <a:r>
              <a:rPr lang="zh-CN" altLang="en-US" dirty="0" smtClean="0">
                <a:hlinkClick r:id="rId2"/>
              </a:rPr>
              <a:t>中进行调用</a:t>
            </a:r>
            <a:endParaRPr lang="en-US" altLang="zh-CN" dirty="0" smtClean="0">
              <a:hlinkClick r:id="rId2"/>
            </a:endParaRPr>
          </a:p>
          <a:p>
            <a:r>
              <a:rPr lang="zh-CN" altLang="en-US" dirty="0" smtClean="0">
                <a:hlinkClick r:id="rId2"/>
              </a:rPr>
              <a:t>不同软件语法结构不同，但都相当繁琐</a:t>
            </a:r>
            <a:endParaRPr lang="en-US" altLang="zh-CN" dirty="0" smtClean="0">
              <a:hlinkClick r:id="rId2"/>
            </a:endParaRPr>
          </a:p>
          <a:p>
            <a:endParaRPr lang="en-US" altLang="zh-CN" dirty="0" smtClean="0">
              <a:hlinkClick r:id="rId2"/>
            </a:endParaRPr>
          </a:p>
          <a:p>
            <a:pPr marL="0" indent="0">
              <a:buNone/>
            </a:pPr>
            <a:endParaRPr lang="zh-CN" altLang="en-US" dirty="0"/>
          </a:p>
        </p:txBody>
      </p:sp>
    </p:spTree>
    <p:extLst>
      <p:ext uri="{BB962C8B-B14F-4D97-AF65-F5344CB8AC3E}">
        <p14:creationId xmlns:p14="http://schemas.microsoft.com/office/powerpoint/2010/main" val="15418062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Bayesian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10515600" cy="3522752"/>
              </a:xfrm>
            </p:spPr>
            <p:txBody>
              <a:bodyPr>
                <a:normAutofit/>
              </a:bodyPr>
              <a:lstStyle/>
              <a:p>
                <a:pPr marL="0" indent="0">
                  <a:buNone/>
                </a:pPr>
                <a:r>
                  <a:rPr lang="en-US" altLang="zh-CN" dirty="0" smtClean="0">
                    <a:solidFill>
                      <a:schemeClr val="tx1"/>
                    </a:solidFill>
                  </a:rPr>
                  <a:t>1) data</a:t>
                </a:r>
                <a:r>
                  <a:rPr lang="zh-CN" altLang="en-US" dirty="0" smtClean="0">
                    <a:solidFill>
                      <a:schemeClr val="tx1"/>
                    </a:solidFill>
                  </a:rPr>
                  <a:t>（</a:t>
                </a:r>
                <a:r>
                  <a:rPr lang="en-US" altLang="zh-CN" dirty="0" smtClean="0">
                    <a:solidFill>
                      <a:schemeClr val="tx1"/>
                    </a:solidFill>
                  </a:rPr>
                  <a:t>y~x1+x2+…</a:t>
                </a:r>
                <a:r>
                  <a:rPr lang="zh-CN" altLang="en-US" dirty="0" smtClean="0">
                    <a:solidFill>
                      <a:schemeClr val="tx1"/>
                    </a:solidFill>
                  </a:rPr>
                  <a:t>）（</a:t>
                </a:r>
                <a:r>
                  <a:rPr lang="en-US" altLang="zh-CN" dirty="0" smtClean="0">
                    <a:solidFill>
                      <a:schemeClr val="tx1"/>
                    </a:solidFill>
                  </a:rPr>
                  <a:t>format: list</a:t>
                </a:r>
                <a:r>
                  <a:rPr lang="zh-CN" altLang="en-US" dirty="0" smtClean="0">
                    <a:solidFill>
                      <a:schemeClr val="tx1"/>
                    </a:solidFill>
                  </a:rPr>
                  <a:t>）</a:t>
                </a:r>
                <a:endParaRPr lang="en-US" altLang="zh-CN" dirty="0" smtClean="0">
                  <a:solidFill>
                    <a:schemeClr val="tx1"/>
                  </a:solidFill>
                </a:endParaRPr>
              </a:p>
              <a:p>
                <a:pPr marL="0" indent="0">
                  <a:buNone/>
                </a:pPr>
                <a:r>
                  <a:rPr lang="en-US" altLang="zh-CN" dirty="0" smtClean="0">
                    <a:solidFill>
                      <a:schemeClr val="tx1"/>
                    </a:solidFill>
                  </a:rPr>
                  <a:t>2) likelihood function, the probability to produce the observed data under give parameters</a:t>
                </a:r>
                <a:r>
                  <a:rPr lang="zh-CN" altLang="en-US" dirty="0" smtClean="0">
                    <a:solidFill>
                      <a:schemeClr val="tx1"/>
                    </a:solidFill>
                  </a:rPr>
                  <a:t>，</a:t>
                </a:r>
                <a:r>
                  <a:rPr lang="en-US" altLang="zh-CN" dirty="0" err="1" smtClean="0">
                    <a:solidFill>
                      <a:schemeClr val="tx1"/>
                    </a:solidFill>
                  </a:rPr>
                  <a:t>y~dnorm</a:t>
                </a:r>
                <a:r>
                  <a:rPr lang="en-US" altLang="zh-CN" dirty="0" smtClean="0">
                    <a:solidFill>
                      <a:schemeClr val="tx1"/>
                    </a:solidFill>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𝑏</m:t>
                        </m:r>
                      </m:e>
                      <m:sub>
                        <m:r>
                          <a:rPr lang="en-US" altLang="zh-CN" b="0" i="1" smtClean="0">
                            <a:solidFill>
                              <a:schemeClr val="tx1"/>
                            </a:solidFill>
                            <a:latin typeface="Cambria Math" panose="02040503050406030204" pitchFamily="18" charset="0"/>
                          </a:rPr>
                          <m:t>0</m:t>
                        </m:r>
                      </m:sub>
                    </m:sSub>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𝑏</m:t>
                        </m:r>
                      </m:e>
                      <m:sub>
                        <m:r>
                          <a:rPr lang="en-US" altLang="zh-CN" b="0" i="1" smtClean="0">
                            <a:solidFill>
                              <a:schemeClr val="tx1"/>
                            </a:solidFill>
                            <a:latin typeface="Cambria Math" panose="02040503050406030204" pitchFamily="18" charset="0"/>
                          </a:rPr>
                          <m:t>1</m:t>
                        </m:r>
                      </m:sub>
                    </m:sSub>
                    <m:r>
                      <m:rPr>
                        <m:sty m:val="p"/>
                      </m:rPr>
                      <a:rPr lang="en-US" altLang="zh-CN" b="0" i="0" smtClean="0">
                        <a:solidFill>
                          <a:schemeClr val="tx1"/>
                        </a:solidFill>
                        <a:latin typeface="Cambria Math" panose="02040503050406030204" pitchFamily="18" charset="0"/>
                      </a:rPr>
                      <m:t>x</m:t>
                    </m:r>
                    <m:r>
                      <a:rPr lang="en-US" altLang="zh-CN" b="0" i="0" smtClean="0">
                        <a:solidFill>
                          <a:schemeClr val="tx1"/>
                        </a:solidFill>
                        <a:latin typeface="Cambria Math" panose="02040503050406030204" pitchFamily="18" charset="0"/>
                      </a:rPr>
                      <m:t>1</m:t>
                    </m:r>
                  </m:oMath>
                </a14:m>
                <a:r>
                  <a:rPr lang="en-US" altLang="zh-CN" dirty="0" smtClean="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𝑏</m:t>
                        </m:r>
                      </m:e>
                      <m:sub>
                        <m:r>
                          <a:rPr lang="en-US" altLang="zh-CN" b="0" i="1" smtClean="0">
                            <a:solidFill>
                              <a:schemeClr val="tx1"/>
                            </a:solidFill>
                            <a:latin typeface="Cambria Math" panose="02040503050406030204" pitchFamily="18" charset="0"/>
                          </a:rPr>
                          <m:t>2</m:t>
                        </m:r>
                      </m:sub>
                    </m:sSub>
                  </m:oMath>
                </a14:m>
                <a:r>
                  <a:rPr lang="en-US" altLang="zh-CN" dirty="0" smtClean="0">
                    <a:solidFill>
                      <a:schemeClr val="tx1"/>
                    </a:solidFill>
                  </a:rPr>
                  <a:t>x2, sigma)</a:t>
                </a:r>
              </a:p>
              <a:p>
                <a:pPr marL="0" indent="0">
                  <a:buNone/>
                </a:pPr>
                <a:r>
                  <a:rPr lang="en-US" altLang="zh-CN" dirty="0" smtClean="0">
                    <a:solidFill>
                      <a:schemeClr val="tx1"/>
                    </a:solidFill>
                  </a:rPr>
                  <a:t>3) Prior distribution</a:t>
                </a:r>
                <a:r>
                  <a:rPr lang="zh-CN" altLang="en-US" dirty="0" smtClean="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如</m:t>
                        </m:r>
                        <m:r>
                          <a:rPr lang="en-US" altLang="zh-CN" i="1">
                            <a:solidFill>
                              <a:schemeClr val="tx1"/>
                            </a:solidFill>
                            <a:latin typeface="Cambria Math" panose="02040503050406030204" pitchFamily="18" charset="0"/>
                          </a:rPr>
                          <m:t>𝑏</m:t>
                        </m:r>
                      </m:e>
                      <m:sub>
                        <m:r>
                          <a:rPr lang="en-US" altLang="zh-CN" i="1">
                            <a:solidFill>
                              <a:schemeClr val="tx1"/>
                            </a:solidFill>
                            <a:latin typeface="Cambria Math" panose="02040503050406030204" pitchFamily="18" charset="0"/>
                          </a:rPr>
                          <m:t>0</m:t>
                        </m:r>
                      </m:sub>
                    </m:sSub>
                  </m:oMath>
                </a14:m>
                <a:r>
                  <a:rPr lang="en-US" altLang="zh-CN" dirty="0" smtClean="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𝑏</m:t>
                        </m:r>
                      </m:e>
                      <m:sub>
                        <m:r>
                          <a:rPr lang="en-US" altLang="zh-CN" i="1">
                            <a:solidFill>
                              <a:schemeClr val="tx1"/>
                            </a:solidFill>
                            <a:latin typeface="Cambria Math" panose="02040503050406030204" pitchFamily="18" charset="0"/>
                          </a:rPr>
                          <m:t>1</m:t>
                        </m:r>
                      </m:sub>
                    </m:sSub>
                  </m:oMath>
                </a14:m>
                <a:r>
                  <a:rPr lang="en-US" altLang="zh-CN" dirty="0" smtClean="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𝑏</m:t>
                        </m:r>
                      </m:e>
                      <m:sub>
                        <m:r>
                          <a:rPr lang="en-US" altLang="zh-CN" i="1">
                            <a:solidFill>
                              <a:schemeClr val="tx1"/>
                            </a:solidFill>
                            <a:latin typeface="Cambria Math" panose="02040503050406030204" pitchFamily="18" charset="0"/>
                          </a:rPr>
                          <m:t>2</m:t>
                        </m:r>
                      </m:sub>
                    </m:sSub>
                  </m:oMath>
                </a14:m>
                <a:r>
                  <a:rPr lang="en-US" altLang="zh-CN" dirty="0" smtClean="0">
                    <a:solidFill>
                      <a:schemeClr val="tx1"/>
                    </a:solidFill>
                  </a:rPr>
                  <a:t>~ norm(0, 10),    </a:t>
                </a:r>
                <a:r>
                  <a:rPr lang="en-US" altLang="zh-CN" dirty="0" err="1" smtClean="0">
                    <a:solidFill>
                      <a:schemeClr val="tx1"/>
                    </a:solidFill>
                  </a:rPr>
                  <a:t>sigma~cauchy</a:t>
                </a:r>
                <a:r>
                  <a:rPr lang="en-US" altLang="zh-CN" dirty="0" smtClean="0">
                    <a:solidFill>
                      <a:schemeClr val="tx1"/>
                    </a:solidFill>
                  </a:rPr>
                  <a:t>(0, 3)</a:t>
                </a:r>
              </a:p>
              <a:p>
                <a:pPr marL="0" indent="0">
                  <a:buNone/>
                </a:pPr>
                <a:r>
                  <a:rPr lang="en-US" altLang="zh-CN" dirty="0" smtClean="0">
                    <a:solidFill>
                      <a:schemeClr val="tx1"/>
                    </a:solidFill>
                  </a:rPr>
                  <a:t>4) Other parameters (from the results of the model, not necessary)</a:t>
                </a:r>
              </a:p>
              <a:p>
                <a:pPr marL="0" indent="0">
                  <a:buNone/>
                </a:pPr>
                <a:r>
                  <a:rPr lang="en-US" altLang="zh-CN" dirty="0" smtClean="0">
                    <a:solidFill>
                      <a:schemeClr val="tx1"/>
                    </a:solidFill>
                  </a:rPr>
                  <a:t>5) Start</a:t>
                </a:r>
                <a:r>
                  <a:rPr lang="zh-CN" altLang="en-US" dirty="0" smtClean="0">
                    <a:solidFill>
                      <a:schemeClr val="tx1"/>
                    </a:solidFill>
                  </a:rPr>
                  <a:t>！！！</a:t>
                </a:r>
                <a:endParaRPr lang="zh-CN" altLang="en-US"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10515600" cy="3522752"/>
              </a:xfrm>
              <a:blipFill>
                <a:blip r:embed="rId2"/>
                <a:stretch>
                  <a:fillRect l="-1217" t="-36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007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9849"/>
            <a:ext cx="10515600" cy="833947"/>
          </a:xfrm>
        </p:spPr>
        <p:txBody>
          <a:bodyPr/>
          <a:lstStyle/>
          <a:p>
            <a:pPr algn="ctr"/>
            <a:r>
              <a:rPr lang="en-US" altLang="zh-CN" b="1" dirty="0"/>
              <a:t>maximum likelihood estimation</a:t>
            </a:r>
            <a:endParaRPr lang="zh-CN" altLang="en-US" b="1" dirty="0"/>
          </a:p>
        </p:txBody>
      </p:sp>
      <p:sp>
        <p:nvSpPr>
          <p:cNvPr id="3" name="内容占位符 2"/>
          <p:cNvSpPr>
            <a:spLocks noGrp="1"/>
          </p:cNvSpPr>
          <p:nvPr>
            <p:ph idx="1"/>
          </p:nvPr>
        </p:nvSpPr>
        <p:spPr>
          <a:xfrm>
            <a:off x="473233" y="1043796"/>
            <a:ext cx="11004533" cy="1124609"/>
          </a:xfrm>
        </p:spPr>
        <p:txBody>
          <a:bodyPr wrap="none">
            <a:noAutofit/>
          </a:bodyPr>
          <a:lstStyle/>
          <a:p>
            <a:pPr>
              <a:lnSpc>
                <a:spcPct val="100000"/>
              </a:lnSpc>
            </a:pPr>
            <a:r>
              <a:rPr lang="en-US" altLang="zh-CN" sz="2400" dirty="0" smtClean="0"/>
              <a:t>Likelihood: The probability to get the observed data.</a:t>
            </a:r>
          </a:p>
          <a:p>
            <a:pPr>
              <a:lnSpc>
                <a:spcPct val="100000"/>
              </a:lnSpc>
            </a:pPr>
            <a:r>
              <a:rPr lang="en-US" altLang="zh-CN" sz="2400" dirty="0" smtClean="0"/>
              <a:t>Maximum likelihood estimation:</a:t>
            </a:r>
            <a:endParaRPr lang="zh-CN" altLang="en-US" sz="2400" dirty="0"/>
          </a:p>
        </p:txBody>
      </p:sp>
      <p:sp>
        <p:nvSpPr>
          <p:cNvPr id="4" name="内容占位符 2"/>
          <p:cNvSpPr txBox="1">
            <a:spLocks/>
          </p:cNvSpPr>
          <p:nvPr/>
        </p:nvSpPr>
        <p:spPr>
          <a:xfrm>
            <a:off x="653736" y="2051912"/>
            <a:ext cx="10991203" cy="9856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b="1" dirty="0" smtClean="0">
                <a:solidFill>
                  <a:srgbClr val="C00000"/>
                </a:solidFill>
              </a:rPr>
              <a:t>Example:</a:t>
            </a:r>
            <a:r>
              <a:rPr lang="en-US" altLang="zh-CN" sz="2600" dirty="0" smtClean="0">
                <a:solidFill>
                  <a:srgbClr val="C00000"/>
                </a:solidFill>
              </a:rPr>
              <a:t> </a:t>
            </a:r>
            <a:r>
              <a:rPr lang="en-US" altLang="zh-CN" sz="2600" dirty="0" smtClean="0"/>
              <a:t>We have a number 0.8, from SD=1, </a:t>
            </a:r>
          </a:p>
          <a:p>
            <a:pPr marL="0" indent="0">
              <a:buFont typeface="Arial" panose="020B0604020202020204" pitchFamily="34" charset="0"/>
              <a:buNone/>
            </a:pPr>
            <a:r>
              <a:rPr lang="en-US" altLang="zh-CN" sz="2600" dirty="0" smtClean="0"/>
              <a:t>what is the probability of distribution of the dataset?</a:t>
            </a:r>
          </a:p>
          <a:p>
            <a:pPr marL="0" indent="0">
              <a:buFont typeface="Arial" panose="020B0604020202020204" pitchFamily="34" charset="0"/>
              <a:buNone/>
            </a:pPr>
            <a:r>
              <a:rPr lang="en-US" altLang="zh-CN" sz="2000" dirty="0" smtClean="0"/>
              <a:t> </a:t>
            </a:r>
          </a:p>
        </p:txBody>
      </p:sp>
      <p:pic>
        <p:nvPicPr>
          <p:cNvPr id="5" name="图片 4"/>
          <p:cNvPicPr>
            <a:picLocks noChangeAspect="1"/>
          </p:cNvPicPr>
          <p:nvPr/>
        </p:nvPicPr>
        <p:blipFill>
          <a:blip r:embed="rId2"/>
          <a:stretch>
            <a:fillRect/>
          </a:stretch>
        </p:blipFill>
        <p:spPr>
          <a:xfrm>
            <a:off x="260608" y="2819185"/>
            <a:ext cx="3274211" cy="2970792"/>
          </a:xfrm>
          <a:prstGeom prst="rect">
            <a:avLst/>
          </a:prstGeom>
        </p:spPr>
      </p:pic>
      <p:pic>
        <p:nvPicPr>
          <p:cNvPr id="6" name="图片 5"/>
          <p:cNvPicPr>
            <a:picLocks noChangeAspect="1"/>
          </p:cNvPicPr>
          <p:nvPr/>
        </p:nvPicPr>
        <p:blipFill rotWithShape="1">
          <a:blip r:embed="rId3"/>
          <a:srcRect t="9837"/>
          <a:stretch/>
        </p:blipFill>
        <p:spPr>
          <a:xfrm>
            <a:off x="600396" y="3122217"/>
            <a:ext cx="1415196" cy="528623"/>
          </a:xfrm>
          <a:prstGeom prst="rect">
            <a:avLst/>
          </a:prstGeom>
        </p:spPr>
      </p:pic>
      <p:pic>
        <p:nvPicPr>
          <p:cNvPr id="7" name="图片 6"/>
          <p:cNvPicPr>
            <a:picLocks noChangeAspect="1"/>
          </p:cNvPicPr>
          <p:nvPr/>
        </p:nvPicPr>
        <p:blipFill>
          <a:blip r:embed="rId4"/>
          <a:stretch>
            <a:fillRect/>
          </a:stretch>
        </p:blipFill>
        <p:spPr>
          <a:xfrm>
            <a:off x="3939498" y="2819185"/>
            <a:ext cx="3278272" cy="2970792"/>
          </a:xfrm>
          <a:prstGeom prst="rect">
            <a:avLst/>
          </a:prstGeom>
        </p:spPr>
      </p:pic>
      <p:pic>
        <p:nvPicPr>
          <p:cNvPr id="8" name="图片 7"/>
          <p:cNvPicPr>
            <a:picLocks noChangeAspect="1"/>
          </p:cNvPicPr>
          <p:nvPr/>
        </p:nvPicPr>
        <p:blipFill>
          <a:blip r:embed="rId5"/>
          <a:stretch>
            <a:fillRect/>
          </a:stretch>
        </p:blipFill>
        <p:spPr>
          <a:xfrm>
            <a:off x="4308154" y="3068087"/>
            <a:ext cx="1436796" cy="513717"/>
          </a:xfrm>
          <a:prstGeom prst="rect">
            <a:avLst/>
          </a:prstGeom>
        </p:spPr>
      </p:pic>
      <p:pic>
        <p:nvPicPr>
          <p:cNvPr id="9" name="图片 8"/>
          <p:cNvPicPr>
            <a:picLocks noChangeAspect="1"/>
          </p:cNvPicPr>
          <p:nvPr/>
        </p:nvPicPr>
        <p:blipFill>
          <a:blip r:embed="rId6"/>
          <a:stretch>
            <a:fillRect/>
          </a:stretch>
        </p:blipFill>
        <p:spPr>
          <a:xfrm>
            <a:off x="7873974" y="2819185"/>
            <a:ext cx="3297852" cy="2970792"/>
          </a:xfrm>
          <a:prstGeom prst="rect">
            <a:avLst/>
          </a:prstGeom>
        </p:spPr>
      </p:pic>
      <p:pic>
        <p:nvPicPr>
          <p:cNvPr id="10" name="图片 9"/>
          <p:cNvPicPr>
            <a:picLocks noChangeAspect="1"/>
          </p:cNvPicPr>
          <p:nvPr/>
        </p:nvPicPr>
        <p:blipFill>
          <a:blip r:embed="rId7"/>
          <a:stretch>
            <a:fillRect/>
          </a:stretch>
        </p:blipFill>
        <p:spPr>
          <a:xfrm>
            <a:off x="8172942" y="2988567"/>
            <a:ext cx="1203375" cy="513717"/>
          </a:xfrm>
          <a:prstGeom prst="rect">
            <a:avLst/>
          </a:prstGeom>
        </p:spPr>
      </p:pic>
      <p:sp>
        <p:nvSpPr>
          <p:cNvPr id="11" name="文本框 10"/>
          <p:cNvSpPr txBox="1"/>
          <p:nvPr/>
        </p:nvSpPr>
        <p:spPr>
          <a:xfrm>
            <a:off x="1100927" y="5940772"/>
            <a:ext cx="1571264" cy="369332"/>
          </a:xfrm>
          <a:prstGeom prst="rect">
            <a:avLst/>
          </a:prstGeom>
          <a:noFill/>
        </p:spPr>
        <p:txBody>
          <a:bodyPr wrap="none" rtlCol="0">
            <a:spAutoFit/>
          </a:bodyPr>
          <a:lstStyle/>
          <a:p>
            <a:r>
              <a:rPr lang="en-US" altLang="zh-CN" dirty="0" smtClean="0">
                <a:solidFill>
                  <a:srgbClr val="C00000"/>
                </a:solidFill>
              </a:rPr>
              <a:t>Mean=0, SD=1</a:t>
            </a:r>
            <a:endParaRPr lang="zh-CN" altLang="en-US" dirty="0">
              <a:solidFill>
                <a:srgbClr val="C00000"/>
              </a:solidFill>
            </a:endParaRPr>
          </a:p>
        </p:txBody>
      </p:sp>
      <p:sp>
        <p:nvSpPr>
          <p:cNvPr id="12" name="文本框 11"/>
          <p:cNvSpPr txBox="1"/>
          <p:nvPr/>
        </p:nvSpPr>
        <p:spPr>
          <a:xfrm>
            <a:off x="4762835" y="5940772"/>
            <a:ext cx="1728358" cy="369332"/>
          </a:xfrm>
          <a:prstGeom prst="rect">
            <a:avLst/>
          </a:prstGeom>
          <a:noFill/>
        </p:spPr>
        <p:txBody>
          <a:bodyPr wrap="none" rtlCol="0">
            <a:spAutoFit/>
          </a:bodyPr>
          <a:lstStyle/>
          <a:p>
            <a:r>
              <a:rPr lang="en-US" altLang="zh-CN" dirty="0" smtClean="0">
                <a:solidFill>
                  <a:srgbClr val="C00000"/>
                </a:solidFill>
              </a:rPr>
              <a:t>Mean=0.8, SD=1</a:t>
            </a:r>
            <a:endParaRPr lang="zh-CN" altLang="en-US" dirty="0">
              <a:solidFill>
                <a:srgbClr val="C00000"/>
              </a:solidFill>
            </a:endParaRPr>
          </a:p>
        </p:txBody>
      </p:sp>
      <p:sp>
        <p:nvSpPr>
          <p:cNvPr id="13" name="文本框 12"/>
          <p:cNvSpPr txBox="1"/>
          <p:nvPr/>
        </p:nvSpPr>
        <p:spPr>
          <a:xfrm>
            <a:off x="8648301" y="5940772"/>
            <a:ext cx="1749197" cy="369332"/>
          </a:xfrm>
          <a:prstGeom prst="rect">
            <a:avLst/>
          </a:prstGeom>
          <a:noFill/>
        </p:spPr>
        <p:txBody>
          <a:bodyPr wrap="none" rtlCol="0">
            <a:spAutoFit/>
          </a:bodyPr>
          <a:lstStyle/>
          <a:p>
            <a:r>
              <a:rPr lang="en-US" altLang="zh-CN" dirty="0" smtClean="0">
                <a:solidFill>
                  <a:srgbClr val="C00000"/>
                </a:solidFill>
              </a:rPr>
              <a:t>Mean=0.5, SD=1</a:t>
            </a:r>
            <a:endParaRPr lang="zh-CN" altLang="en-US" dirty="0">
              <a:solidFill>
                <a:srgbClr val="C00000"/>
              </a:solidFill>
            </a:endParaRPr>
          </a:p>
        </p:txBody>
      </p:sp>
      <p:cxnSp>
        <p:nvCxnSpPr>
          <p:cNvPr id="15" name="直接箭头连接符 14"/>
          <p:cNvCxnSpPr/>
          <p:nvPr/>
        </p:nvCxnSpPr>
        <p:spPr>
          <a:xfrm flipH="1">
            <a:off x="2309882" y="4160144"/>
            <a:ext cx="362309" cy="1821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715932" y="3581196"/>
            <a:ext cx="362309" cy="1821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5744950" y="3672282"/>
            <a:ext cx="362309" cy="1821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25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562" y="108127"/>
            <a:ext cx="10515600" cy="1325563"/>
          </a:xfrm>
        </p:spPr>
        <p:txBody>
          <a:bodyPr/>
          <a:lstStyle/>
          <a:p>
            <a:pPr algn="ctr"/>
            <a:r>
              <a:rPr lang="en-US" altLang="zh-CN" dirty="0" smtClean="0"/>
              <a:t>Complex, complex, complex!</a:t>
            </a:r>
            <a:br>
              <a:rPr lang="en-US" altLang="zh-CN" dirty="0" smtClean="0"/>
            </a:br>
            <a:r>
              <a:rPr lang="en-US" altLang="zh-CN" sz="3600" dirty="0" smtClean="0"/>
              <a:t>e.g. linear regression</a:t>
            </a:r>
            <a:endParaRPr lang="zh-CN" altLang="en-US" sz="3600" dirty="0"/>
          </a:p>
        </p:txBody>
      </p:sp>
      <p:sp>
        <p:nvSpPr>
          <p:cNvPr id="11" name="矩形 10"/>
          <p:cNvSpPr/>
          <p:nvPr/>
        </p:nvSpPr>
        <p:spPr>
          <a:xfrm>
            <a:off x="493143" y="5612948"/>
            <a:ext cx="10081404" cy="369332"/>
          </a:xfrm>
          <a:prstGeom prst="rect">
            <a:avLst/>
          </a:prstGeom>
        </p:spPr>
        <p:txBody>
          <a:bodyPr wrap="square">
            <a:spAutoFit/>
          </a:bodyPr>
          <a:lstStyle/>
          <a:p>
            <a:endParaRPr lang="zh-CN" altLang="en-US" dirty="0"/>
          </a:p>
        </p:txBody>
      </p:sp>
      <p:sp>
        <p:nvSpPr>
          <p:cNvPr id="12" name="Rectangle 7"/>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5" name="矩形 14"/>
          <p:cNvSpPr/>
          <p:nvPr/>
        </p:nvSpPr>
        <p:spPr>
          <a:xfrm>
            <a:off x="322053" y="1433690"/>
            <a:ext cx="11263222" cy="5355312"/>
          </a:xfrm>
          <a:prstGeom prst="rect">
            <a:avLst/>
          </a:prstGeom>
        </p:spPr>
        <p:txBody>
          <a:bodyPr wrap="square">
            <a:spAutoFit/>
          </a:bodyPr>
          <a:lstStyle/>
          <a:p>
            <a:r>
              <a:rPr lang="en-US" altLang="zh-CN" dirty="0">
                <a:solidFill>
                  <a:srgbClr val="0000FF"/>
                </a:solidFill>
              </a:rPr>
              <a:t>######## </a:t>
            </a:r>
            <a:r>
              <a:rPr lang="zh-CN" altLang="en-US" dirty="0">
                <a:solidFill>
                  <a:srgbClr val="0000FF"/>
                </a:solidFill>
              </a:rPr>
              <a:t>一般线性模型</a:t>
            </a:r>
            <a:r>
              <a:rPr lang="en-US" altLang="zh-CN" dirty="0">
                <a:solidFill>
                  <a:srgbClr val="0000FF"/>
                </a:solidFill>
              </a:rPr>
              <a:t>bugs</a:t>
            </a:r>
            <a:r>
              <a:rPr lang="zh-CN" altLang="en-US" dirty="0">
                <a:solidFill>
                  <a:srgbClr val="0000FF"/>
                </a:solidFill>
              </a:rPr>
              <a:t>拟合</a:t>
            </a:r>
          </a:p>
          <a:p>
            <a:r>
              <a:rPr lang="en-US" altLang="zh-CN" dirty="0">
                <a:solidFill>
                  <a:srgbClr val="0000FF"/>
                </a:solidFill>
              </a:rPr>
              <a:t>library(R2OpenBUGS) </a:t>
            </a:r>
          </a:p>
          <a:p>
            <a:r>
              <a:rPr lang="en-US" altLang="zh-CN" dirty="0">
                <a:solidFill>
                  <a:srgbClr val="0000FF"/>
                </a:solidFill>
              </a:rPr>
              <a:t>RIKZ &lt;- </a:t>
            </a:r>
            <a:r>
              <a:rPr lang="en-US" altLang="zh-CN" dirty="0" err="1">
                <a:solidFill>
                  <a:srgbClr val="0000FF"/>
                </a:solidFill>
              </a:rPr>
              <a:t>read.delim</a:t>
            </a:r>
            <a:r>
              <a:rPr lang="en-US" altLang="zh-CN" dirty="0">
                <a:solidFill>
                  <a:srgbClr val="0000FF"/>
                </a:solidFill>
              </a:rPr>
              <a:t>("RIKZ.txt")</a:t>
            </a:r>
          </a:p>
          <a:p>
            <a:r>
              <a:rPr lang="en-US" altLang="zh-CN" dirty="0">
                <a:solidFill>
                  <a:srgbClr val="FF0000"/>
                </a:solidFill>
              </a:rPr>
              <a:t>###</a:t>
            </a:r>
            <a:r>
              <a:rPr lang="zh-CN" altLang="en-US" dirty="0">
                <a:solidFill>
                  <a:srgbClr val="FF0000"/>
                </a:solidFill>
              </a:rPr>
              <a:t>把数据转成</a:t>
            </a:r>
            <a:r>
              <a:rPr lang="en-US" altLang="zh-CN" dirty="0">
                <a:solidFill>
                  <a:srgbClr val="FF0000"/>
                </a:solidFill>
              </a:rPr>
              <a:t>list</a:t>
            </a:r>
            <a:r>
              <a:rPr lang="zh-CN" altLang="en-US" dirty="0">
                <a:solidFill>
                  <a:srgbClr val="FF0000"/>
                </a:solidFill>
              </a:rPr>
              <a:t>格式</a:t>
            </a:r>
          </a:p>
          <a:p>
            <a:r>
              <a:rPr lang="en-US" altLang="zh-CN" dirty="0">
                <a:solidFill>
                  <a:srgbClr val="0000FF"/>
                </a:solidFill>
              </a:rPr>
              <a:t>data &lt;- list(Y = </a:t>
            </a:r>
            <a:r>
              <a:rPr lang="en-US" altLang="zh-CN" dirty="0" err="1">
                <a:solidFill>
                  <a:srgbClr val="0000FF"/>
                </a:solidFill>
              </a:rPr>
              <a:t>RIKZ$Richness</a:t>
            </a:r>
            <a:r>
              <a:rPr lang="en-US" altLang="zh-CN" dirty="0">
                <a:solidFill>
                  <a:srgbClr val="0000FF"/>
                </a:solidFill>
              </a:rPr>
              <a:t>, x = RIKZ$NAP, N = 45) </a:t>
            </a:r>
          </a:p>
          <a:p>
            <a:r>
              <a:rPr lang="en-US" altLang="zh-CN" dirty="0">
                <a:solidFill>
                  <a:srgbClr val="FF0000"/>
                </a:solidFill>
              </a:rPr>
              <a:t>###</a:t>
            </a:r>
            <a:r>
              <a:rPr lang="zh-CN" altLang="en-US" dirty="0">
                <a:solidFill>
                  <a:srgbClr val="FF0000"/>
                </a:solidFill>
              </a:rPr>
              <a:t>似然函数</a:t>
            </a:r>
          </a:p>
          <a:p>
            <a:r>
              <a:rPr lang="en-US" altLang="zh-CN" dirty="0" err="1">
                <a:solidFill>
                  <a:srgbClr val="0000FF"/>
                </a:solidFill>
              </a:rPr>
              <a:t>bug_model</a:t>
            </a:r>
            <a:r>
              <a:rPr lang="en-US" altLang="zh-CN" dirty="0">
                <a:solidFill>
                  <a:srgbClr val="0000FF"/>
                </a:solidFill>
              </a:rPr>
              <a:t> &lt;- function() </a:t>
            </a:r>
          </a:p>
          <a:p>
            <a:r>
              <a:rPr lang="en-US" altLang="zh-CN" dirty="0">
                <a:solidFill>
                  <a:srgbClr val="0000FF"/>
                </a:solidFill>
              </a:rPr>
              <a:t>{ for (j in 1:N) </a:t>
            </a:r>
          </a:p>
          <a:p>
            <a:r>
              <a:rPr lang="en-US" altLang="zh-CN" dirty="0">
                <a:solidFill>
                  <a:srgbClr val="0000FF"/>
                </a:solidFill>
              </a:rPr>
              <a:t>{ Y[j] ~ </a:t>
            </a:r>
            <a:r>
              <a:rPr lang="en-US" altLang="zh-CN" dirty="0" err="1">
                <a:solidFill>
                  <a:srgbClr val="0000FF"/>
                </a:solidFill>
              </a:rPr>
              <a:t>dnorm</a:t>
            </a:r>
            <a:r>
              <a:rPr lang="en-US" altLang="zh-CN" dirty="0">
                <a:solidFill>
                  <a:srgbClr val="0000FF"/>
                </a:solidFill>
              </a:rPr>
              <a:t>(mu[j], tau) </a:t>
            </a:r>
            <a:endParaRPr lang="en-US" altLang="zh-CN" dirty="0" smtClean="0">
              <a:solidFill>
                <a:srgbClr val="0000FF"/>
              </a:solidFill>
            </a:endParaRPr>
          </a:p>
          <a:p>
            <a:r>
              <a:rPr lang="en-US" altLang="zh-CN" dirty="0" smtClean="0">
                <a:solidFill>
                  <a:srgbClr val="FF0000"/>
                </a:solidFill>
              </a:rPr>
              <a:t>## </a:t>
            </a:r>
            <a:r>
              <a:rPr lang="zh-CN" altLang="en-US" dirty="0">
                <a:solidFill>
                  <a:srgbClr val="FF0000"/>
                </a:solidFill>
              </a:rPr>
              <a:t>似然函数，注意</a:t>
            </a:r>
            <a:r>
              <a:rPr lang="en-US" altLang="zh-CN" dirty="0">
                <a:solidFill>
                  <a:srgbClr val="FF0000"/>
                </a:solidFill>
              </a:rPr>
              <a:t>bugs</a:t>
            </a:r>
            <a:r>
              <a:rPr lang="zh-CN" altLang="en-US" dirty="0">
                <a:solidFill>
                  <a:srgbClr val="FF0000"/>
                </a:solidFill>
              </a:rPr>
              <a:t>中，定义的为正态分布的均值与方差的倒数（精确度）</a:t>
            </a:r>
          </a:p>
          <a:p>
            <a:r>
              <a:rPr lang="zh-CN" altLang="en-US" dirty="0">
                <a:solidFill>
                  <a:srgbClr val="0000FF"/>
                </a:solidFill>
              </a:rPr>
              <a:t>  </a:t>
            </a:r>
            <a:r>
              <a:rPr lang="en-US" altLang="zh-CN" dirty="0">
                <a:solidFill>
                  <a:srgbClr val="0000FF"/>
                </a:solidFill>
              </a:rPr>
              <a:t>mu[j] &lt;- beta0 + beta1 * x[j] </a:t>
            </a:r>
            <a:r>
              <a:rPr lang="en-US" altLang="zh-CN" dirty="0" smtClean="0">
                <a:solidFill>
                  <a:srgbClr val="0000FF"/>
                </a:solidFill>
              </a:rPr>
              <a:t>  </a:t>
            </a:r>
            <a:r>
              <a:rPr lang="en-US" altLang="zh-CN" dirty="0" smtClean="0">
                <a:solidFill>
                  <a:srgbClr val="FF0000"/>
                </a:solidFill>
              </a:rPr>
              <a:t>## </a:t>
            </a:r>
            <a:r>
              <a:rPr lang="zh-CN" altLang="en-US" dirty="0">
                <a:solidFill>
                  <a:srgbClr val="FF0000"/>
                </a:solidFill>
              </a:rPr>
              <a:t>定义模型</a:t>
            </a:r>
          </a:p>
          <a:p>
            <a:r>
              <a:rPr lang="en-US" altLang="zh-CN" dirty="0">
                <a:solidFill>
                  <a:srgbClr val="0000FF"/>
                </a:solidFill>
              </a:rPr>
              <a:t>} </a:t>
            </a:r>
          </a:p>
          <a:p>
            <a:r>
              <a:rPr lang="en-US" altLang="zh-CN" dirty="0">
                <a:solidFill>
                  <a:srgbClr val="0000FF"/>
                </a:solidFill>
              </a:rPr>
              <a:t>  </a:t>
            </a:r>
            <a:r>
              <a:rPr lang="en-US" altLang="zh-CN" dirty="0">
                <a:solidFill>
                  <a:srgbClr val="FF0000"/>
                </a:solidFill>
              </a:rPr>
              <a:t>####</a:t>
            </a:r>
            <a:r>
              <a:rPr lang="zh-CN" altLang="en-US" dirty="0">
                <a:solidFill>
                  <a:srgbClr val="FF0000"/>
                </a:solidFill>
              </a:rPr>
              <a:t>参数的先验分布</a:t>
            </a:r>
          </a:p>
          <a:p>
            <a:r>
              <a:rPr lang="zh-CN" altLang="en-US" dirty="0">
                <a:solidFill>
                  <a:srgbClr val="0000FF"/>
                </a:solidFill>
              </a:rPr>
              <a:t>  </a:t>
            </a:r>
            <a:r>
              <a:rPr lang="en-US" altLang="zh-CN" dirty="0">
                <a:solidFill>
                  <a:srgbClr val="0000FF"/>
                </a:solidFill>
              </a:rPr>
              <a:t>beta0 ~ </a:t>
            </a:r>
            <a:r>
              <a:rPr lang="en-US" altLang="zh-CN" dirty="0" err="1">
                <a:solidFill>
                  <a:srgbClr val="0000FF"/>
                </a:solidFill>
              </a:rPr>
              <a:t>dnorm</a:t>
            </a:r>
            <a:r>
              <a:rPr lang="en-US" altLang="zh-CN" dirty="0">
                <a:solidFill>
                  <a:srgbClr val="0000FF"/>
                </a:solidFill>
              </a:rPr>
              <a:t>(0, 0.001) </a:t>
            </a:r>
          </a:p>
          <a:p>
            <a:r>
              <a:rPr lang="en-US" altLang="zh-CN" dirty="0">
                <a:solidFill>
                  <a:srgbClr val="0000FF"/>
                </a:solidFill>
              </a:rPr>
              <a:t>  beta1 ~ </a:t>
            </a:r>
            <a:r>
              <a:rPr lang="en-US" altLang="zh-CN" dirty="0" err="1">
                <a:solidFill>
                  <a:srgbClr val="0000FF"/>
                </a:solidFill>
              </a:rPr>
              <a:t>dnorm</a:t>
            </a:r>
            <a:r>
              <a:rPr lang="en-US" altLang="zh-CN" dirty="0">
                <a:solidFill>
                  <a:srgbClr val="0000FF"/>
                </a:solidFill>
              </a:rPr>
              <a:t>(0, 0.001)</a:t>
            </a:r>
          </a:p>
          <a:p>
            <a:r>
              <a:rPr lang="en-US" altLang="zh-CN" dirty="0">
                <a:solidFill>
                  <a:srgbClr val="0000FF"/>
                </a:solidFill>
              </a:rPr>
              <a:t>  tau ~ </a:t>
            </a:r>
            <a:r>
              <a:rPr lang="en-US" altLang="zh-CN" dirty="0" err="1">
                <a:solidFill>
                  <a:srgbClr val="0000FF"/>
                </a:solidFill>
              </a:rPr>
              <a:t>dgamma</a:t>
            </a:r>
            <a:r>
              <a:rPr lang="en-US" altLang="zh-CN" dirty="0">
                <a:solidFill>
                  <a:srgbClr val="0000FF"/>
                </a:solidFill>
              </a:rPr>
              <a:t>(0.001, 0.001)</a:t>
            </a:r>
          </a:p>
          <a:p>
            <a:r>
              <a:rPr lang="en-US" altLang="zh-CN" dirty="0">
                <a:solidFill>
                  <a:srgbClr val="0000FF"/>
                </a:solidFill>
              </a:rPr>
              <a:t>  sigma &lt;- 1/</a:t>
            </a:r>
            <a:r>
              <a:rPr lang="en-US" altLang="zh-CN" dirty="0" err="1">
                <a:solidFill>
                  <a:srgbClr val="0000FF"/>
                </a:solidFill>
              </a:rPr>
              <a:t>sqrt</a:t>
            </a:r>
            <a:r>
              <a:rPr lang="en-US" altLang="zh-CN" dirty="0">
                <a:solidFill>
                  <a:srgbClr val="0000FF"/>
                </a:solidFill>
              </a:rPr>
              <a:t>(tau) } </a:t>
            </a:r>
          </a:p>
          <a:p>
            <a:r>
              <a:rPr lang="en-US" altLang="zh-CN" dirty="0">
                <a:solidFill>
                  <a:srgbClr val="0000FF"/>
                </a:solidFill>
              </a:rPr>
              <a:t>  </a:t>
            </a:r>
            <a:r>
              <a:rPr lang="en-US" altLang="zh-CN" dirty="0">
                <a:solidFill>
                  <a:srgbClr val="FF0000"/>
                </a:solidFill>
              </a:rPr>
              <a:t>###</a:t>
            </a:r>
            <a:r>
              <a:rPr lang="zh-CN" altLang="en-US" dirty="0">
                <a:solidFill>
                  <a:srgbClr val="FF0000"/>
                </a:solidFill>
              </a:rPr>
              <a:t>参数初始值</a:t>
            </a:r>
          </a:p>
          <a:p>
            <a:r>
              <a:rPr lang="zh-CN" altLang="en-US" dirty="0">
                <a:solidFill>
                  <a:srgbClr val="0000FF"/>
                </a:solidFill>
              </a:rPr>
              <a:t>  </a:t>
            </a:r>
            <a:r>
              <a:rPr lang="en-US" altLang="zh-CN" dirty="0" err="1">
                <a:solidFill>
                  <a:srgbClr val="0000FF"/>
                </a:solidFill>
              </a:rPr>
              <a:t>lineinits</a:t>
            </a:r>
            <a:r>
              <a:rPr lang="en-US" altLang="zh-CN" dirty="0">
                <a:solidFill>
                  <a:srgbClr val="0000FF"/>
                </a:solidFill>
              </a:rPr>
              <a:t> &lt;- function() { list(beta0 = 1, beta1 = 1, tau = 1) } </a:t>
            </a:r>
            <a:endParaRPr lang="zh-CN" altLang="en-US" dirty="0">
              <a:solidFill>
                <a:srgbClr val="0000FF"/>
              </a:solidFill>
            </a:endParaRPr>
          </a:p>
        </p:txBody>
      </p:sp>
    </p:spTree>
    <p:extLst>
      <p:ext uri="{BB962C8B-B14F-4D97-AF65-F5344CB8AC3E}">
        <p14:creationId xmlns:p14="http://schemas.microsoft.com/office/powerpoint/2010/main" val="2062948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Complex, complex, complex!</a:t>
            </a:r>
            <a:br>
              <a:rPr lang="en-US" altLang="zh-CN" dirty="0"/>
            </a:br>
            <a:r>
              <a:rPr lang="en-US" altLang="zh-CN" sz="3600" dirty="0"/>
              <a:t>e.g. linear regression</a:t>
            </a:r>
            <a:endParaRPr lang="zh-CN" altLang="en-US" dirty="0"/>
          </a:p>
        </p:txBody>
      </p:sp>
      <p:sp>
        <p:nvSpPr>
          <p:cNvPr id="4" name="矩形 3"/>
          <p:cNvSpPr/>
          <p:nvPr/>
        </p:nvSpPr>
        <p:spPr>
          <a:xfrm>
            <a:off x="406879" y="1690688"/>
            <a:ext cx="6096000" cy="2308324"/>
          </a:xfrm>
          <a:prstGeom prst="rect">
            <a:avLst/>
          </a:prstGeom>
        </p:spPr>
        <p:txBody>
          <a:bodyPr>
            <a:spAutoFit/>
          </a:bodyPr>
          <a:lstStyle/>
          <a:p>
            <a:r>
              <a:rPr lang="en-US" altLang="zh-CN" dirty="0">
                <a:solidFill>
                  <a:srgbClr val="0000FF"/>
                </a:solidFill>
              </a:rPr>
              <a:t>####</a:t>
            </a:r>
            <a:r>
              <a:rPr lang="zh-CN" altLang="en-US" dirty="0">
                <a:solidFill>
                  <a:srgbClr val="0000FF"/>
                </a:solidFill>
              </a:rPr>
              <a:t>运行</a:t>
            </a:r>
            <a:r>
              <a:rPr lang="zh-CN" altLang="en-US" dirty="0" smtClean="0">
                <a:solidFill>
                  <a:srgbClr val="0000FF"/>
                </a:solidFill>
              </a:rPr>
              <a:t>模型</a:t>
            </a:r>
            <a:endParaRPr lang="zh-CN" altLang="en-US" dirty="0">
              <a:solidFill>
                <a:srgbClr val="0000FF"/>
              </a:solidFill>
            </a:endParaRPr>
          </a:p>
          <a:p>
            <a:r>
              <a:rPr lang="en-US" altLang="zh-CN" dirty="0">
                <a:solidFill>
                  <a:srgbClr val="0000FF"/>
                </a:solidFill>
              </a:rPr>
              <a:t>bugm0 &lt;- bugs(data, </a:t>
            </a:r>
            <a:r>
              <a:rPr lang="en-US" altLang="zh-CN" dirty="0" err="1">
                <a:solidFill>
                  <a:srgbClr val="0000FF"/>
                </a:solidFill>
              </a:rPr>
              <a:t>lineinits</a:t>
            </a:r>
            <a:r>
              <a:rPr lang="en-US" altLang="zh-CN" dirty="0">
                <a:solidFill>
                  <a:srgbClr val="0000FF"/>
                </a:solidFill>
              </a:rPr>
              <a:t>, c("beta0", "beta1", "sigma"), </a:t>
            </a:r>
            <a:r>
              <a:rPr lang="en-US" altLang="zh-CN" dirty="0" err="1">
                <a:solidFill>
                  <a:srgbClr val="0000FF"/>
                </a:solidFill>
              </a:rPr>
              <a:t>bug_model</a:t>
            </a:r>
            <a:r>
              <a:rPr lang="en-US" altLang="zh-CN" dirty="0">
                <a:solidFill>
                  <a:srgbClr val="0000FF"/>
                </a:solidFill>
              </a:rPr>
              <a:t>, </a:t>
            </a:r>
          </a:p>
          <a:p>
            <a:r>
              <a:rPr lang="en-US" altLang="zh-CN" dirty="0">
                <a:solidFill>
                  <a:srgbClr val="0000FF"/>
                </a:solidFill>
              </a:rPr>
              <a:t>                 </a:t>
            </a:r>
            <a:r>
              <a:rPr lang="en-US" altLang="zh-CN" dirty="0" err="1">
                <a:solidFill>
                  <a:srgbClr val="0000FF"/>
                </a:solidFill>
              </a:rPr>
              <a:t>n.iter</a:t>
            </a:r>
            <a:r>
              <a:rPr lang="en-US" altLang="zh-CN" dirty="0">
                <a:solidFill>
                  <a:srgbClr val="0000FF"/>
                </a:solidFill>
              </a:rPr>
              <a:t> = 1000, </a:t>
            </a:r>
            <a:r>
              <a:rPr lang="en-US" altLang="zh-CN" dirty="0" err="1">
                <a:solidFill>
                  <a:srgbClr val="0000FF"/>
                </a:solidFill>
              </a:rPr>
              <a:t>n.burnin</a:t>
            </a:r>
            <a:r>
              <a:rPr lang="en-US" altLang="zh-CN" dirty="0">
                <a:solidFill>
                  <a:srgbClr val="0000FF"/>
                </a:solidFill>
              </a:rPr>
              <a:t> = 100, </a:t>
            </a:r>
            <a:r>
              <a:rPr lang="en-US" altLang="zh-CN" dirty="0" err="1">
                <a:solidFill>
                  <a:srgbClr val="0000FF"/>
                </a:solidFill>
              </a:rPr>
              <a:t>n.thin</a:t>
            </a:r>
            <a:r>
              <a:rPr lang="en-US" altLang="zh-CN" dirty="0">
                <a:solidFill>
                  <a:srgbClr val="0000FF"/>
                </a:solidFill>
              </a:rPr>
              <a:t> = 1, </a:t>
            </a:r>
            <a:r>
              <a:rPr lang="en-US" altLang="zh-CN" dirty="0" err="1">
                <a:solidFill>
                  <a:srgbClr val="0000FF"/>
                </a:solidFill>
              </a:rPr>
              <a:t>n.chains</a:t>
            </a:r>
            <a:r>
              <a:rPr lang="en-US" altLang="zh-CN" dirty="0">
                <a:solidFill>
                  <a:srgbClr val="0000FF"/>
                </a:solidFill>
              </a:rPr>
              <a:t> = 4, </a:t>
            </a:r>
          </a:p>
          <a:p>
            <a:r>
              <a:rPr lang="en-US" altLang="zh-CN" dirty="0">
                <a:solidFill>
                  <a:srgbClr val="0000FF"/>
                </a:solidFill>
              </a:rPr>
              <a:t>                 </a:t>
            </a:r>
            <a:r>
              <a:rPr lang="en-US" altLang="zh-CN" dirty="0" err="1">
                <a:solidFill>
                  <a:srgbClr val="0000FF"/>
                </a:solidFill>
              </a:rPr>
              <a:t>summary.only</a:t>
            </a:r>
            <a:r>
              <a:rPr lang="en-US" altLang="zh-CN" dirty="0">
                <a:solidFill>
                  <a:srgbClr val="0000FF"/>
                </a:solidFill>
              </a:rPr>
              <a:t> = F, DIC =T)</a:t>
            </a:r>
          </a:p>
          <a:p>
            <a:endParaRPr lang="en-US" altLang="zh-CN" dirty="0">
              <a:solidFill>
                <a:srgbClr val="0000FF"/>
              </a:solidFill>
            </a:endParaRPr>
          </a:p>
          <a:p>
            <a:r>
              <a:rPr lang="en-US" altLang="zh-CN" dirty="0">
                <a:solidFill>
                  <a:srgbClr val="0000FF"/>
                </a:solidFill>
              </a:rPr>
              <a:t>print(bugm0</a:t>
            </a:r>
            <a:r>
              <a:rPr lang="en-US" altLang="zh-CN" dirty="0" smtClean="0">
                <a:solidFill>
                  <a:srgbClr val="0000FF"/>
                </a:solidFill>
              </a:rPr>
              <a:t>) ##</a:t>
            </a:r>
            <a:r>
              <a:rPr lang="zh-CN" altLang="en-US" dirty="0" smtClean="0">
                <a:solidFill>
                  <a:srgbClr val="0000FF"/>
                </a:solidFill>
              </a:rPr>
              <a:t>查看模型结果</a:t>
            </a:r>
            <a:endParaRPr lang="en-US" altLang="zh-CN" dirty="0">
              <a:solidFill>
                <a:srgbClr val="0000FF"/>
              </a:solidFill>
            </a:endParaRPr>
          </a:p>
          <a:p>
            <a:endParaRPr lang="zh-CN" altLang="en-US" dirty="0"/>
          </a:p>
        </p:txBody>
      </p:sp>
      <p:pic>
        <p:nvPicPr>
          <p:cNvPr id="5" name="图片 4"/>
          <p:cNvPicPr>
            <a:picLocks noChangeAspect="1"/>
          </p:cNvPicPr>
          <p:nvPr/>
        </p:nvPicPr>
        <p:blipFill>
          <a:blip r:embed="rId2"/>
          <a:stretch>
            <a:fillRect/>
          </a:stretch>
        </p:blipFill>
        <p:spPr>
          <a:xfrm>
            <a:off x="2382328" y="3721178"/>
            <a:ext cx="7590817" cy="2791760"/>
          </a:xfrm>
          <a:prstGeom prst="rect">
            <a:avLst/>
          </a:prstGeom>
        </p:spPr>
      </p:pic>
    </p:spTree>
    <p:extLst>
      <p:ext uri="{BB962C8B-B14F-4D97-AF65-F5344CB8AC3E}">
        <p14:creationId xmlns:p14="http://schemas.microsoft.com/office/powerpoint/2010/main" val="22279330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9793" y="373752"/>
            <a:ext cx="10515600" cy="946090"/>
          </a:xfrm>
        </p:spPr>
        <p:txBody>
          <a:bodyPr/>
          <a:lstStyle/>
          <a:p>
            <a:pPr algn="ctr"/>
            <a:r>
              <a:rPr lang="zh-CN" altLang="en-US" dirty="0">
                <a:solidFill>
                  <a:srgbClr val="0000FF"/>
                </a:solidFill>
              </a:rPr>
              <a:t>一般线性模型拟合</a:t>
            </a:r>
            <a:r>
              <a:rPr lang="en-US" altLang="zh-CN" dirty="0">
                <a:solidFill>
                  <a:srgbClr val="0000FF"/>
                </a:solidFill>
              </a:rPr>
              <a:t>bugs</a:t>
            </a:r>
            <a:endParaRPr lang="zh-CN" altLang="en-US" dirty="0"/>
          </a:p>
        </p:txBody>
      </p:sp>
      <p:pic>
        <p:nvPicPr>
          <p:cNvPr id="4" name="内容占位符 3"/>
          <p:cNvPicPr>
            <a:picLocks noGrp="1" noChangeAspect="1"/>
          </p:cNvPicPr>
          <p:nvPr>
            <p:ph idx="1"/>
          </p:nvPr>
        </p:nvPicPr>
        <p:blipFill>
          <a:blip r:embed="rId2"/>
          <a:stretch>
            <a:fillRect/>
          </a:stretch>
        </p:blipFill>
        <p:spPr>
          <a:xfrm>
            <a:off x="6694791" y="1834251"/>
            <a:ext cx="5341240" cy="4351338"/>
          </a:xfrm>
          <a:prstGeom prst="rect">
            <a:avLst/>
          </a:prstGeom>
        </p:spPr>
      </p:pic>
      <p:sp>
        <p:nvSpPr>
          <p:cNvPr id="5" name="矩形 4"/>
          <p:cNvSpPr/>
          <p:nvPr/>
        </p:nvSpPr>
        <p:spPr>
          <a:xfrm>
            <a:off x="235789" y="1992613"/>
            <a:ext cx="6096000" cy="2308324"/>
          </a:xfrm>
          <a:prstGeom prst="rect">
            <a:avLst/>
          </a:prstGeom>
        </p:spPr>
        <p:txBody>
          <a:bodyPr>
            <a:spAutoFit/>
          </a:bodyPr>
          <a:lstStyle/>
          <a:p>
            <a:r>
              <a:rPr lang="en-US" altLang="zh-CN" dirty="0">
                <a:solidFill>
                  <a:srgbClr val="0000FF"/>
                </a:solidFill>
              </a:rPr>
              <a:t>bugm1 &lt;- bugs(data, </a:t>
            </a:r>
            <a:r>
              <a:rPr lang="en-US" altLang="zh-CN" dirty="0" err="1">
                <a:solidFill>
                  <a:srgbClr val="0000FF"/>
                </a:solidFill>
              </a:rPr>
              <a:t>lineinits</a:t>
            </a:r>
            <a:r>
              <a:rPr lang="en-US" altLang="zh-CN" dirty="0">
                <a:solidFill>
                  <a:srgbClr val="0000FF"/>
                </a:solidFill>
              </a:rPr>
              <a:t>, c("beta0", "beta1", "sigma"), </a:t>
            </a:r>
            <a:r>
              <a:rPr lang="en-US" altLang="zh-CN" dirty="0" err="1">
                <a:solidFill>
                  <a:srgbClr val="0000FF"/>
                </a:solidFill>
              </a:rPr>
              <a:t>bug_model</a:t>
            </a:r>
            <a:r>
              <a:rPr lang="en-US" altLang="zh-CN" dirty="0" smtClean="0">
                <a:solidFill>
                  <a:srgbClr val="0000FF"/>
                </a:solidFill>
              </a:rPr>
              <a:t>, </a:t>
            </a:r>
            <a:r>
              <a:rPr lang="en-US" altLang="zh-CN" dirty="0" err="1">
                <a:solidFill>
                  <a:srgbClr val="0000FF"/>
                </a:solidFill>
              </a:rPr>
              <a:t>n.iter</a:t>
            </a:r>
            <a:r>
              <a:rPr lang="en-US" altLang="zh-CN" dirty="0">
                <a:solidFill>
                  <a:srgbClr val="0000FF"/>
                </a:solidFill>
              </a:rPr>
              <a:t> = 1000, </a:t>
            </a:r>
            <a:r>
              <a:rPr lang="en-US" altLang="zh-CN" dirty="0" err="1">
                <a:solidFill>
                  <a:srgbClr val="0000FF"/>
                </a:solidFill>
              </a:rPr>
              <a:t>n.burnin</a:t>
            </a:r>
            <a:r>
              <a:rPr lang="en-US" altLang="zh-CN" dirty="0">
                <a:solidFill>
                  <a:srgbClr val="0000FF"/>
                </a:solidFill>
              </a:rPr>
              <a:t> = 100, </a:t>
            </a:r>
            <a:r>
              <a:rPr lang="en-US" altLang="zh-CN" dirty="0" err="1">
                <a:solidFill>
                  <a:srgbClr val="0000FF"/>
                </a:solidFill>
              </a:rPr>
              <a:t>n.thin</a:t>
            </a:r>
            <a:r>
              <a:rPr lang="en-US" altLang="zh-CN" dirty="0">
                <a:solidFill>
                  <a:srgbClr val="0000FF"/>
                </a:solidFill>
              </a:rPr>
              <a:t> = 1, </a:t>
            </a:r>
            <a:r>
              <a:rPr lang="en-US" altLang="zh-CN" dirty="0" err="1">
                <a:solidFill>
                  <a:srgbClr val="0000FF"/>
                </a:solidFill>
              </a:rPr>
              <a:t>n.chains</a:t>
            </a:r>
            <a:r>
              <a:rPr lang="en-US" altLang="zh-CN" dirty="0">
                <a:solidFill>
                  <a:srgbClr val="0000FF"/>
                </a:solidFill>
              </a:rPr>
              <a:t> = 4, </a:t>
            </a:r>
            <a:r>
              <a:rPr lang="en-US" altLang="zh-CN" dirty="0" smtClean="0">
                <a:solidFill>
                  <a:srgbClr val="0000FF"/>
                </a:solidFill>
              </a:rPr>
              <a:t> </a:t>
            </a:r>
            <a:r>
              <a:rPr lang="en-US" altLang="zh-CN" dirty="0" err="1">
                <a:solidFill>
                  <a:srgbClr val="0000FF"/>
                </a:solidFill>
              </a:rPr>
              <a:t>codaPkg</a:t>
            </a:r>
            <a:r>
              <a:rPr lang="en-US" altLang="zh-CN" dirty="0">
                <a:solidFill>
                  <a:srgbClr val="0000FF"/>
                </a:solidFill>
              </a:rPr>
              <a:t> = T, </a:t>
            </a:r>
            <a:r>
              <a:rPr lang="en-US" altLang="zh-CN" dirty="0" err="1">
                <a:solidFill>
                  <a:srgbClr val="0000FF"/>
                </a:solidFill>
              </a:rPr>
              <a:t>summary.only</a:t>
            </a:r>
            <a:r>
              <a:rPr lang="en-US" altLang="zh-CN" dirty="0">
                <a:solidFill>
                  <a:srgbClr val="0000FF"/>
                </a:solidFill>
              </a:rPr>
              <a:t> = F, DIC =T</a:t>
            </a:r>
            <a:r>
              <a:rPr lang="en-US" altLang="zh-CN" dirty="0" smtClean="0">
                <a:solidFill>
                  <a:srgbClr val="0000FF"/>
                </a:solidFill>
              </a:rPr>
              <a:t>)</a:t>
            </a:r>
          </a:p>
          <a:p>
            <a:endParaRPr lang="en-US" altLang="zh-CN" dirty="0">
              <a:solidFill>
                <a:srgbClr val="0000FF"/>
              </a:solidFill>
            </a:endParaRPr>
          </a:p>
          <a:p>
            <a:r>
              <a:rPr lang="en-US" altLang="zh-CN" dirty="0">
                <a:solidFill>
                  <a:srgbClr val="0000FF"/>
                </a:solidFill>
              </a:rPr>
              <a:t>library(coda)</a:t>
            </a:r>
          </a:p>
          <a:p>
            <a:r>
              <a:rPr lang="en-US" altLang="zh-CN" dirty="0">
                <a:solidFill>
                  <a:srgbClr val="0000FF"/>
                </a:solidFill>
              </a:rPr>
              <a:t>bugm1_1 &lt;- </a:t>
            </a:r>
            <a:r>
              <a:rPr lang="en-US" altLang="zh-CN" dirty="0" err="1">
                <a:solidFill>
                  <a:srgbClr val="0000FF"/>
                </a:solidFill>
              </a:rPr>
              <a:t>read.bugs</a:t>
            </a:r>
            <a:r>
              <a:rPr lang="en-US" altLang="zh-CN" dirty="0">
                <a:solidFill>
                  <a:srgbClr val="0000FF"/>
                </a:solidFill>
              </a:rPr>
              <a:t>(bugm1)</a:t>
            </a:r>
          </a:p>
          <a:p>
            <a:r>
              <a:rPr lang="en-US" altLang="zh-CN" dirty="0">
                <a:solidFill>
                  <a:srgbClr val="0000FF"/>
                </a:solidFill>
              </a:rPr>
              <a:t>summary(bugm1_1)</a:t>
            </a:r>
          </a:p>
          <a:p>
            <a:r>
              <a:rPr lang="en-US" altLang="zh-CN" dirty="0">
                <a:solidFill>
                  <a:srgbClr val="0000FF"/>
                </a:solidFill>
              </a:rPr>
              <a:t>plot(bugm1_1) </a:t>
            </a:r>
          </a:p>
        </p:txBody>
      </p:sp>
    </p:spTree>
    <p:extLst>
      <p:ext uri="{BB962C8B-B14F-4D97-AF65-F5344CB8AC3E}">
        <p14:creationId xmlns:p14="http://schemas.microsoft.com/office/powerpoint/2010/main" val="42294403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1608"/>
            <a:ext cx="10515600" cy="764935"/>
          </a:xfrm>
        </p:spPr>
        <p:txBody>
          <a:bodyPr/>
          <a:lstStyle/>
          <a:p>
            <a:pPr algn="ctr"/>
            <a:r>
              <a:rPr lang="zh-CN" altLang="en-US" dirty="0" smtClean="0"/>
              <a:t>一般线性模型的</a:t>
            </a:r>
            <a:r>
              <a:rPr lang="en-US" altLang="zh-CN" dirty="0" smtClean="0"/>
              <a:t>jags</a:t>
            </a:r>
            <a:r>
              <a:rPr lang="zh-CN" altLang="en-US" dirty="0" smtClean="0"/>
              <a:t>拟合</a:t>
            </a:r>
            <a:endParaRPr lang="zh-CN" altLang="en-US" dirty="0"/>
          </a:p>
        </p:txBody>
      </p:sp>
      <p:sp>
        <p:nvSpPr>
          <p:cNvPr id="5" name="矩形 4"/>
          <p:cNvSpPr/>
          <p:nvPr/>
        </p:nvSpPr>
        <p:spPr>
          <a:xfrm>
            <a:off x="951781" y="1138578"/>
            <a:ext cx="9494808" cy="5355312"/>
          </a:xfrm>
          <a:prstGeom prst="rect">
            <a:avLst/>
          </a:prstGeom>
        </p:spPr>
        <p:txBody>
          <a:bodyPr wrap="square">
            <a:spAutoFit/>
          </a:bodyPr>
          <a:lstStyle/>
          <a:p>
            <a:r>
              <a:rPr lang="zh-CN" altLang="en-US" dirty="0">
                <a:solidFill>
                  <a:srgbClr val="0000FF"/>
                </a:solidFill>
              </a:rPr>
              <a:t>library(R2jags)</a:t>
            </a:r>
          </a:p>
          <a:p>
            <a:r>
              <a:rPr lang="zh-CN" altLang="en-US" dirty="0">
                <a:solidFill>
                  <a:srgbClr val="FF0000"/>
                </a:solidFill>
              </a:rPr>
              <a:t>#### 数据转为list格式</a:t>
            </a:r>
          </a:p>
          <a:p>
            <a:r>
              <a:rPr lang="zh-CN" altLang="en-US" dirty="0">
                <a:solidFill>
                  <a:srgbClr val="0000FF"/>
                </a:solidFill>
              </a:rPr>
              <a:t>data_jags &lt;- list(Y = RIKZ$Richness, X = RIKZ$NAP, N = nrow (RIKZ))</a:t>
            </a:r>
          </a:p>
          <a:p>
            <a:r>
              <a:rPr lang="zh-CN" altLang="en-US" dirty="0">
                <a:solidFill>
                  <a:srgbClr val="0000FF"/>
                </a:solidFill>
              </a:rPr>
              <a:t>lm_jags &lt;- function(){</a:t>
            </a:r>
          </a:p>
          <a:p>
            <a:r>
              <a:rPr lang="zh-CN" altLang="en-US" dirty="0">
                <a:solidFill>
                  <a:srgbClr val="0000FF"/>
                </a:solidFill>
              </a:rPr>
              <a:t>  # </a:t>
            </a:r>
            <a:r>
              <a:rPr lang="zh-CN" altLang="en-US" dirty="0" smtClean="0">
                <a:solidFill>
                  <a:srgbClr val="0000FF"/>
                </a:solidFill>
              </a:rPr>
              <a:t>似然公式</a:t>
            </a:r>
            <a:endParaRPr lang="en-US" altLang="zh-CN" dirty="0" smtClean="0">
              <a:solidFill>
                <a:srgbClr val="0000FF"/>
              </a:solidFill>
            </a:endParaRPr>
          </a:p>
          <a:p>
            <a:r>
              <a:rPr lang="zh-CN" altLang="en-US" dirty="0" smtClean="0">
                <a:solidFill>
                  <a:srgbClr val="0000FF"/>
                </a:solidFill>
              </a:rPr>
              <a:t>  </a:t>
            </a:r>
            <a:r>
              <a:rPr lang="zh-CN" altLang="en-US" dirty="0">
                <a:solidFill>
                  <a:srgbClr val="0000FF"/>
                </a:solidFill>
              </a:rPr>
              <a:t>for (i in 1:N){</a:t>
            </a:r>
          </a:p>
          <a:p>
            <a:r>
              <a:rPr lang="zh-CN" altLang="en-US" dirty="0">
                <a:solidFill>
                  <a:srgbClr val="0000FF"/>
                </a:solidFill>
              </a:rPr>
              <a:t>    Y[i] ~ dnorm(mu[i], tau) # tau is precision (1 / variance)</a:t>
            </a:r>
          </a:p>
          <a:p>
            <a:r>
              <a:rPr lang="zh-CN" altLang="en-US" dirty="0">
                <a:solidFill>
                  <a:srgbClr val="0000FF"/>
                </a:solidFill>
              </a:rPr>
              <a:t>    mu[i] &lt;- beta0 + beta1 * X[i]</a:t>
            </a:r>
          </a:p>
          <a:p>
            <a:r>
              <a:rPr lang="zh-CN" altLang="en-US" dirty="0">
                <a:solidFill>
                  <a:srgbClr val="0000FF"/>
                </a:solidFill>
              </a:rPr>
              <a:t>  }</a:t>
            </a:r>
          </a:p>
          <a:p>
            <a:r>
              <a:rPr lang="zh-CN" altLang="en-US" dirty="0">
                <a:solidFill>
                  <a:srgbClr val="FF0000"/>
                </a:solidFill>
              </a:rPr>
              <a:t>  #先验分布设置</a:t>
            </a:r>
          </a:p>
          <a:p>
            <a:r>
              <a:rPr lang="zh-CN" altLang="en-US" dirty="0">
                <a:solidFill>
                  <a:srgbClr val="0000FF"/>
                </a:solidFill>
              </a:rPr>
              <a:t>  beta0 ~ dnorm(0, 0.01) </a:t>
            </a:r>
          </a:p>
          <a:p>
            <a:r>
              <a:rPr lang="zh-CN" altLang="en-US" dirty="0">
                <a:solidFill>
                  <a:srgbClr val="0000FF"/>
                </a:solidFill>
              </a:rPr>
              <a:t>  beta1 ~ dnorm(0, 0.01) </a:t>
            </a:r>
          </a:p>
          <a:p>
            <a:r>
              <a:rPr lang="zh-CN" altLang="en-US" dirty="0">
                <a:solidFill>
                  <a:srgbClr val="0000FF"/>
                </a:solidFill>
              </a:rPr>
              <a:t>  sigma ~ dunif(0, 100) </a:t>
            </a:r>
          </a:p>
          <a:p>
            <a:r>
              <a:rPr lang="zh-CN" altLang="en-US" dirty="0">
                <a:solidFill>
                  <a:srgbClr val="0000FF"/>
                </a:solidFill>
              </a:rPr>
              <a:t>  tau &lt;- 1 / (sigma * sigma) </a:t>
            </a:r>
          </a:p>
          <a:p>
            <a:r>
              <a:rPr lang="zh-CN" altLang="en-US" dirty="0" smtClean="0">
                <a:solidFill>
                  <a:srgbClr val="0000FF"/>
                </a:solidFill>
              </a:rPr>
              <a:t>}</a:t>
            </a:r>
            <a:endParaRPr lang="zh-CN" altLang="en-US" dirty="0">
              <a:solidFill>
                <a:srgbClr val="0000FF"/>
              </a:solidFill>
            </a:endParaRPr>
          </a:p>
          <a:p>
            <a:r>
              <a:rPr lang="zh-CN" altLang="en-US" dirty="0">
                <a:solidFill>
                  <a:srgbClr val="0000FF"/>
                </a:solidFill>
              </a:rPr>
              <a:t>####初始值</a:t>
            </a:r>
          </a:p>
          <a:p>
            <a:r>
              <a:rPr lang="zh-CN" altLang="en-US" dirty="0">
                <a:solidFill>
                  <a:srgbClr val="0000FF"/>
                </a:solidFill>
              </a:rPr>
              <a:t>init_values &lt;- function(){</a:t>
            </a:r>
          </a:p>
          <a:p>
            <a:r>
              <a:rPr lang="zh-CN" altLang="en-US" dirty="0">
                <a:solidFill>
                  <a:srgbClr val="0000FF"/>
                </a:solidFill>
              </a:rPr>
              <a:t>  list(beta0 = rnorm(1), beta1 = rnorm(1), sigma = runif(1))</a:t>
            </a:r>
          </a:p>
          <a:p>
            <a:r>
              <a:rPr lang="zh-CN" altLang="en-US" dirty="0">
                <a:solidFill>
                  <a:srgbClr val="0000FF"/>
                </a:solidFill>
              </a:rPr>
              <a:t>}</a:t>
            </a:r>
          </a:p>
        </p:txBody>
      </p:sp>
    </p:spTree>
    <p:extLst>
      <p:ext uri="{BB962C8B-B14F-4D97-AF65-F5344CB8AC3E}">
        <p14:creationId xmlns:p14="http://schemas.microsoft.com/office/powerpoint/2010/main" val="14773602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806242" y="1224861"/>
            <a:ext cx="4425350" cy="5402968"/>
          </a:xfrm>
          <a:prstGeom prst="rect">
            <a:avLst/>
          </a:prstGeom>
        </p:spPr>
      </p:pic>
      <p:sp>
        <p:nvSpPr>
          <p:cNvPr id="5" name="矩形 4"/>
          <p:cNvSpPr/>
          <p:nvPr/>
        </p:nvSpPr>
        <p:spPr>
          <a:xfrm>
            <a:off x="710242" y="1372291"/>
            <a:ext cx="6096000" cy="3139321"/>
          </a:xfrm>
          <a:prstGeom prst="rect">
            <a:avLst/>
          </a:prstGeom>
        </p:spPr>
        <p:txBody>
          <a:bodyPr>
            <a:spAutoFit/>
          </a:bodyPr>
          <a:lstStyle/>
          <a:p>
            <a:r>
              <a:rPr lang="en-US" altLang="zh-CN" dirty="0" smtClean="0">
                <a:solidFill>
                  <a:srgbClr val="0000FF"/>
                </a:solidFill>
              </a:rPr>
              <a:t>###</a:t>
            </a:r>
            <a:r>
              <a:rPr lang="zh-CN" altLang="en-US" dirty="0">
                <a:solidFill>
                  <a:srgbClr val="0000FF"/>
                </a:solidFill>
              </a:rPr>
              <a:t>运行模型</a:t>
            </a:r>
          </a:p>
          <a:p>
            <a:r>
              <a:rPr lang="en-US" altLang="zh-CN" dirty="0"/>
              <a:t>jags_m1 &lt;- jags(data = </a:t>
            </a:r>
            <a:r>
              <a:rPr lang="en-US" altLang="zh-CN" dirty="0" err="1"/>
              <a:t>data_jags</a:t>
            </a:r>
            <a:r>
              <a:rPr lang="en-US" altLang="zh-CN" dirty="0"/>
              <a:t>, </a:t>
            </a:r>
            <a:r>
              <a:rPr lang="en-US" altLang="zh-CN" dirty="0" err="1"/>
              <a:t>inits</a:t>
            </a:r>
            <a:r>
              <a:rPr lang="en-US" altLang="zh-CN" dirty="0"/>
              <a:t> = </a:t>
            </a:r>
            <a:r>
              <a:rPr lang="en-US" altLang="zh-CN" dirty="0" err="1"/>
              <a:t>init_values</a:t>
            </a:r>
            <a:r>
              <a:rPr lang="en-US" altLang="zh-CN" dirty="0"/>
              <a:t>, </a:t>
            </a:r>
            <a:r>
              <a:rPr lang="en-US" altLang="zh-CN" dirty="0" err="1"/>
              <a:t>parameters.to.save</a:t>
            </a:r>
            <a:r>
              <a:rPr lang="en-US" altLang="zh-CN" dirty="0"/>
              <a:t> = c("beta0", "beta1", "sigma"), </a:t>
            </a:r>
          </a:p>
          <a:p>
            <a:r>
              <a:rPr lang="en-US" altLang="zh-CN" dirty="0"/>
              <a:t>                </a:t>
            </a:r>
            <a:r>
              <a:rPr lang="en-US" altLang="zh-CN" dirty="0" err="1"/>
              <a:t>model.file</a:t>
            </a:r>
            <a:r>
              <a:rPr lang="en-US" altLang="zh-CN" dirty="0"/>
              <a:t> = </a:t>
            </a:r>
            <a:r>
              <a:rPr lang="en-US" altLang="zh-CN" dirty="0" err="1"/>
              <a:t>lm_jags</a:t>
            </a:r>
            <a:r>
              <a:rPr lang="en-US" altLang="zh-CN" dirty="0" smtClean="0"/>
              <a:t>,</a:t>
            </a:r>
            <a:endParaRPr lang="en-US" altLang="zh-CN" dirty="0"/>
          </a:p>
          <a:p>
            <a:r>
              <a:rPr lang="en-US" altLang="zh-CN" dirty="0"/>
              <a:t>                            </a:t>
            </a:r>
            <a:r>
              <a:rPr lang="en-US" altLang="zh-CN" dirty="0" err="1"/>
              <a:t>n.chains</a:t>
            </a:r>
            <a:r>
              <a:rPr lang="en-US" altLang="zh-CN" dirty="0"/>
              <a:t> = 3, </a:t>
            </a:r>
            <a:r>
              <a:rPr lang="en-US" altLang="zh-CN" dirty="0" err="1"/>
              <a:t>n.iter</a:t>
            </a:r>
            <a:r>
              <a:rPr lang="en-US" altLang="zh-CN" dirty="0"/>
              <a:t> = 12000, </a:t>
            </a:r>
            <a:r>
              <a:rPr lang="en-US" altLang="zh-CN" dirty="0" err="1"/>
              <a:t>n.burnin</a:t>
            </a:r>
            <a:r>
              <a:rPr lang="en-US" altLang="zh-CN" dirty="0"/>
              <a:t> = 2000, </a:t>
            </a:r>
            <a:r>
              <a:rPr lang="en-US" altLang="zh-CN" dirty="0" err="1"/>
              <a:t>n.thin</a:t>
            </a:r>
            <a:r>
              <a:rPr lang="en-US" altLang="zh-CN" dirty="0"/>
              <a:t> = 10, DIC = F)</a:t>
            </a:r>
          </a:p>
          <a:p>
            <a:r>
              <a:rPr lang="en-US" altLang="zh-CN" dirty="0">
                <a:solidFill>
                  <a:srgbClr val="0000FF"/>
                </a:solidFill>
              </a:rPr>
              <a:t>###</a:t>
            </a:r>
            <a:r>
              <a:rPr lang="zh-CN" altLang="en-US" dirty="0">
                <a:solidFill>
                  <a:srgbClr val="0000FF"/>
                </a:solidFill>
              </a:rPr>
              <a:t>对模型拟合链作图</a:t>
            </a:r>
          </a:p>
          <a:p>
            <a:r>
              <a:rPr lang="en-US" altLang="zh-CN" dirty="0"/>
              <a:t>jags_m1_mcmc &lt;- </a:t>
            </a:r>
            <a:r>
              <a:rPr lang="en-US" altLang="zh-CN" dirty="0" err="1"/>
              <a:t>as.mcmc</a:t>
            </a:r>
            <a:r>
              <a:rPr lang="en-US" altLang="zh-CN" dirty="0"/>
              <a:t>(jags_m1)</a:t>
            </a:r>
          </a:p>
          <a:p>
            <a:r>
              <a:rPr lang="en-US" altLang="zh-CN" dirty="0"/>
              <a:t>plot(jags_m1_mcmc)</a:t>
            </a:r>
          </a:p>
          <a:p>
            <a:r>
              <a:rPr lang="en-US" altLang="zh-CN" dirty="0">
                <a:solidFill>
                  <a:srgbClr val="0000FF"/>
                </a:solidFill>
              </a:rPr>
              <a:t>###</a:t>
            </a:r>
            <a:r>
              <a:rPr lang="zh-CN" altLang="en-US" dirty="0">
                <a:solidFill>
                  <a:srgbClr val="0000FF"/>
                </a:solidFill>
              </a:rPr>
              <a:t>查看模型结果</a:t>
            </a:r>
          </a:p>
          <a:p>
            <a:r>
              <a:rPr lang="en-US" altLang="zh-CN" dirty="0"/>
              <a:t>jags_m1</a:t>
            </a:r>
            <a:endParaRPr lang="zh-CN" altLang="en-US" dirty="0"/>
          </a:p>
        </p:txBody>
      </p:sp>
      <p:sp>
        <p:nvSpPr>
          <p:cNvPr id="6" name="标题 1"/>
          <p:cNvSpPr>
            <a:spLocks noGrp="1"/>
          </p:cNvSpPr>
          <p:nvPr>
            <p:ph type="title"/>
          </p:nvPr>
        </p:nvSpPr>
        <p:spPr>
          <a:xfrm>
            <a:off x="812320" y="183970"/>
            <a:ext cx="10515600" cy="764935"/>
          </a:xfrm>
        </p:spPr>
        <p:txBody>
          <a:bodyPr/>
          <a:lstStyle/>
          <a:p>
            <a:pPr algn="ctr"/>
            <a:r>
              <a:rPr lang="zh-CN" altLang="en-US" dirty="0" smtClean="0"/>
              <a:t>一般线性模型的</a:t>
            </a:r>
            <a:r>
              <a:rPr lang="en-US" altLang="zh-CN" dirty="0" smtClean="0"/>
              <a:t>jags</a:t>
            </a:r>
            <a:r>
              <a:rPr lang="zh-CN" altLang="en-US" dirty="0" smtClean="0"/>
              <a:t>拟合</a:t>
            </a:r>
            <a:endParaRPr lang="zh-CN" altLang="en-US" dirty="0"/>
          </a:p>
        </p:txBody>
      </p:sp>
      <p:pic>
        <p:nvPicPr>
          <p:cNvPr id="7" name="图片 6"/>
          <p:cNvPicPr>
            <a:picLocks noChangeAspect="1"/>
          </p:cNvPicPr>
          <p:nvPr/>
        </p:nvPicPr>
        <p:blipFill>
          <a:blip r:embed="rId3"/>
          <a:stretch>
            <a:fillRect/>
          </a:stretch>
        </p:blipFill>
        <p:spPr>
          <a:xfrm>
            <a:off x="812320" y="4659042"/>
            <a:ext cx="6113755" cy="1753360"/>
          </a:xfrm>
          <a:prstGeom prst="rect">
            <a:avLst/>
          </a:prstGeom>
        </p:spPr>
      </p:pic>
    </p:spTree>
    <p:extLst>
      <p:ext uri="{BB962C8B-B14F-4D97-AF65-F5344CB8AC3E}">
        <p14:creationId xmlns:p14="http://schemas.microsoft.com/office/powerpoint/2010/main" val="35321429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089584" y="3064203"/>
            <a:ext cx="6000395" cy="2100649"/>
          </a:xfrm>
          <a:prstGeom prst="rect">
            <a:avLst/>
          </a:prstGeom>
        </p:spPr>
      </p:pic>
      <p:sp>
        <p:nvSpPr>
          <p:cNvPr id="2" name="标题 1"/>
          <p:cNvSpPr>
            <a:spLocks noGrp="1"/>
          </p:cNvSpPr>
          <p:nvPr>
            <p:ph type="title"/>
          </p:nvPr>
        </p:nvSpPr>
        <p:spPr>
          <a:xfrm>
            <a:off x="769189" y="363538"/>
            <a:ext cx="10515600" cy="773562"/>
          </a:xfrm>
        </p:spPr>
        <p:txBody>
          <a:bodyPr/>
          <a:lstStyle/>
          <a:p>
            <a:pPr algn="ctr"/>
            <a:r>
              <a:rPr lang="zh-CN" altLang="en-US" dirty="0"/>
              <a:t>一般线性模型</a:t>
            </a:r>
            <a:r>
              <a:rPr lang="zh-CN" altLang="en-US" dirty="0" smtClean="0"/>
              <a:t>的</a:t>
            </a:r>
            <a:r>
              <a:rPr lang="en-US" altLang="zh-CN" dirty="0" err="1" smtClean="0"/>
              <a:t>stan</a:t>
            </a:r>
            <a:r>
              <a:rPr lang="zh-CN" altLang="en-US" dirty="0" smtClean="0"/>
              <a:t>拟合</a:t>
            </a:r>
            <a:endParaRPr lang="zh-CN" altLang="en-US" dirty="0"/>
          </a:p>
        </p:txBody>
      </p:sp>
      <p:sp>
        <p:nvSpPr>
          <p:cNvPr id="5" name="矩形 4"/>
          <p:cNvSpPr/>
          <p:nvPr/>
        </p:nvSpPr>
        <p:spPr>
          <a:xfrm>
            <a:off x="477328" y="1347413"/>
            <a:ext cx="7424468" cy="5355312"/>
          </a:xfrm>
          <a:prstGeom prst="rect">
            <a:avLst/>
          </a:prstGeom>
        </p:spPr>
        <p:txBody>
          <a:bodyPr wrap="square">
            <a:spAutoFit/>
          </a:bodyPr>
          <a:lstStyle/>
          <a:p>
            <a:r>
              <a:rPr lang="en-US" altLang="zh-CN" dirty="0">
                <a:solidFill>
                  <a:srgbClr val="0000FF"/>
                </a:solidFill>
              </a:rPr>
              <a:t>library(</a:t>
            </a:r>
            <a:r>
              <a:rPr lang="en-US" altLang="zh-CN" dirty="0" err="1">
                <a:solidFill>
                  <a:srgbClr val="0000FF"/>
                </a:solidFill>
              </a:rPr>
              <a:t>rstan</a:t>
            </a:r>
            <a:r>
              <a:rPr lang="en-US" altLang="zh-CN" dirty="0">
                <a:solidFill>
                  <a:srgbClr val="0000FF"/>
                </a:solidFill>
              </a:rPr>
              <a:t>)</a:t>
            </a:r>
          </a:p>
          <a:p>
            <a:r>
              <a:rPr lang="en-US" altLang="zh-CN" dirty="0" err="1">
                <a:solidFill>
                  <a:srgbClr val="0000FF"/>
                </a:solidFill>
              </a:rPr>
              <a:t>stan_model</a:t>
            </a:r>
            <a:r>
              <a:rPr lang="en-US" altLang="zh-CN" dirty="0">
                <a:solidFill>
                  <a:srgbClr val="0000FF"/>
                </a:solidFill>
              </a:rPr>
              <a:t>&lt;-"data {</a:t>
            </a:r>
          </a:p>
          <a:p>
            <a:r>
              <a:rPr lang="en-US" altLang="zh-CN" dirty="0">
                <a:solidFill>
                  <a:srgbClr val="0000FF"/>
                </a:solidFill>
              </a:rPr>
              <a:t>  </a:t>
            </a:r>
            <a:r>
              <a:rPr lang="en-US" altLang="zh-CN" dirty="0" err="1">
                <a:solidFill>
                  <a:srgbClr val="0000FF"/>
                </a:solidFill>
              </a:rPr>
              <a:t>int</a:t>
            </a:r>
            <a:r>
              <a:rPr lang="en-US" altLang="zh-CN" dirty="0">
                <a:solidFill>
                  <a:srgbClr val="0000FF"/>
                </a:solidFill>
              </a:rPr>
              <a:t>&lt;lower=0&gt; N; </a:t>
            </a:r>
            <a:r>
              <a:rPr lang="en-US" altLang="zh-CN" dirty="0">
                <a:solidFill>
                  <a:srgbClr val="FF0000"/>
                </a:solidFill>
              </a:rPr>
              <a:t>// </a:t>
            </a:r>
            <a:r>
              <a:rPr lang="zh-CN" altLang="en-US" dirty="0">
                <a:solidFill>
                  <a:srgbClr val="FF0000"/>
                </a:solidFill>
              </a:rPr>
              <a:t>样本量，整数</a:t>
            </a:r>
          </a:p>
          <a:p>
            <a:r>
              <a:rPr lang="en-US" altLang="zh-CN" dirty="0">
                <a:solidFill>
                  <a:srgbClr val="0000FF"/>
                </a:solidFill>
              </a:rPr>
              <a:t>vector[N] x; </a:t>
            </a:r>
            <a:r>
              <a:rPr lang="zh-CN" altLang="en-US" dirty="0">
                <a:solidFill>
                  <a:srgbClr val="FF0000"/>
                </a:solidFill>
              </a:rPr>
              <a:t>向量</a:t>
            </a:r>
            <a:r>
              <a:rPr lang="en-US" altLang="zh-CN" dirty="0">
                <a:solidFill>
                  <a:srgbClr val="FF0000"/>
                </a:solidFill>
              </a:rPr>
              <a:t>x</a:t>
            </a:r>
          </a:p>
          <a:p>
            <a:r>
              <a:rPr lang="en-US" altLang="zh-CN" dirty="0">
                <a:solidFill>
                  <a:srgbClr val="0000FF"/>
                </a:solidFill>
              </a:rPr>
              <a:t>vector[N] y; </a:t>
            </a:r>
            <a:r>
              <a:rPr lang="zh-CN" altLang="en-US" dirty="0">
                <a:solidFill>
                  <a:srgbClr val="FF0000"/>
                </a:solidFill>
              </a:rPr>
              <a:t>向量</a:t>
            </a:r>
            <a:r>
              <a:rPr lang="en-US" altLang="zh-CN" dirty="0" smtClean="0">
                <a:solidFill>
                  <a:srgbClr val="FF0000"/>
                </a:solidFill>
              </a:rPr>
              <a:t>y</a:t>
            </a:r>
            <a:r>
              <a:rPr lang="en-US" altLang="zh-CN" dirty="0" smtClean="0">
                <a:solidFill>
                  <a:srgbClr val="0000FF"/>
                </a:solidFill>
              </a:rPr>
              <a:t> }</a:t>
            </a:r>
            <a:endParaRPr lang="en-US" altLang="zh-CN" dirty="0">
              <a:solidFill>
                <a:srgbClr val="0000FF"/>
              </a:solidFill>
            </a:endParaRPr>
          </a:p>
          <a:p>
            <a:r>
              <a:rPr lang="en-US" altLang="zh-CN" dirty="0">
                <a:solidFill>
                  <a:srgbClr val="0000FF"/>
                </a:solidFill>
              </a:rPr>
              <a:t>parameters {</a:t>
            </a:r>
          </a:p>
          <a:p>
            <a:r>
              <a:rPr lang="en-US" altLang="zh-CN" dirty="0">
                <a:solidFill>
                  <a:srgbClr val="0000FF"/>
                </a:solidFill>
              </a:rPr>
              <a:t>real beta0;</a:t>
            </a:r>
          </a:p>
          <a:p>
            <a:r>
              <a:rPr lang="en-US" altLang="zh-CN" dirty="0">
                <a:solidFill>
                  <a:srgbClr val="0000FF"/>
                </a:solidFill>
              </a:rPr>
              <a:t>real beta1;</a:t>
            </a:r>
          </a:p>
          <a:p>
            <a:r>
              <a:rPr lang="en-US" altLang="zh-CN" dirty="0">
                <a:solidFill>
                  <a:srgbClr val="0000FF"/>
                </a:solidFill>
              </a:rPr>
              <a:t>real&lt;lower=0&gt; sigma;</a:t>
            </a:r>
            <a:r>
              <a:rPr lang="en-US" altLang="zh-CN" dirty="0">
                <a:solidFill>
                  <a:srgbClr val="FF0000"/>
                </a:solidFill>
              </a:rPr>
              <a:t>// </a:t>
            </a:r>
            <a:r>
              <a:rPr lang="en-US" altLang="zh-CN" dirty="0" err="1">
                <a:solidFill>
                  <a:srgbClr val="FF0000"/>
                </a:solidFill>
              </a:rPr>
              <a:t>sd</a:t>
            </a:r>
            <a:r>
              <a:rPr lang="en-US" altLang="zh-CN" dirty="0">
                <a:solidFill>
                  <a:srgbClr val="FF0000"/>
                </a:solidFill>
              </a:rPr>
              <a:t>, </a:t>
            </a:r>
            <a:r>
              <a:rPr lang="zh-CN" altLang="en-US" dirty="0">
                <a:solidFill>
                  <a:srgbClr val="FF0000"/>
                </a:solidFill>
              </a:rPr>
              <a:t>不能小于</a:t>
            </a:r>
            <a:r>
              <a:rPr lang="en-US" altLang="zh-CN" dirty="0" smtClean="0">
                <a:solidFill>
                  <a:srgbClr val="FF0000"/>
                </a:solidFill>
              </a:rPr>
              <a:t>0</a:t>
            </a:r>
            <a:r>
              <a:rPr lang="en-US" altLang="zh-CN" dirty="0" smtClean="0">
                <a:solidFill>
                  <a:srgbClr val="0000FF"/>
                </a:solidFill>
              </a:rPr>
              <a:t>}</a:t>
            </a:r>
            <a:endParaRPr lang="en-US" altLang="zh-CN" dirty="0">
              <a:solidFill>
                <a:srgbClr val="0000FF"/>
              </a:solidFill>
            </a:endParaRPr>
          </a:p>
          <a:p>
            <a:r>
              <a:rPr lang="en-US" altLang="zh-CN" dirty="0">
                <a:solidFill>
                  <a:srgbClr val="FF0000"/>
                </a:solidFill>
              </a:rPr>
              <a:t>//</a:t>
            </a:r>
            <a:r>
              <a:rPr lang="zh-CN" altLang="en-US" dirty="0">
                <a:solidFill>
                  <a:srgbClr val="FF0000"/>
                </a:solidFill>
              </a:rPr>
              <a:t>似然函数</a:t>
            </a:r>
          </a:p>
          <a:p>
            <a:r>
              <a:rPr lang="en-US" altLang="zh-CN" dirty="0">
                <a:solidFill>
                  <a:srgbClr val="0000FF"/>
                </a:solidFill>
              </a:rPr>
              <a:t>model {</a:t>
            </a:r>
          </a:p>
          <a:p>
            <a:r>
              <a:rPr lang="en-US" altLang="zh-CN" dirty="0">
                <a:solidFill>
                  <a:srgbClr val="FF0000"/>
                </a:solidFill>
              </a:rPr>
              <a:t>y ~ normal(beta0 + beta1 * x, sigma</a:t>
            </a:r>
            <a:r>
              <a:rPr lang="en-US" altLang="zh-CN" dirty="0" smtClean="0">
                <a:solidFill>
                  <a:srgbClr val="FF0000"/>
                </a:solidFill>
              </a:rPr>
              <a:t>); </a:t>
            </a:r>
            <a:r>
              <a:rPr lang="en-US" altLang="zh-CN" dirty="0" smtClean="0">
                <a:solidFill>
                  <a:srgbClr val="0000FF"/>
                </a:solidFill>
              </a:rPr>
              <a:t>}“</a:t>
            </a:r>
          </a:p>
          <a:p>
            <a:endParaRPr lang="en-US" altLang="zh-CN" dirty="0">
              <a:solidFill>
                <a:srgbClr val="0000FF"/>
              </a:solidFill>
            </a:endParaRPr>
          </a:p>
          <a:p>
            <a:r>
              <a:rPr lang="en-US" altLang="zh-CN" dirty="0" err="1">
                <a:solidFill>
                  <a:srgbClr val="0000FF"/>
                </a:solidFill>
              </a:rPr>
              <a:t>stan_data</a:t>
            </a:r>
            <a:r>
              <a:rPr lang="en-US" altLang="zh-CN" dirty="0">
                <a:solidFill>
                  <a:srgbClr val="0000FF"/>
                </a:solidFill>
              </a:rPr>
              <a:t>&lt;-list(y=</a:t>
            </a:r>
            <a:r>
              <a:rPr lang="en-US" altLang="zh-CN" dirty="0" err="1">
                <a:solidFill>
                  <a:srgbClr val="0000FF"/>
                </a:solidFill>
              </a:rPr>
              <a:t>RIKZ$Richness</a:t>
            </a:r>
            <a:r>
              <a:rPr lang="en-US" altLang="zh-CN" dirty="0">
                <a:solidFill>
                  <a:srgbClr val="0000FF"/>
                </a:solidFill>
              </a:rPr>
              <a:t>, x=RIKZ$NAP, </a:t>
            </a:r>
            <a:endParaRPr lang="en-US" altLang="zh-CN" dirty="0" smtClean="0">
              <a:solidFill>
                <a:srgbClr val="0000FF"/>
              </a:solidFill>
            </a:endParaRPr>
          </a:p>
          <a:p>
            <a:r>
              <a:rPr lang="en-US" altLang="zh-CN" dirty="0" smtClean="0">
                <a:solidFill>
                  <a:srgbClr val="0000FF"/>
                </a:solidFill>
              </a:rPr>
              <a:t>N</a:t>
            </a:r>
            <a:r>
              <a:rPr lang="en-US" altLang="zh-CN" dirty="0">
                <a:solidFill>
                  <a:srgbClr val="0000FF"/>
                </a:solidFill>
              </a:rPr>
              <a:t>= </a:t>
            </a:r>
            <a:r>
              <a:rPr lang="en-US" altLang="zh-CN" dirty="0" err="1">
                <a:solidFill>
                  <a:srgbClr val="0000FF"/>
                </a:solidFill>
              </a:rPr>
              <a:t>nrow</a:t>
            </a:r>
            <a:r>
              <a:rPr lang="en-US" altLang="zh-CN" dirty="0">
                <a:solidFill>
                  <a:srgbClr val="0000FF"/>
                </a:solidFill>
              </a:rPr>
              <a:t>(RIKZ</a:t>
            </a:r>
            <a:r>
              <a:rPr lang="en-US" altLang="zh-CN" dirty="0" smtClean="0">
                <a:solidFill>
                  <a:srgbClr val="0000FF"/>
                </a:solidFill>
              </a:rPr>
              <a:t>))</a:t>
            </a:r>
          </a:p>
          <a:p>
            <a:endParaRPr lang="en-US" altLang="zh-CN" dirty="0">
              <a:solidFill>
                <a:srgbClr val="0000FF"/>
              </a:solidFill>
            </a:endParaRPr>
          </a:p>
          <a:p>
            <a:r>
              <a:rPr lang="en-US" altLang="zh-CN" dirty="0" err="1">
                <a:solidFill>
                  <a:srgbClr val="0000FF"/>
                </a:solidFill>
              </a:rPr>
              <a:t>stan_lm</a:t>
            </a:r>
            <a:r>
              <a:rPr lang="en-US" altLang="zh-CN" dirty="0">
                <a:solidFill>
                  <a:srgbClr val="0000FF"/>
                </a:solidFill>
              </a:rPr>
              <a:t> &lt;- </a:t>
            </a:r>
            <a:r>
              <a:rPr lang="en-US" altLang="zh-CN" dirty="0" err="1">
                <a:solidFill>
                  <a:srgbClr val="0000FF"/>
                </a:solidFill>
              </a:rPr>
              <a:t>stan</a:t>
            </a:r>
            <a:r>
              <a:rPr lang="en-US" altLang="zh-CN" dirty="0">
                <a:solidFill>
                  <a:srgbClr val="0000FF"/>
                </a:solidFill>
              </a:rPr>
              <a:t>(</a:t>
            </a:r>
            <a:r>
              <a:rPr lang="en-US" altLang="zh-CN" dirty="0" err="1">
                <a:solidFill>
                  <a:srgbClr val="FF0000"/>
                </a:solidFill>
              </a:rPr>
              <a:t>model_code</a:t>
            </a:r>
            <a:r>
              <a:rPr lang="en-US" altLang="zh-CN" dirty="0">
                <a:solidFill>
                  <a:srgbClr val="0000FF"/>
                </a:solidFill>
              </a:rPr>
              <a:t>=</a:t>
            </a:r>
            <a:r>
              <a:rPr lang="en-US" altLang="zh-CN" dirty="0" err="1">
                <a:solidFill>
                  <a:srgbClr val="0000FF"/>
                </a:solidFill>
              </a:rPr>
              <a:t>stan_model</a:t>
            </a:r>
            <a:r>
              <a:rPr lang="en-US" altLang="zh-CN" dirty="0">
                <a:solidFill>
                  <a:srgbClr val="0000FF"/>
                </a:solidFill>
              </a:rPr>
              <a:t>, </a:t>
            </a:r>
            <a:r>
              <a:rPr lang="en-US" altLang="zh-CN" dirty="0">
                <a:solidFill>
                  <a:srgbClr val="FF0000"/>
                </a:solidFill>
              </a:rPr>
              <a:t>data</a:t>
            </a:r>
            <a:r>
              <a:rPr lang="en-US" altLang="zh-CN" dirty="0">
                <a:solidFill>
                  <a:srgbClr val="0000FF"/>
                </a:solidFill>
              </a:rPr>
              <a:t> =</a:t>
            </a:r>
            <a:r>
              <a:rPr lang="en-US" altLang="zh-CN" dirty="0" err="1">
                <a:solidFill>
                  <a:srgbClr val="0000FF"/>
                </a:solidFill>
              </a:rPr>
              <a:t>stan_data</a:t>
            </a:r>
            <a:r>
              <a:rPr lang="en-US" altLang="zh-CN" dirty="0">
                <a:solidFill>
                  <a:srgbClr val="0000FF"/>
                </a:solidFill>
              </a:rPr>
              <a:t>, </a:t>
            </a:r>
            <a:r>
              <a:rPr lang="en-US" altLang="zh-CN" dirty="0" err="1">
                <a:solidFill>
                  <a:srgbClr val="FF0000"/>
                </a:solidFill>
              </a:rPr>
              <a:t>iter</a:t>
            </a:r>
            <a:r>
              <a:rPr lang="en-US" altLang="zh-CN" dirty="0">
                <a:solidFill>
                  <a:srgbClr val="0000FF"/>
                </a:solidFill>
              </a:rPr>
              <a:t> = 2000</a:t>
            </a:r>
            <a:r>
              <a:rPr lang="en-US" altLang="zh-CN" dirty="0" smtClean="0">
                <a:solidFill>
                  <a:srgbClr val="0000FF"/>
                </a:solidFill>
              </a:rPr>
              <a:t>, </a:t>
            </a:r>
            <a:r>
              <a:rPr lang="en-US" altLang="zh-CN" dirty="0">
                <a:solidFill>
                  <a:srgbClr val="FF0000"/>
                </a:solidFill>
              </a:rPr>
              <a:t>chains</a:t>
            </a:r>
            <a:r>
              <a:rPr lang="en-US" altLang="zh-CN" dirty="0">
                <a:solidFill>
                  <a:srgbClr val="0000FF"/>
                </a:solidFill>
              </a:rPr>
              <a:t> =4, </a:t>
            </a:r>
            <a:r>
              <a:rPr lang="en-US" altLang="zh-CN" dirty="0">
                <a:solidFill>
                  <a:srgbClr val="FF0000"/>
                </a:solidFill>
              </a:rPr>
              <a:t>cores</a:t>
            </a:r>
            <a:r>
              <a:rPr lang="en-US" altLang="zh-CN" dirty="0">
                <a:solidFill>
                  <a:srgbClr val="0000FF"/>
                </a:solidFill>
              </a:rPr>
              <a:t>=4) </a:t>
            </a:r>
          </a:p>
          <a:p>
            <a:r>
              <a:rPr lang="en-US" altLang="zh-CN" dirty="0">
                <a:solidFill>
                  <a:srgbClr val="0000FF"/>
                </a:solidFill>
              </a:rPr>
              <a:t>summary(</a:t>
            </a:r>
            <a:r>
              <a:rPr lang="en-US" altLang="zh-CN" dirty="0" err="1">
                <a:solidFill>
                  <a:srgbClr val="0000FF"/>
                </a:solidFill>
              </a:rPr>
              <a:t>stan_lm,c</a:t>
            </a:r>
            <a:r>
              <a:rPr lang="en-US" altLang="zh-CN" dirty="0">
                <a:solidFill>
                  <a:srgbClr val="0000FF"/>
                </a:solidFill>
              </a:rPr>
              <a:t>("beta0","beta1","sigma"))</a:t>
            </a:r>
            <a:endParaRPr lang="zh-CN" altLang="en-US" dirty="0">
              <a:solidFill>
                <a:srgbClr val="0000FF"/>
              </a:solidFill>
            </a:endParaRPr>
          </a:p>
        </p:txBody>
      </p:sp>
      <p:pic>
        <p:nvPicPr>
          <p:cNvPr id="6" name="图片 5"/>
          <p:cNvPicPr>
            <a:picLocks noChangeAspect="1"/>
          </p:cNvPicPr>
          <p:nvPr/>
        </p:nvPicPr>
        <p:blipFill>
          <a:blip r:embed="rId3"/>
          <a:stretch>
            <a:fillRect/>
          </a:stretch>
        </p:blipFill>
        <p:spPr>
          <a:xfrm>
            <a:off x="5089584" y="1738640"/>
            <a:ext cx="6428125" cy="1089611"/>
          </a:xfrm>
          <a:prstGeom prst="rect">
            <a:avLst/>
          </a:prstGeom>
        </p:spPr>
      </p:pic>
    </p:spTree>
    <p:extLst>
      <p:ext uri="{BB962C8B-B14F-4D97-AF65-F5344CB8AC3E}">
        <p14:creationId xmlns:p14="http://schemas.microsoft.com/office/powerpoint/2010/main" val="20946065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60563"/>
            <a:ext cx="10515600" cy="551546"/>
          </a:xfrm>
        </p:spPr>
        <p:txBody>
          <a:bodyPr>
            <a:normAutofit fontScale="90000"/>
          </a:bodyPr>
          <a:lstStyle/>
          <a:p>
            <a:pPr algn="ctr"/>
            <a:r>
              <a:rPr lang="zh-CN" altLang="en-US" b="1" dirty="0" smtClean="0">
                <a:solidFill>
                  <a:srgbClr val="0000FF"/>
                </a:solidFill>
              </a:rPr>
              <a:t>不同软件结果对比</a:t>
            </a:r>
            <a:endParaRPr lang="zh-CN" altLang="en-US" b="1" dirty="0">
              <a:solidFill>
                <a:srgbClr val="0000FF"/>
              </a:solidFill>
            </a:endParaRPr>
          </a:p>
        </p:txBody>
      </p:sp>
      <p:pic>
        <p:nvPicPr>
          <p:cNvPr id="4" name="内容占位符 3"/>
          <p:cNvPicPr>
            <a:picLocks noGrp="1" noChangeAspect="1"/>
          </p:cNvPicPr>
          <p:nvPr>
            <p:ph idx="1"/>
          </p:nvPr>
        </p:nvPicPr>
        <p:blipFill rotWithShape="1">
          <a:blip r:embed="rId2"/>
          <a:srcRect t="29456" r="35090" b="48559"/>
          <a:stretch/>
        </p:blipFill>
        <p:spPr>
          <a:xfrm>
            <a:off x="2591228" y="760539"/>
            <a:ext cx="6509641" cy="810883"/>
          </a:xfrm>
          <a:prstGeom prst="rect">
            <a:avLst/>
          </a:prstGeom>
        </p:spPr>
      </p:pic>
      <p:pic>
        <p:nvPicPr>
          <p:cNvPr id="5" name="图片 4"/>
          <p:cNvPicPr>
            <a:picLocks noChangeAspect="1"/>
          </p:cNvPicPr>
          <p:nvPr/>
        </p:nvPicPr>
        <p:blipFill rotWithShape="1">
          <a:blip r:embed="rId3"/>
          <a:srcRect t="7262" r="3257" b="12653"/>
          <a:stretch/>
        </p:blipFill>
        <p:spPr>
          <a:xfrm>
            <a:off x="2591228" y="1731011"/>
            <a:ext cx="7424040" cy="897147"/>
          </a:xfrm>
          <a:prstGeom prst="rect">
            <a:avLst/>
          </a:prstGeom>
        </p:spPr>
      </p:pic>
      <p:pic>
        <p:nvPicPr>
          <p:cNvPr id="6" name="图片 5"/>
          <p:cNvPicPr>
            <a:picLocks noChangeAspect="1"/>
          </p:cNvPicPr>
          <p:nvPr/>
        </p:nvPicPr>
        <p:blipFill rotWithShape="1">
          <a:blip r:embed="rId4"/>
          <a:srcRect l="-1" t="31851" r="-624"/>
          <a:stretch/>
        </p:blipFill>
        <p:spPr>
          <a:xfrm>
            <a:off x="2559093" y="2755554"/>
            <a:ext cx="8443692" cy="955579"/>
          </a:xfrm>
          <a:prstGeom prst="rect">
            <a:avLst/>
          </a:prstGeom>
        </p:spPr>
      </p:pic>
      <p:sp>
        <p:nvSpPr>
          <p:cNvPr id="7" name="文本框 6"/>
          <p:cNvSpPr txBox="1"/>
          <p:nvPr/>
        </p:nvSpPr>
        <p:spPr>
          <a:xfrm>
            <a:off x="1147313" y="1147797"/>
            <a:ext cx="1107996" cy="369332"/>
          </a:xfrm>
          <a:prstGeom prst="rect">
            <a:avLst/>
          </a:prstGeom>
          <a:noFill/>
        </p:spPr>
        <p:txBody>
          <a:bodyPr wrap="none" rtlCol="0">
            <a:spAutoFit/>
          </a:bodyPr>
          <a:lstStyle/>
          <a:p>
            <a:r>
              <a:rPr lang="en-US" altLang="zh-CN" dirty="0" err="1" smtClean="0">
                <a:solidFill>
                  <a:srgbClr val="0000FF"/>
                </a:solidFill>
              </a:rPr>
              <a:t>openbugs</a:t>
            </a:r>
            <a:endParaRPr lang="zh-CN" altLang="en-US" dirty="0">
              <a:solidFill>
                <a:srgbClr val="0000FF"/>
              </a:solidFill>
            </a:endParaRPr>
          </a:p>
        </p:txBody>
      </p:sp>
      <p:sp>
        <p:nvSpPr>
          <p:cNvPr id="8" name="文本框 7"/>
          <p:cNvSpPr txBox="1"/>
          <p:nvPr/>
        </p:nvSpPr>
        <p:spPr>
          <a:xfrm>
            <a:off x="1302588" y="1973487"/>
            <a:ext cx="548548" cy="369332"/>
          </a:xfrm>
          <a:prstGeom prst="rect">
            <a:avLst/>
          </a:prstGeom>
          <a:noFill/>
        </p:spPr>
        <p:txBody>
          <a:bodyPr wrap="none" rtlCol="0">
            <a:spAutoFit/>
          </a:bodyPr>
          <a:lstStyle/>
          <a:p>
            <a:r>
              <a:rPr lang="en-US" altLang="zh-CN" dirty="0" smtClean="0">
                <a:solidFill>
                  <a:srgbClr val="0000FF"/>
                </a:solidFill>
              </a:rPr>
              <a:t>jags</a:t>
            </a:r>
            <a:endParaRPr lang="zh-CN" altLang="en-US" dirty="0">
              <a:solidFill>
                <a:srgbClr val="0000FF"/>
              </a:solidFill>
            </a:endParaRPr>
          </a:p>
        </p:txBody>
      </p:sp>
      <p:sp>
        <p:nvSpPr>
          <p:cNvPr id="9" name="文本框 8"/>
          <p:cNvSpPr txBox="1"/>
          <p:nvPr/>
        </p:nvSpPr>
        <p:spPr>
          <a:xfrm>
            <a:off x="1302588" y="2846621"/>
            <a:ext cx="578428" cy="369332"/>
          </a:xfrm>
          <a:prstGeom prst="rect">
            <a:avLst/>
          </a:prstGeom>
          <a:noFill/>
        </p:spPr>
        <p:txBody>
          <a:bodyPr wrap="none" rtlCol="0">
            <a:spAutoFit/>
          </a:bodyPr>
          <a:lstStyle/>
          <a:p>
            <a:r>
              <a:rPr lang="en-US" altLang="zh-CN" dirty="0" err="1" smtClean="0">
                <a:solidFill>
                  <a:srgbClr val="0000FF"/>
                </a:solidFill>
              </a:rPr>
              <a:t>stan</a:t>
            </a:r>
            <a:endParaRPr lang="zh-CN" altLang="en-US" dirty="0">
              <a:solidFill>
                <a:srgbClr val="0000FF"/>
              </a:solidFill>
            </a:endParaRPr>
          </a:p>
        </p:txBody>
      </p:sp>
      <p:pic>
        <p:nvPicPr>
          <p:cNvPr id="10" name="图片 9"/>
          <p:cNvPicPr>
            <a:picLocks noChangeAspect="1"/>
          </p:cNvPicPr>
          <p:nvPr/>
        </p:nvPicPr>
        <p:blipFill rotWithShape="1">
          <a:blip r:embed="rId5"/>
          <a:srcRect l="4193" t="85" b="94693"/>
          <a:stretch/>
        </p:blipFill>
        <p:spPr>
          <a:xfrm>
            <a:off x="508958" y="4580624"/>
            <a:ext cx="6592952" cy="212948"/>
          </a:xfrm>
          <a:prstGeom prst="rect">
            <a:avLst/>
          </a:prstGeom>
        </p:spPr>
      </p:pic>
      <p:pic>
        <p:nvPicPr>
          <p:cNvPr id="11" name="图片 10"/>
          <p:cNvPicPr>
            <a:picLocks noChangeAspect="1"/>
          </p:cNvPicPr>
          <p:nvPr/>
        </p:nvPicPr>
        <p:blipFill rotWithShape="1">
          <a:blip r:embed="rId5"/>
          <a:srcRect t="42546" b="11117"/>
          <a:stretch/>
        </p:blipFill>
        <p:spPr>
          <a:xfrm>
            <a:off x="4567235" y="3723978"/>
            <a:ext cx="6881456" cy="1889185"/>
          </a:xfrm>
          <a:prstGeom prst="rect">
            <a:avLst/>
          </a:prstGeom>
        </p:spPr>
      </p:pic>
      <p:sp>
        <p:nvSpPr>
          <p:cNvPr id="12" name="文本框 11"/>
          <p:cNvSpPr txBox="1"/>
          <p:nvPr/>
        </p:nvSpPr>
        <p:spPr>
          <a:xfrm>
            <a:off x="2101340" y="3971349"/>
            <a:ext cx="1338828" cy="369332"/>
          </a:xfrm>
          <a:prstGeom prst="rect">
            <a:avLst/>
          </a:prstGeom>
          <a:noFill/>
        </p:spPr>
        <p:txBody>
          <a:bodyPr wrap="none" rtlCol="0">
            <a:spAutoFit/>
          </a:bodyPr>
          <a:lstStyle/>
          <a:p>
            <a:r>
              <a:rPr lang="zh-CN" altLang="en-US" dirty="0" smtClean="0"/>
              <a:t>最小二乘法</a:t>
            </a:r>
            <a:endParaRPr lang="zh-CN" altLang="en-US" dirty="0"/>
          </a:p>
        </p:txBody>
      </p:sp>
      <p:sp>
        <p:nvSpPr>
          <p:cNvPr id="13" name="文本框 12"/>
          <p:cNvSpPr txBox="1"/>
          <p:nvPr/>
        </p:nvSpPr>
        <p:spPr>
          <a:xfrm>
            <a:off x="2101340" y="5885034"/>
            <a:ext cx="7571303" cy="584775"/>
          </a:xfrm>
          <a:prstGeom prst="rect">
            <a:avLst/>
          </a:prstGeom>
          <a:noFill/>
        </p:spPr>
        <p:txBody>
          <a:bodyPr wrap="none" rtlCol="0">
            <a:spAutoFit/>
          </a:bodyPr>
          <a:lstStyle/>
          <a:p>
            <a:r>
              <a:rPr lang="zh-CN" altLang="en-US" sz="3200" dirty="0" smtClean="0">
                <a:solidFill>
                  <a:srgbClr val="0000FF"/>
                </a:solidFill>
              </a:rPr>
              <a:t>对于简单模型来说，贝叶斯统计没有优势</a:t>
            </a:r>
            <a:endParaRPr lang="zh-CN" altLang="en-US" sz="3200" dirty="0">
              <a:solidFill>
                <a:srgbClr val="0000FF"/>
              </a:solidFill>
            </a:endParaRPr>
          </a:p>
        </p:txBody>
      </p:sp>
    </p:spTree>
    <p:extLst>
      <p:ext uri="{BB962C8B-B14F-4D97-AF65-F5344CB8AC3E}">
        <p14:creationId xmlns:p14="http://schemas.microsoft.com/office/powerpoint/2010/main" val="245483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198" y="540999"/>
            <a:ext cx="6857055" cy="705819"/>
          </a:xfrm>
        </p:spPr>
        <p:txBody>
          <a:bodyPr>
            <a:noAutofit/>
          </a:bodyPr>
          <a:lstStyle/>
          <a:p>
            <a:pPr marL="0" indent="0" algn="ctr">
              <a:buNone/>
            </a:pPr>
            <a:r>
              <a:rPr lang="en-US" altLang="zh-CN" sz="4800" dirty="0" smtClean="0"/>
              <a:t>“</a:t>
            </a:r>
            <a:r>
              <a:rPr lang="en-US" altLang="zh-CN" sz="4800" dirty="0" err="1" smtClean="0"/>
              <a:t>Brms</a:t>
            </a:r>
            <a:r>
              <a:rPr lang="en-US" altLang="zh-CN" sz="4800" dirty="0" smtClean="0"/>
              <a:t>” simple</a:t>
            </a:r>
            <a:r>
              <a:rPr lang="zh-CN" altLang="en-US" sz="4800" dirty="0"/>
              <a:t> </a:t>
            </a:r>
            <a:r>
              <a:rPr lang="en-US" altLang="zh-CN" sz="4800" dirty="0" smtClean="0"/>
              <a:t>as lme4</a:t>
            </a:r>
            <a:endParaRPr lang="zh-CN" altLang="en-US" sz="4800" dirty="0"/>
          </a:p>
        </p:txBody>
      </p:sp>
      <p:pic>
        <p:nvPicPr>
          <p:cNvPr id="6" name="内容占位符 4"/>
          <p:cNvPicPr>
            <a:picLocks noChangeAspect="1"/>
          </p:cNvPicPr>
          <p:nvPr/>
        </p:nvPicPr>
        <p:blipFill rotWithShape="1">
          <a:blip r:embed="rId2"/>
          <a:srcRect r="27954"/>
          <a:stretch/>
        </p:blipFill>
        <p:spPr>
          <a:xfrm>
            <a:off x="510223" y="3872390"/>
            <a:ext cx="4191432" cy="1937537"/>
          </a:xfrm>
          <a:prstGeom prst="rect">
            <a:avLst/>
          </a:prstGeom>
        </p:spPr>
      </p:pic>
      <p:sp>
        <p:nvSpPr>
          <p:cNvPr id="2" name="矩形 1"/>
          <p:cNvSpPr/>
          <p:nvPr/>
        </p:nvSpPr>
        <p:spPr>
          <a:xfrm>
            <a:off x="335351" y="1906853"/>
            <a:ext cx="5379806" cy="369332"/>
          </a:xfrm>
          <a:prstGeom prst="rect">
            <a:avLst/>
          </a:prstGeom>
        </p:spPr>
        <p:txBody>
          <a:bodyPr wrap="none">
            <a:spAutoFit/>
          </a:bodyPr>
          <a:lstStyle/>
          <a:p>
            <a:r>
              <a:rPr lang="en-US" altLang="zh-CN" dirty="0"/>
              <a:t>An R Package for Bayesian Multilevel Models using Stan</a:t>
            </a:r>
            <a:endParaRPr lang="zh-CN" altLang="en-US" dirty="0"/>
          </a:p>
        </p:txBody>
      </p:sp>
      <p:pic>
        <p:nvPicPr>
          <p:cNvPr id="7" name="内容占位符 3"/>
          <p:cNvPicPr>
            <a:picLocks noChangeAspect="1"/>
          </p:cNvPicPr>
          <p:nvPr/>
        </p:nvPicPr>
        <p:blipFill>
          <a:blip r:embed="rId3"/>
          <a:stretch>
            <a:fillRect/>
          </a:stretch>
        </p:blipFill>
        <p:spPr>
          <a:xfrm>
            <a:off x="5987567" y="614149"/>
            <a:ext cx="6073200" cy="2844308"/>
          </a:xfrm>
          <a:prstGeom prst="rect">
            <a:avLst/>
          </a:prstGeom>
        </p:spPr>
      </p:pic>
      <p:pic>
        <p:nvPicPr>
          <p:cNvPr id="8" name="内容占位符 3"/>
          <p:cNvPicPr>
            <a:picLocks noChangeAspect="1"/>
          </p:cNvPicPr>
          <p:nvPr/>
        </p:nvPicPr>
        <p:blipFill>
          <a:blip r:embed="rId4"/>
          <a:stretch>
            <a:fillRect/>
          </a:stretch>
        </p:blipFill>
        <p:spPr>
          <a:xfrm>
            <a:off x="6141493" y="3481920"/>
            <a:ext cx="5940579" cy="2608984"/>
          </a:xfrm>
          <a:prstGeom prst="rect">
            <a:avLst/>
          </a:prstGeom>
        </p:spPr>
      </p:pic>
    </p:spTree>
    <p:extLst>
      <p:ext uri="{BB962C8B-B14F-4D97-AF65-F5344CB8AC3E}">
        <p14:creationId xmlns:p14="http://schemas.microsoft.com/office/powerpoint/2010/main" val="320540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07917" y="480949"/>
            <a:ext cx="6599364" cy="6287012"/>
          </a:xfrm>
          <a:prstGeom prst="rect">
            <a:avLst/>
          </a:prstGeom>
        </p:spPr>
      </p:pic>
      <p:sp>
        <p:nvSpPr>
          <p:cNvPr id="2" name="标题 1"/>
          <p:cNvSpPr>
            <a:spLocks noGrp="1"/>
          </p:cNvSpPr>
          <p:nvPr>
            <p:ph type="title"/>
          </p:nvPr>
        </p:nvSpPr>
        <p:spPr>
          <a:xfrm>
            <a:off x="-2300999" y="958087"/>
            <a:ext cx="10515600" cy="370599"/>
          </a:xfrm>
        </p:spPr>
        <p:txBody>
          <a:bodyPr>
            <a:normAutofit fontScale="90000"/>
          </a:bodyPr>
          <a:lstStyle/>
          <a:p>
            <a:pPr algn="ctr"/>
            <a:r>
              <a:rPr lang="en-US" altLang="zh-CN" dirty="0" smtClean="0"/>
              <a:t>How does </a:t>
            </a:r>
            <a:r>
              <a:rPr lang="en-US" altLang="zh-CN" dirty="0" err="1" smtClean="0"/>
              <a:t>brm</a:t>
            </a:r>
            <a:r>
              <a:rPr lang="en-US" altLang="zh-CN" dirty="0" smtClean="0"/>
              <a:t> work? </a:t>
            </a:r>
            <a:endParaRPr lang="zh-CN" altLang="en-US" dirty="0"/>
          </a:p>
        </p:txBody>
      </p:sp>
      <p:sp>
        <p:nvSpPr>
          <p:cNvPr id="5" name="文本框 4"/>
          <p:cNvSpPr txBox="1"/>
          <p:nvPr/>
        </p:nvSpPr>
        <p:spPr>
          <a:xfrm>
            <a:off x="505684" y="2755662"/>
            <a:ext cx="5398971" cy="2585323"/>
          </a:xfrm>
          <a:prstGeom prst="rect">
            <a:avLst/>
          </a:prstGeom>
          <a:noFill/>
        </p:spPr>
        <p:txBody>
          <a:bodyPr wrap="square" rtlCol="0">
            <a:spAutoFit/>
          </a:bodyPr>
          <a:lstStyle/>
          <a:p>
            <a:r>
              <a:rPr lang="zh-CN" altLang="en-US" sz="2400" dirty="0" smtClean="0"/>
              <a:t>在</a:t>
            </a:r>
            <a:r>
              <a:rPr lang="en-US" altLang="zh-CN" sz="2400" dirty="0" smtClean="0"/>
              <a:t>R</a:t>
            </a:r>
            <a:r>
              <a:rPr lang="zh-CN" altLang="en-US" sz="2400" dirty="0" smtClean="0"/>
              <a:t>中安装</a:t>
            </a:r>
            <a:r>
              <a:rPr lang="en-US" altLang="zh-CN" sz="2400" dirty="0" smtClean="0"/>
              <a:t>brms</a:t>
            </a:r>
            <a:r>
              <a:rPr lang="zh-CN" altLang="en-US" sz="2400" dirty="0" smtClean="0"/>
              <a:t>包，并下载安装与操作系统匹配的</a:t>
            </a:r>
            <a:r>
              <a:rPr lang="en-US" altLang="zh-CN" sz="2400" dirty="0" err="1" smtClean="0"/>
              <a:t>Rtools</a:t>
            </a:r>
            <a:r>
              <a:rPr lang="zh-CN" altLang="en-US" sz="2400" dirty="0" smtClean="0"/>
              <a:t>软件，也可同时安装贝叶斯作图包</a:t>
            </a:r>
            <a:r>
              <a:rPr lang="en-US" altLang="zh-CN" sz="2400" dirty="0" smtClean="0">
                <a:latin typeface="Lucida Console" panose="020B0609040504020204" pitchFamily="49" charset="0"/>
              </a:rPr>
              <a:t>B</a:t>
            </a:r>
            <a:r>
              <a:rPr lang="zh-CN" altLang="zh-CN" sz="2400" dirty="0" smtClean="0">
                <a:latin typeface="Lucida Console" panose="020B0609040504020204" pitchFamily="49" charset="0"/>
              </a:rPr>
              <a:t>ayesplot</a:t>
            </a:r>
            <a:endParaRPr lang="en-US" altLang="zh-CN" sz="2400" dirty="0" smtClean="0">
              <a:latin typeface="Lucida Console" panose="020B0609040504020204" pitchFamily="49" charset="0"/>
            </a:endParaRPr>
          </a:p>
          <a:p>
            <a:endParaRPr lang="en-US" altLang="zh-CN" sz="2400" dirty="0">
              <a:latin typeface="Lucida Console" panose="020B0609040504020204" pitchFamily="49" charset="0"/>
            </a:endParaRPr>
          </a:p>
          <a:p>
            <a:r>
              <a:rPr lang="en-US" altLang="zh-CN" sz="2400" dirty="0" err="1" smtClean="0">
                <a:latin typeface="Lucida Console" panose="020B0609040504020204" pitchFamily="49" charset="0"/>
              </a:rPr>
              <a:t>Brms</a:t>
            </a:r>
            <a:r>
              <a:rPr lang="zh-CN" altLang="en-US" sz="2400" dirty="0" smtClean="0">
                <a:latin typeface="Lucida Console" panose="020B0609040504020204" pitchFamily="49" charset="0"/>
              </a:rPr>
              <a:t> </a:t>
            </a:r>
            <a:r>
              <a:rPr lang="en-US" altLang="zh-CN" sz="2400" dirty="0" smtClean="0">
                <a:latin typeface="Lucida Console" panose="020B0609040504020204" pitchFamily="49" charset="0"/>
              </a:rPr>
              <a:t>transform the language of lme4 to </a:t>
            </a:r>
            <a:r>
              <a:rPr lang="en-US" altLang="zh-CN" sz="2400" dirty="0" err="1" smtClean="0">
                <a:latin typeface="Lucida Console" panose="020B0609040504020204" pitchFamily="49" charset="0"/>
              </a:rPr>
              <a:t>stan</a:t>
            </a:r>
            <a:endParaRPr lang="en-US" altLang="zh-CN" sz="2400" dirty="0" smtClean="0">
              <a:latin typeface="Lucida Console" panose="020B0609040504020204" pitchFamily="49" charset="0"/>
            </a:endParaRPr>
          </a:p>
          <a:p>
            <a:endParaRPr lang="zh-CN" altLang="en-US" dirty="0"/>
          </a:p>
        </p:txBody>
      </p:sp>
    </p:spTree>
    <p:extLst>
      <p:ext uri="{BB962C8B-B14F-4D97-AF65-F5344CB8AC3E}">
        <p14:creationId xmlns:p14="http://schemas.microsoft.com/office/powerpoint/2010/main" val="16079900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rot="16200000">
            <a:off x="-2537400" y="3044534"/>
            <a:ext cx="6202910" cy="400444"/>
          </a:xfrm>
        </p:spPr>
        <p:txBody>
          <a:bodyPr>
            <a:noAutofit/>
          </a:bodyPr>
          <a:lstStyle/>
          <a:p>
            <a:pPr algn="ctr"/>
            <a:r>
              <a:rPr lang="en-US" altLang="zh-CN" sz="2800" b="1" dirty="0" smtClean="0"/>
              <a:t>Know your data , select the model according to the distribution of y</a:t>
            </a:r>
            <a:endParaRPr lang="zh-CN" altLang="en-US" sz="2800" dirty="0"/>
          </a:p>
        </p:txBody>
      </p:sp>
      <p:sp>
        <p:nvSpPr>
          <p:cNvPr id="3" name="内容占位符 2"/>
          <p:cNvSpPr>
            <a:spLocks noGrp="1"/>
          </p:cNvSpPr>
          <p:nvPr>
            <p:ph idx="1"/>
          </p:nvPr>
        </p:nvSpPr>
        <p:spPr/>
        <p:txBody>
          <a:bodyPr/>
          <a:lstStyle/>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48901037"/>
              </p:ext>
            </p:extLst>
          </p:nvPr>
        </p:nvGraphicFramePr>
        <p:xfrm>
          <a:off x="1270381" y="0"/>
          <a:ext cx="9934433" cy="6906822"/>
        </p:xfrm>
        <a:graphic>
          <a:graphicData uri="http://schemas.openxmlformats.org/drawingml/2006/table">
            <a:tbl>
              <a:tblPr firstRow="1" firstCol="1" bandRow="1">
                <a:tableStyleId>{5C22544A-7EE6-4342-B048-85BDC9FD1C3A}</a:tableStyleId>
              </a:tblPr>
              <a:tblGrid>
                <a:gridCol w="2264390">
                  <a:extLst>
                    <a:ext uri="{9D8B030D-6E8A-4147-A177-3AD203B41FA5}">
                      <a16:colId xmlns:a16="http://schemas.microsoft.com/office/drawing/2014/main" val="20000"/>
                    </a:ext>
                  </a:extLst>
                </a:gridCol>
                <a:gridCol w="2583288">
                  <a:extLst>
                    <a:ext uri="{9D8B030D-6E8A-4147-A177-3AD203B41FA5}">
                      <a16:colId xmlns:a16="http://schemas.microsoft.com/office/drawing/2014/main" val="20001"/>
                    </a:ext>
                  </a:extLst>
                </a:gridCol>
                <a:gridCol w="1927297">
                  <a:extLst>
                    <a:ext uri="{9D8B030D-6E8A-4147-A177-3AD203B41FA5}">
                      <a16:colId xmlns:a16="http://schemas.microsoft.com/office/drawing/2014/main" val="20002"/>
                    </a:ext>
                  </a:extLst>
                </a:gridCol>
                <a:gridCol w="3159458">
                  <a:extLst>
                    <a:ext uri="{9D8B030D-6E8A-4147-A177-3AD203B41FA5}">
                      <a16:colId xmlns:a16="http://schemas.microsoft.com/office/drawing/2014/main" val="20003"/>
                    </a:ext>
                  </a:extLst>
                </a:gridCol>
              </a:tblGrid>
              <a:tr h="281307">
                <a:tc>
                  <a:txBody>
                    <a:bodyPr/>
                    <a:lstStyle/>
                    <a:p>
                      <a:pPr algn="ctr">
                        <a:spcAft>
                          <a:spcPts val="0"/>
                        </a:spcAft>
                      </a:pPr>
                      <a:r>
                        <a:rPr lang="en-US" altLang="zh-CN" sz="1600" b="1" kern="100" dirty="0" smtClean="0">
                          <a:effectLst/>
                        </a:rPr>
                        <a:t>Data type</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b="1" kern="100" dirty="0">
                          <a:effectLst/>
                        </a:rPr>
                        <a:t>案例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b="1" kern="100">
                          <a:effectLst/>
                        </a:rPr>
                        <a:t>理论分布</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b="1" kern="100">
                          <a:effectLst/>
                        </a:rPr>
                        <a:t>对应模型</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014672">
                <a:tc>
                  <a:txBody>
                    <a:bodyPr/>
                    <a:lstStyle/>
                    <a:p>
                      <a:pPr algn="just">
                        <a:spcAft>
                          <a:spcPts val="0"/>
                        </a:spcAft>
                      </a:pPr>
                      <a:r>
                        <a:rPr lang="zh-CN" sz="1600" b="1" kern="100" dirty="0" smtClean="0">
                          <a:effectLst/>
                        </a:rPr>
                        <a:t>连续变量</a:t>
                      </a:r>
                      <a:endParaRPr lang="en-US" altLang="zh-CN" sz="1600" b="1" kern="100" dirty="0" smtClean="0">
                        <a:effectLst/>
                      </a:endParaRPr>
                    </a:p>
                    <a:p>
                      <a:pPr algn="just">
                        <a:spcAft>
                          <a:spcPts val="0"/>
                        </a:spcAft>
                      </a:pPr>
                      <a:r>
                        <a:rPr lang="en-US" altLang="zh-CN" sz="1600" b="1" kern="100" dirty="0" smtClean="0">
                          <a:effectLst/>
                        </a:rPr>
                        <a:t>Continuous variables</a:t>
                      </a:r>
                      <a:endParaRPr lang="zh-CN" sz="1600" b="1" kern="100" dirty="0">
                        <a:effectLst/>
                      </a:endParaRPr>
                    </a:p>
                    <a:p>
                      <a:pPr algn="just">
                        <a:spcAft>
                          <a:spcPts val="0"/>
                        </a:spcAft>
                      </a:pPr>
                      <a:r>
                        <a:rPr lang="en-US" sz="1600" b="1" kern="100" dirty="0">
                          <a:effectLst/>
                        </a:rPr>
                        <a:t> </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如身高、体重、血压、作物产量等，可以对数据进行</a:t>
                      </a:r>
                      <a:r>
                        <a:rPr lang="en-US" sz="1600" b="1" kern="100" dirty="0">
                          <a:effectLst/>
                        </a:rPr>
                        <a:t>log, logit</a:t>
                      </a:r>
                      <a:r>
                        <a:rPr lang="zh-CN" sz="1600" b="1" kern="100" dirty="0">
                          <a:effectLst/>
                        </a:rPr>
                        <a:t>等装换，以促进其正态性</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smtClean="0">
                          <a:effectLst/>
                        </a:rPr>
                        <a:t>正态分布</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Normal distribution</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一般</a:t>
                      </a:r>
                      <a:r>
                        <a:rPr lang="zh-CN" sz="1600" b="1" kern="100" dirty="0" smtClean="0">
                          <a:effectLst/>
                        </a:rPr>
                        <a:t>线性模型</a:t>
                      </a:r>
                      <a:endParaRPr lang="en-US" altLang="zh-CN" sz="1600" b="1" kern="100" dirty="0" smtClean="0">
                        <a:effectLst/>
                      </a:endParaRPr>
                    </a:p>
                    <a:p>
                      <a:pPr algn="just">
                        <a:spcAft>
                          <a:spcPts val="0"/>
                        </a:spcAft>
                      </a:pPr>
                      <a:r>
                        <a:rPr lang="en-US" altLang="zh-CN" sz="1600" b="1" kern="100" dirty="0" smtClean="0">
                          <a:effectLst/>
                        </a:rPr>
                        <a:t>L</a:t>
                      </a: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inear</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regression model</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015061">
                <a:tc>
                  <a:txBody>
                    <a:bodyPr/>
                    <a:lstStyle/>
                    <a:p>
                      <a:pPr algn="just">
                        <a:spcAft>
                          <a:spcPts val="0"/>
                        </a:spcAft>
                      </a:pPr>
                      <a:r>
                        <a:rPr lang="zh-CN" sz="1600" b="1" kern="100" dirty="0">
                          <a:effectLst/>
                        </a:rPr>
                        <a:t>计数</a:t>
                      </a:r>
                      <a:r>
                        <a:rPr lang="zh-CN" sz="1600" b="1" kern="100" dirty="0" smtClean="0">
                          <a:effectLst/>
                        </a:rPr>
                        <a:t>数据</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Counting number</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物种个数，病人个数等，可能存在过度离散或零膨胀问题</a:t>
                      </a:r>
                    </a:p>
                    <a:p>
                      <a:pPr algn="just">
                        <a:spcAft>
                          <a:spcPts val="0"/>
                        </a:spcAft>
                      </a:pPr>
                      <a:r>
                        <a:rPr lang="en-US" sz="1600" b="1" kern="100" dirty="0" smtClean="0">
                          <a:effectLst/>
                        </a:rPr>
                        <a:t>Abundance, number</a:t>
                      </a:r>
                      <a:r>
                        <a:rPr lang="en-US" sz="1600" b="1" kern="100" baseline="0" dirty="0" smtClean="0">
                          <a:effectLst/>
                        </a:rPr>
                        <a:t> of sickness (discretization, zero inflation)</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1600" b="1" kern="100" dirty="0" smtClean="0">
                          <a:effectLst/>
                        </a:rPr>
                        <a:t>Poisson</a:t>
                      </a:r>
                      <a:r>
                        <a:rPr lang="zh-CN" sz="1600" b="1" kern="100" dirty="0" smtClean="0">
                          <a:effectLst/>
                        </a:rPr>
                        <a:t>（</a:t>
                      </a:r>
                      <a:r>
                        <a:rPr lang="zh-CN" sz="1600" b="1" kern="100" dirty="0">
                          <a:effectLst/>
                        </a:rPr>
                        <a:t>均值</a:t>
                      </a:r>
                      <a:r>
                        <a:rPr lang="en-US" sz="1600" b="1" kern="100" dirty="0">
                          <a:effectLst/>
                        </a:rPr>
                        <a:t>=</a:t>
                      </a:r>
                      <a:r>
                        <a:rPr lang="zh-CN" sz="1600" b="1" kern="100" dirty="0">
                          <a:effectLst/>
                        </a:rPr>
                        <a:t>方差）</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泊松</a:t>
                      </a:r>
                      <a:r>
                        <a:rPr lang="zh-CN" sz="1600" b="1" kern="100" dirty="0" smtClean="0">
                          <a:effectLst/>
                        </a:rPr>
                        <a:t>回归</a:t>
                      </a:r>
                      <a:r>
                        <a:rPr lang="en-US" altLang="zh-CN" sz="1600" b="1" kern="100" dirty="0" smtClean="0">
                          <a:effectLst/>
                        </a:rPr>
                        <a:t> Poisson regression</a:t>
                      </a:r>
                      <a:endParaRPr lang="zh-CN" sz="1600" b="1" kern="100" dirty="0">
                        <a:effectLst/>
                      </a:endParaRPr>
                    </a:p>
                    <a:p>
                      <a:pPr algn="just">
                        <a:spcAft>
                          <a:spcPts val="0"/>
                        </a:spcAft>
                      </a:pPr>
                      <a:r>
                        <a:rPr lang="zh-CN" sz="1600" b="1" kern="100" dirty="0">
                          <a:effectLst/>
                        </a:rPr>
                        <a:t>伪泊松</a:t>
                      </a:r>
                      <a:r>
                        <a:rPr lang="zh-CN" sz="1600" b="1" kern="100" dirty="0" smtClean="0">
                          <a:effectLst/>
                        </a:rPr>
                        <a:t>回归</a:t>
                      </a:r>
                      <a:endParaRPr lang="en-US" altLang="zh-CN" sz="1600" b="1" kern="100" dirty="0" smtClean="0">
                        <a:effectLst/>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sz="1600" b="1" kern="100" dirty="0" smtClean="0">
                          <a:effectLst/>
                        </a:rPr>
                        <a:t>负</a:t>
                      </a:r>
                      <a:r>
                        <a:rPr lang="zh-CN" sz="1600" b="1" kern="100" dirty="0">
                          <a:effectLst/>
                        </a:rPr>
                        <a:t>二项</a:t>
                      </a:r>
                      <a:r>
                        <a:rPr lang="zh-CN" sz="1600" b="1" kern="100" dirty="0" smtClean="0">
                          <a:effectLst/>
                        </a:rPr>
                        <a:t>回归</a:t>
                      </a:r>
                      <a:r>
                        <a:rPr lang="en-US" altLang="zh-CN" sz="1600" b="1" kern="100" dirty="0" smtClean="0">
                          <a:effectLst/>
                        </a:rPr>
                        <a:t>Negative binomial regression</a:t>
                      </a:r>
                      <a:endParaRPr lang="zh-CN" sz="1600" b="1" kern="100" dirty="0">
                        <a:effectLst/>
                      </a:endParaRPr>
                    </a:p>
                    <a:p>
                      <a:pPr algn="just">
                        <a:spcAft>
                          <a:spcPts val="0"/>
                        </a:spcAft>
                      </a:pPr>
                      <a:r>
                        <a:rPr lang="zh-CN" sz="1600" b="1" kern="100" dirty="0">
                          <a:effectLst/>
                        </a:rPr>
                        <a:t>零膨胀泊松</a:t>
                      </a:r>
                      <a:r>
                        <a:rPr lang="zh-CN" sz="1600" b="1" kern="100" dirty="0" smtClean="0">
                          <a:effectLst/>
                        </a:rPr>
                        <a:t>回归</a:t>
                      </a:r>
                      <a:r>
                        <a:rPr lang="en-US" altLang="zh-CN" sz="1600" b="1" kern="100" dirty="0" smtClean="0">
                          <a:effectLst/>
                        </a:rPr>
                        <a:t>Zero inflating passion regression</a:t>
                      </a:r>
                      <a:endParaRPr lang="zh-CN" sz="1600" b="1" kern="100" dirty="0">
                        <a:effectLst/>
                      </a:endParaRPr>
                    </a:p>
                    <a:p>
                      <a:pPr algn="just">
                        <a:spcAft>
                          <a:spcPts val="0"/>
                        </a:spcAft>
                      </a:pPr>
                      <a:r>
                        <a:rPr lang="zh-CN" sz="1600" b="1" kern="100" dirty="0">
                          <a:effectLst/>
                        </a:rPr>
                        <a:t>零膨胀负二项</a:t>
                      </a:r>
                      <a:r>
                        <a:rPr lang="zh-CN" sz="1600" b="1" kern="100" dirty="0" smtClean="0">
                          <a:effectLst/>
                        </a:rPr>
                        <a:t>回归</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Zero inflation negative binomial</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regression</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71687">
                <a:tc>
                  <a:txBody>
                    <a:bodyPr/>
                    <a:lstStyle/>
                    <a:p>
                      <a:pPr algn="just">
                        <a:spcAft>
                          <a:spcPts val="0"/>
                        </a:spcAft>
                      </a:pPr>
                      <a:r>
                        <a:rPr lang="en-US" sz="1600" b="1" kern="100">
                          <a:effectLst/>
                        </a:rPr>
                        <a:t>0,1</a:t>
                      </a:r>
                      <a:r>
                        <a:rPr lang="zh-CN" sz="1600" b="1" kern="100">
                          <a:effectLst/>
                        </a:rPr>
                        <a:t>数据</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成功</a:t>
                      </a:r>
                      <a:r>
                        <a:rPr lang="en-US" sz="1600" b="1" kern="100" dirty="0">
                          <a:effectLst/>
                        </a:rPr>
                        <a:t>/</a:t>
                      </a:r>
                      <a:r>
                        <a:rPr lang="zh-CN" sz="1600" b="1" kern="100" dirty="0">
                          <a:effectLst/>
                        </a:rPr>
                        <a:t>失败，男</a:t>
                      </a:r>
                      <a:r>
                        <a:rPr lang="en-US" sz="1600" b="1" kern="100" dirty="0">
                          <a:effectLst/>
                        </a:rPr>
                        <a:t>/</a:t>
                      </a:r>
                      <a:r>
                        <a:rPr lang="zh-CN" sz="1600" b="1" kern="100" dirty="0">
                          <a:effectLst/>
                        </a:rPr>
                        <a:t>女，</a:t>
                      </a:r>
                    </a:p>
                    <a:p>
                      <a:pPr algn="just">
                        <a:spcAft>
                          <a:spcPts val="0"/>
                        </a:spcAft>
                      </a:pPr>
                      <a:r>
                        <a:rPr lang="zh-CN" sz="1600" b="1" kern="100" dirty="0">
                          <a:effectLst/>
                        </a:rPr>
                        <a:t>是否</a:t>
                      </a:r>
                      <a:r>
                        <a:rPr lang="zh-CN" sz="1600" b="1" kern="100" dirty="0" smtClean="0">
                          <a:effectLst/>
                        </a:rPr>
                        <a:t>出现</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Success/Fail,</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Male/Female</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1600" b="1" kern="100" dirty="0" smtClean="0">
                          <a:effectLst/>
                        </a:rPr>
                        <a:t>Binomial </a:t>
                      </a:r>
                      <a:r>
                        <a:rPr lang="zh-CN" sz="1600" b="1" kern="100" dirty="0" smtClean="0">
                          <a:effectLst/>
                        </a:rPr>
                        <a:t>二项分布</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二项</a:t>
                      </a:r>
                      <a:r>
                        <a:rPr lang="zh-CN" sz="1600" b="1" kern="100" dirty="0" smtClean="0">
                          <a:effectLst/>
                        </a:rPr>
                        <a:t>回归</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Binomial regression</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119478">
                <a:tc>
                  <a:txBody>
                    <a:bodyPr/>
                    <a:lstStyle/>
                    <a:p>
                      <a:pPr algn="just">
                        <a:spcAft>
                          <a:spcPts val="0"/>
                        </a:spcAft>
                      </a:pPr>
                      <a:r>
                        <a:rPr lang="zh-CN" sz="1600" b="1" kern="100" dirty="0">
                          <a:effectLst/>
                        </a:rPr>
                        <a:t>由计数数据转化而来的比率</a:t>
                      </a:r>
                      <a:r>
                        <a:rPr lang="zh-CN" sz="1600" b="1" kern="100" dirty="0" smtClean="0">
                          <a:effectLst/>
                        </a:rPr>
                        <a:t>数据</a:t>
                      </a:r>
                      <a:endParaRPr lang="en-US" altLang="zh-CN" sz="1600" b="1" kern="100" dirty="0" smtClean="0">
                        <a:effectLst/>
                      </a:endParaRPr>
                    </a:p>
                    <a:p>
                      <a:pPr algn="just">
                        <a:spcAft>
                          <a:spcPts val="0"/>
                        </a:spcAft>
                      </a:pPr>
                      <a:r>
                        <a:rPr lang="en-US" altLang="zh-CN" sz="1600" b="1" kern="100" dirty="0" smtClean="0">
                          <a:effectLst/>
                        </a:rPr>
                        <a:t>Ratio from</a:t>
                      </a: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Counting number</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成功率，康复率（可能存在过度离散或零膨胀</a:t>
                      </a:r>
                      <a:r>
                        <a:rPr lang="zh-CN" sz="1600" b="1" kern="100" dirty="0" smtClean="0">
                          <a:effectLst/>
                        </a:rPr>
                        <a:t>）</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Succession rate, recovery</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rate</a:t>
                      </a:r>
                      <a:r>
                        <a:rPr lang="en-US" altLang="zh-CN" sz="1600" b="1" kern="100" baseline="0" dirty="0" smtClean="0">
                          <a:effectLst/>
                        </a:rPr>
                        <a:t>(discretization, zero inflation)</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1600" b="1" kern="100" dirty="0" smtClean="0">
                          <a:effectLst/>
                        </a:rPr>
                        <a:t>Binomial</a:t>
                      </a:r>
                      <a:r>
                        <a:rPr lang="en-US" altLang="zh-CN" sz="1600" b="1" kern="100" baseline="0" dirty="0" smtClean="0">
                          <a:effectLst/>
                        </a:rPr>
                        <a:t> </a:t>
                      </a:r>
                      <a:r>
                        <a:rPr lang="zh-CN" sz="1600" b="1" kern="100" dirty="0" smtClean="0">
                          <a:effectLst/>
                        </a:rPr>
                        <a:t>二项分布</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sz="1600" b="1" kern="100" dirty="0">
                          <a:effectLst/>
                        </a:rPr>
                        <a:t>二项</a:t>
                      </a:r>
                      <a:r>
                        <a:rPr lang="zh-CN" sz="1600" b="1" kern="100" dirty="0" smtClean="0">
                          <a:effectLst/>
                        </a:rPr>
                        <a:t>回归</a:t>
                      </a:r>
                      <a:r>
                        <a:rPr lang="en-US" altLang="zh-CN" sz="1600" b="1" kern="100" dirty="0" smtClean="0">
                          <a:effectLst/>
                          <a:latin typeface="Calibri" panose="020F0502020204030204" pitchFamily="34" charset="0"/>
                          <a:ea typeface="+mn-ea"/>
                          <a:cs typeface="Times New Roman" panose="02020603050405020304" pitchFamily="18" charset="0"/>
                        </a:rPr>
                        <a:t>Binomial regression</a:t>
                      </a:r>
                      <a:endParaRPr lang="zh-CN" sz="1600" b="1" kern="100" dirty="0">
                        <a:effectLst/>
                      </a:endParaRPr>
                    </a:p>
                    <a:p>
                      <a:pPr algn="just">
                        <a:spcAft>
                          <a:spcPts val="0"/>
                        </a:spcAft>
                      </a:pPr>
                      <a:r>
                        <a:rPr lang="zh-CN" sz="1600" b="1" kern="100" dirty="0">
                          <a:effectLst/>
                        </a:rPr>
                        <a:t>伪二项回归（过度离散</a:t>
                      </a:r>
                      <a:r>
                        <a:rPr lang="zh-CN" sz="1600" b="1" kern="100" dirty="0" smtClean="0">
                          <a:effectLst/>
                        </a:rPr>
                        <a:t>）</a:t>
                      </a:r>
                      <a:endParaRPr lang="en-US" altLang="zh-CN" sz="1600" b="1" kern="100" dirty="0" smtClean="0">
                        <a:effectLst/>
                      </a:endParaRPr>
                    </a:p>
                    <a:p>
                      <a:pPr algn="just">
                        <a:spcAft>
                          <a:spcPts val="0"/>
                        </a:spcAft>
                      </a:pPr>
                      <a:r>
                        <a:rPr lang="en-US" altLang="zh-CN" sz="1600" b="1" kern="100" dirty="0" smtClean="0">
                          <a:effectLst/>
                        </a:rPr>
                        <a:t>Quasi binomial</a:t>
                      </a:r>
                      <a:r>
                        <a:rPr lang="en-US" altLang="zh-CN" sz="1600" b="1" kern="100" baseline="0" dirty="0" smtClean="0">
                          <a:effectLst/>
                        </a:rPr>
                        <a:t> regression</a:t>
                      </a:r>
                      <a:endParaRPr lang="zh-CN" sz="1600" b="1" kern="100" dirty="0">
                        <a:effectLst/>
                      </a:endParaRPr>
                    </a:p>
                    <a:p>
                      <a:pPr algn="just">
                        <a:spcAft>
                          <a:spcPts val="0"/>
                        </a:spcAft>
                      </a:pPr>
                      <a:r>
                        <a:rPr lang="zh-CN" sz="1600" b="1" kern="100" dirty="0">
                          <a:effectLst/>
                        </a:rPr>
                        <a:t>零膨胀二项</a:t>
                      </a:r>
                      <a:r>
                        <a:rPr lang="zh-CN" sz="1600" b="1" kern="100" dirty="0" smtClean="0">
                          <a:effectLst/>
                        </a:rPr>
                        <a:t>回归</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Zero inflation</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binomial regression</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88521">
                <a:tc>
                  <a:txBody>
                    <a:bodyPr/>
                    <a:lstStyle/>
                    <a:p>
                      <a:pPr algn="just">
                        <a:spcAft>
                          <a:spcPts val="0"/>
                        </a:spcAft>
                      </a:pPr>
                      <a:r>
                        <a:rPr lang="zh-CN" sz="1600" b="1" kern="100" dirty="0">
                          <a:effectLst/>
                        </a:rPr>
                        <a:t>非负数据，但</a:t>
                      </a:r>
                      <a:r>
                        <a:rPr lang="en-US" sz="1600" b="1" kern="100" dirty="0">
                          <a:effectLst/>
                        </a:rPr>
                        <a:t>0</a:t>
                      </a:r>
                      <a:r>
                        <a:rPr lang="zh-CN" sz="1600" b="1" kern="100" dirty="0" smtClean="0">
                          <a:effectLst/>
                        </a:rPr>
                        <a:t>较多</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Non</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negative , many 0</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b="1" kern="100" dirty="0">
                          <a:effectLst/>
                        </a:rPr>
                        <a:t> </a:t>
                      </a:r>
                      <a:r>
                        <a:rPr lang="zh-CN" altLang="en-US" sz="1600" b="1" kern="100" dirty="0" smtClean="0">
                          <a:effectLst/>
                        </a:rPr>
                        <a:t>每个人逛街的花费</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Shopping cost</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b="1" kern="100" dirty="0">
                          <a:effectLst/>
                        </a:rPr>
                        <a:t> </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b="1" kern="100" dirty="0">
                          <a:effectLst/>
                        </a:rPr>
                        <a:t>Hurdle</a:t>
                      </a:r>
                      <a:r>
                        <a:rPr lang="zh-CN" sz="1600" b="1" kern="100" dirty="0">
                          <a:effectLst/>
                        </a:rPr>
                        <a:t>模型</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88521">
                <a:tc>
                  <a:txBody>
                    <a:bodyPr/>
                    <a:lstStyle/>
                    <a:p>
                      <a:pPr algn="just">
                        <a:spcAft>
                          <a:spcPts val="0"/>
                        </a:spcAft>
                      </a:pPr>
                      <a:r>
                        <a:rPr lang="zh-CN" sz="1600" b="1" kern="100" dirty="0">
                          <a:effectLst/>
                        </a:rPr>
                        <a:t>连续数据型比率</a:t>
                      </a:r>
                      <a:r>
                        <a:rPr lang="zh-CN" sz="1600" b="1" kern="100" dirty="0" smtClean="0">
                          <a:effectLst/>
                        </a:rPr>
                        <a:t>数据</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Continuous ratio</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b="1" kern="100" dirty="0">
                          <a:effectLst/>
                        </a:rPr>
                        <a:t>土壤含水率，</a:t>
                      </a:r>
                      <a:r>
                        <a:rPr lang="zh-CN" sz="1600" b="1" kern="100" dirty="0" smtClean="0">
                          <a:effectLst/>
                        </a:rPr>
                        <a:t>空气湿度</a:t>
                      </a:r>
                      <a:endParaRPr lang="en-US" altLang="zh-CN" sz="1600" b="1" kern="100" dirty="0" smtClean="0">
                        <a:effectLst/>
                      </a:endParaRPr>
                    </a:p>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Water content</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ratio, RH</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b="1" kern="100" dirty="0">
                          <a:effectLst/>
                        </a:rPr>
                        <a:t>Beta</a:t>
                      </a:r>
                      <a:r>
                        <a:rPr lang="zh-CN" sz="1600" b="1" kern="100" dirty="0">
                          <a:effectLst/>
                        </a:rPr>
                        <a:t>分布</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b="1" kern="100" dirty="0">
                          <a:effectLst/>
                        </a:rPr>
                        <a:t>Beta</a:t>
                      </a:r>
                      <a:r>
                        <a:rPr lang="zh-CN" sz="1600" b="1" kern="100" dirty="0" smtClean="0">
                          <a:effectLst/>
                        </a:rPr>
                        <a:t>回归</a:t>
                      </a:r>
                      <a:r>
                        <a:rPr lang="zh-CN" altLang="en-US" sz="1600" b="1" kern="100" dirty="0" smtClean="0">
                          <a:effectLst/>
                        </a:rPr>
                        <a:t>（也可</a:t>
                      </a:r>
                      <a:r>
                        <a:rPr lang="en-US" altLang="zh-CN" sz="1600" b="1" kern="100" dirty="0" smtClean="0">
                          <a:effectLst/>
                        </a:rPr>
                        <a:t>logit</a:t>
                      </a:r>
                      <a:r>
                        <a:rPr lang="zh-CN" altLang="en-US" sz="1600" b="1" kern="100" dirty="0" smtClean="0">
                          <a:effectLst/>
                        </a:rPr>
                        <a:t>转换后线性回归）</a:t>
                      </a:r>
                      <a:endParaRPr lang="zh-CN" sz="1600" b="1" kern="100" dirty="0">
                        <a:effectLst/>
                      </a:endParaRPr>
                    </a:p>
                  </a:txBody>
                  <a:tcPr marL="68580" marR="68580" marT="0" marB="0"/>
                </a:tc>
                <a:extLst>
                  <a:ext uri="{0D108BD9-81ED-4DB2-BD59-A6C34878D82A}">
                    <a16:rowId xmlns:a16="http://schemas.microsoft.com/office/drawing/2014/main" val="10006"/>
                  </a:ext>
                </a:extLst>
              </a:tr>
              <a:tr h="488521">
                <a:tc>
                  <a:txBody>
                    <a:bodyPr/>
                    <a:lstStyle/>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Continuous</a:t>
                      </a:r>
                      <a:r>
                        <a:rPr lang="en-US" altLang="zh-CN" sz="1600" b="1" kern="100" baseline="0" dirty="0" smtClean="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[0</a:t>
                      </a:r>
                      <a:r>
                        <a:rPr lang="zh-CN" altLang="en-US" sz="1600" b="1" kern="100" dirty="0" smtClean="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b="1" kern="10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kern="100" dirty="0" smtClean="0">
                          <a:effectLst/>
                          <a:latin typeface="Calibri" panose="020F0502020204030204" pitchFamily="34" charset="0"/>
                          <a:ea typeface="宋体" panose="02010600030101010101" pitchFamily="2" charset="-122"/>
                          <a:cs typeface="Times New Roman" panose="02020603050405020304" pitchFamily="18" charset="0"/>
                        </a:rPr>
                        <a:t>）</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en-US" sz="1600" b="1" kern="100" dirty="0" smtClean="0">
                          <a:effectLst/>
                          <a:latin typeface="Calibri" panose="020F0502020204030204" pitchFamily="34" charset="0"/>
                          <a:ea typeface="宋体" panose="02010600030101010101" pitchFamily="2" charset="-122"/>
                          <a:cs typeface="Times New Roman" panose="02020603050405020304" pitchFamily="18" charset="0"/>
                        </a:rPr>
                        <a:t>生物量</a:t>
                      </a:r>
                      <a:r>
                        <a:rPr lang="en-US" altLang="zh-CN" sz="1600" b="1" kern="100" dirty="0" err="1" smtClean="0">
                          <a:effectLst/>
                          <a:latin typeface="Calibri" panose="020F0502020204030204" pitchFamily="34" charset="0"/>
                          <a:ea typeface="宋体" panose="02010600030101010101" pitchFamily="2" charset="-122"/>
                          <a:cs typeface="Times New Roman" panose="02020603050405020304" pitchFamily="18" charset="0"/>
                        </a:rPr>
                        <a:t>Biomss</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Gamma</a:t>
                      </a:r>
                      <a:r>
                        <a:rPr lang="zh-CN" altLang="en-US" sz="1600" b="1" kern="100" dirty="0" smtClean="0">
                          <a:effectLst/>
                          <a:latin typeface="Calibri" panose="020F0502020204030204" pitchFamily="34" charset="0"/>
                          <a:ea typeface="宋体" panose="02010600030101010101" pitchFamily="2" charset="-122"/>
                          <a:cs typeface="Times New Roman" panose="02020603050405020304" pitchFamily="18" charset="0"/>
                        </a:rPr>
                        <a:t>分布（均值越大，方差越大）</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1600" b="1" kern="100" dirty="0" smtClean="0">
                          <a:effectLst/>
                          <a:latin typeface="Calibri" panose="020F0502020204030204" pitchFamily="34" charset="0"/>
                          <a:ea typeface="宋体" panose="02010600030101010101" pitchFamily="2" charset="-122"/>
                          <a:cs typeface="Times New Roman" panose="02020603050405020304" pitchFamily="18" charset="0"/>
                        </a:rPr>
                        <a:t>Gamma</a:t>
                      </a:r>
                      <a:r>
                        <a:rPr lang="zh-CN" altLang="en-US" sz="1600" b="1" kern="100" dirty="0" smtClean="0">
                          <a:effectLst/>
                          <a:latin typeface="Calibri" panose="020F0502020204030204" pitchFamily="34" charset="0"/>
                          <a:ea typeface="宋体" panose="02010600030101010101" pitchFamily="2" charset="-122"/>
                          <a:cs typeface="Times New Roman" panose="02020603050405020304" pitchFamily="18" charset="0"/>
                        </a:rPr>
                        <a:t>回归</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45161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0280" y="413202"/>
            <a:ext cx="10833340" cy="1325563"/>
          </a:xfrm>
        </p:spPr>
        <p:txBody>
          <a:bodyPr>
            <a:normAutofit/>
          </a:bodyPr>
          <a:lstStyle/>
          <a:p>
            <a:pPr algn="ctr"/>
            <a:r>
              <a:rPr lang="zh-CN" altLang="en-US" sz="3200" b="1" dirty="0" smtClean="0">
                <a:solidFill>
                  <a:srgbClr val="0000FF"/>
                </a:solidFill>
              </a:rPr>
              <a:t>  </a:t>
            </a:r>
            <a:r>
              <a:rPr lang="en-US" altLang="zh-CN" sz="3200" b="1" dirty="0" smtClean="0"/>
              <a:t>one data </a:t>
            </a:r>
            <a:r>
              <a:rPr lang="en-US" altLang="zh-CN" sz="3200" b="1" dirty="0" smtClean="0">
                <a:latin typeface="Times New Roman" panose="02020603050405020304" pitchFamily="18" charset="0"/>
                <a:cs typeface="Times New Roman" panose="02020603050405020304" pitchFamily="18" charset="0"/>
              </a:rPr>
              <a:t>—— </a:t>
            </a:r>
            <a:r>
              <a:rPr lang="en-US" altLang="zh-CN" sz="3200" b="1" dirty="0" smtClean="0"/>
              <a:t>several data</a:t>
            </a:r>
            <a:endParaRPr lang="zh-CN" altLang="en-US" sz="3200" b="1" dirty="0"/>
          </a:p>
        </p:txBody>
      </p:sp>
      <p:sp>
        <p:nvSpPr>
          <p:cNvPr id="6" name="文本框 5"/>
          <p:cNvSpPr txBox="1"/>
          <p:nvPr/>
        </p:nvSpPr>
        <p:spPr>
          <a:xfrm>
            <a:off x="923026" y="1461806"/>
            <a:ext cx="9169883" cy="461665"/>
          </a:xfrm>
          <a:prstGeom prst="rect">
            <a:avLst/>
          </a:prstGeom>
          <a:noFill/>
        </p:spPr>
        <p:txBody>
          <a:bodyPr wrap="none" rtlCol="0">
            <a:spAutoFit/>
          </a:bodyPr>
          <a:lstStyle/>
          <a:p>
            <a:r>
              <a:rPr lang="en-US" altLang="zh-CN" sz="2400" dirty="0" smtClean="0"/>
              <a:t>We measured six samples, dataset A</a:t>
            </a:r>
            <a:r>
              <a:rPr lang="zh-CN" altLang="en-US" sz="2400" dirty="0" smtClean="0"/>
              <a:t>：</a:t>
            </a:r>
            <a:r>
              <a:rPr lang="en-US" altLang="zh-CN" sz="2400" dirty="0" smtClean="0"/>
              <a:t>0.8</a:t>
            </a:r>
            <a:r>
              <a:rPr lang="zh-CN" altLang="en-US" sz="2400" dirty="0" smtClean="0"/>
              <a:t>， </a:t>
            </a:r>
            <a:r>
              <a:rPr lang="en-US" altLang="zh-CN" sz="2400" dirty="0" smtClean="0"/>
              <a:t>0.6</a:t>
            </a:r>
            <a:r>
              <a:rPr lang="zh-CN" altLang="en-US" sz="2400" dirty="0" smtClean="0"/>
              <a:t>， </a:t>
            </a:r>
            <a:r>
              <a:rPr lang="en-US" altLang="zh-CN" sz="2400" dirty="0" smtClean="0"/>
              <a:t>0.9</a:t>
            </a:r>
            <a:r>
              <a:rPr lang="zh-CN" altLang="en-US" sz="2400" dirty="0" smtClean="0"/>
              <a:t>， </a:t>
            </a:r>
            <a:r>
              <a:rPr lang="en-US" altLang="zh-CN" sz="2400" dirty="0" smtClean="0"/>
              <a:t>0.3</a:t>
            </a:r>
            <a:r>
              <a:rPr lang="zh-CN" altLang="en-US" sz="2400" dirty="0" smtClean="0"/>
              <a:t>，</a:t>
            </a:r>
            <a:r>
              <a:rPr lang="en-US" altLang="zh-CN" sz="2400" dirty="0" smtClean="0"/>
              <a:t>0.7</a:t>
            </a:r>
            <a:r>
              <a:rPr lang="zh-CN" altLang="en-US" sz="2400" dirty="0" smtClean="0"/>
              <a:t>， </a:t>
            </a:r>
            <a:r>
              <a:rPr lang="en-US" altLang="zh-CN" sz="2400" dirty="0" smtClean="0"/>
              <a:t>0.4</a:t>
            </a:r>
            <a:endParaRPr lang="zh-CN" altLang="en-US" sz="2400" dirty="0"/>
          </a:p>
        </p:txBody>
      </p:sp>
      <p:pic>
        <p:nvPicPr>
          <p:cNvPr id="7" name="图片 6"/>
          <p:cNvPicPr>
            <a:picLocks noChangeAspect="1"/>
          </p:cNvPicPr>
          <p:nvPr/>
        </p:nvPicPr>
        <p:blipFill>
          <a:blip r:embed="rId2"/>
          <a:stretch>
            <a:fillRect/>
          </a:stretch>
        </p:blipFill>
        <p:spPr>
          <a:xfrm>
            <a:off x="923026" y="2704863"/>
            <a:ext cx="9294465" cy="620988"/>
          </a:xfrm>
          <a:prstGeom prst="rect">
            <a:avLst/>
          </a:prstGeom>
        </p:spPr>
      </p:pic>
      <p:sp>
        <p:nvSpPr>
          <p:cNvPr id="9" name="文本框 8"/>
          <p:cNvSpPr txBox="1"/>
          <p:nvPr/>
        </p:nvSpPr>
        <p:spPr>
          <a:xfrm>
            <a:off x="923027" y="2258522"/>
            <a:ext cx="10545073" cy="461665"/>
          </a:xfrm>
          <a:prstGeom prst="rect">
            <a:avLst/>
          </a:prstGeom>
          <a:noFill/>
        </p:spPr>
        <p:txBody>
          <a:bodyPr wrap="square" rtlCol="0">
            <a:spAutoFit/>
          </a:bodyPr>
          <a:lstStyle/>
          <a:p>
            <a:r>
              <a:rPr lang="en-US" altLang="zh-CN" sz="2400" dirty="0" smtClean="0"/>
              <a:t>The probability density to get A from a normal distribution with mean=0.6, </a:t>
            </a:r>
            <a:r>
              <a:rPr lang="en-US" altLang="zh-CN" sz="2400" dirty="0" err="1" smtClean="0"/>
              <a:t>sd</a:t>
            </a:r>
            <a:r>
              <a:rPr lang="en-US" altLang="zh-CN" sz="2400" dirty="0" smtClean="0"/>
              <a:t>=1</a:t>
            </a:r>
            <a:endParaRPr lang="zh-CN" altLang="en-US" sz="2400" dirty="0"/>
          </a:p>
        </p:txBody>
      </p:sp>
      <p:sp>
        <p:nvSpPr>
          <p:cNvPr id="10" name="文本框 9"/>
          <p:cNvSpPr txBox="1"/>
          <p:nvPr/>
        </p:nvSpPr>
        <p:spPr>
          <a:xfrm>
            <a:off x="923027" y="3390289"/>
            <a:ext cx="10378419" cy="461665"/>
          </a:xfrm>
          <a:prstGeom prst="rect">
            <a:avLst/>
          </a:prstGeom>
          <a:noFill/>
        </p:spPr>
        <p:txBody>
          <a:bodyPr wrap="none" rtlCol="0">
            <a:spAutoFit/>
          </a:bodyPr>
          <a:lstStyle/>
          <a:p>
            <a:r>
              <a:rPr lang="en-US" altLang="zh-CN" sz="2400" dirty="0"/>
              <a:t>The probability density to get A from a normal distribution with </a:t>
            </a:r>
            <a:r>
              <a:rPr lang="en-US" altLang="zh-CN" sz="2400" dirty="0" smtClean="0"/>
              <a:t>mean=0.8, </a:t>
            </a:r>
            <a:r>
              <a:rPr lang="en-US" altLang="zh-CN" sz="2400" dirty="0" err="1" smtClean="0"/>
              <a:t>sd</a:t>
            </a:r>
            <a:r>
              <a:rPr lang="en-US" altLang="zh-CN" sz="2400" dirty="0" smtClean="0"/>
              <a:t>=0.3</a:t>
            </a:r>
            <a:endParaRPr lang="zh-CN" altLang="en-US" sz="2400" dirty="0"/>
          </a:p>
        </p:txBody>
      </p:sp>
      <p:sp>
        <p:nvSpPr>
          <p:cNvPr id="11" name="文本框 10"/>
          <p:cNvSpPr txBox="1"/>
          <p:nvPr/>
        </p:nvSpPr>
        <p:spPr>
          <a:xfrm>
            <a:off x="923026" y="5504695"/>
            <a:ext cx="8283037" cy="830997"/>
          </a:xfrm>
          <a:prstGeom prst="rect">
            <a:avLst/>
          </a:prstGeom>
          <a:noFill/>
        </p:spPr>
        <p:txBody>
          <a:bodyPr wrap="none" rtlCol="0">
            <a:spAutoFit/>
          </a:bodyPr>
          <a:lstStyle/>
          <a:p>
            <a:r>
              <a:rPr lang="en-US" altLang="zh-CN" sz="2400" dirty="0" smtClean="0"/>
              <a:t>Which distribution is more fit to the measured data? </a:t>
            </a:r>
          </a:p>
          <a:p>
            <a:r>
              <a:rPr lang="en-US" altLang="zh-CN" sz="2400" dirty="0" smtClean="0"/>
              <a:t>Normal (0.6, 1), Normal (0.8, 0.3</a:t>
            </a:r>
            <a:r>
              <a:rPr lang="en-US" altLang="zh-CN" sz="2400" dirty="0"/>
              <a:t>), Normal(0.616667,0.2316607)?</a:t>
            </a:r>
            <a:endParaRPr lang="zh-CN" altLang="en-US" sz="2400" dirty="0"/>
          </a:p>
        </p:txBody>
      </p:sp>
      <p:pic>
        <p:nvPicPr>
          <p:cNvPr id="12" name="图片 11"/>
          <p:cNvPicPr>
            <a:picLocks noChangeAspect="1"/>
          </p:cNvPicPr>
          <p:nvPr/>
        </p:nvPicPr>
        <p:blipFill rotWithShape="1">
          <a:blip r:embed="rId3"/>
          <a:srcRect t="6457" b="7668"/>
          <a:stretch/>
        </p:blipFill>
        <p:spPr>
          <a:xfrm>
            <a:off x="996988" y="3916392"/>
            <a:ext cx="8349913" cy="518447"/>
          </a:xfrm>
          <a:prstGeom prst="rect">
            <a:avLst/>
          </a:prstGeom>
        </p:spPr>
      </p:pic>
      <p:sp>
        <p:nvSpPr>
          <p:cNvPr id="13" name="文本框 12"/>
          <p:cNvSpPr txBox="1"/>
          <p:nvPr/>
        </p:nvSpPr>
        <p:spPr>
          <a:xfrm>
            <a:off x="933473" y="1871421"/>
            <a:ext cx="10545073" cy="461665"/>
          </a:xfrm>
          <a:prstGeom prst="rect">
            <a:avLst/>
          </a:prstGeom>
          <a:noFill/>
        </p:spPr>
        <p:txBody>
          <a:bodyPr wrap="square" rtlCol="0">
            <a:spAutoFit/>
          </a:bodyPr>
          <a:lstStyle/>
          <a:p>
            <a:r>
              <a:rPr lang="en-US" altLang="zh-CN" sz="2400" dirty="0" smtClean="0"/>
              <a:t>mean: 0.616667, sd:0.2316607</a:t>
            </a:r>
            <a:endParaRPr lang="zh-CN" altLang="en-US" sz="2400"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72" y="4617007"/>
            <a:ext cx="9105161" cy="556571"/>
          </a:xfrm>
          <a:prstGeom prst="rect">
            <a:avLst/>
          </a:prstGeom>
        </p:spPr>
      </p:pic>
    </p:spTree>
    <p:extLst>
      <p:ext uri="{BB962C8B-B14F-4D97-AF65-F5344CB8AC3E}">
        <p14:creationId xmlns:p14="http://schemas.microsoft.com/office/powerpoint/2010/main" val="42318688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0393"/>
            <a:ext cx="10515600" cy="1325563"/>
          </a:xfrm>
        </p:spPr>
        <p:txBody>
          <a:bodyPr>
            <a:normAutofit/>
          </a:bodyPr>
          <a:lstStyle/>
          <a:p>
            <a:pPr algn="ctr"/>
            <a:r>
              <a:rPr lang="en-US" altLang="zh-CN" b="1" dirty="0" smtClean="0"/>
              <a:t>Nest, multi-level, y non-independent</a:t>
            </a:r>
            <a:endParaRPr lang="zh-CN" altLang="en-US" dirty="0"/>
          </a:p>
        </p:txBody>
      </p:sp>
      <p:sp>
        <p:nvSpPr>
          <p:cNvPr id="3" name="内容占位符 2"/>
          <p:cNvSpPr>
            <a:spLocks noGrp="1"/>
          </p:cNvSpPr>
          <p:nvPr>
            <p:ph idx="1"/>
          </p:nvPr>
        </p:nvSpPr>
        <p:spPr>
          <a:xfrm>
            <a:off x="838200" y="1528738"/>
            <a:ext cx="10515600" cy="4351338"/>
          </a:xfrm>
        </p:spPr>
        <p:txBody>
          <a:bodyPr/>
          <a:lstStyle/>
          <a:p>
            <a:r>
              <a:rPr lang="zh-CN" altLang="en-US" dirty="0" smtClean="0"/>
              <a:t>来自同一个单元的不同数据点之间彼此更为相似，彼此不独立。</a:t>
            </a:r>
            <a:endParaRPr lang="zh-CN" altLang="en-US" dirty="0"/>
          </a:p>
        </p:txBody>
      </p:sp>
      <p:sp>
        <p:nvSpPr>
          <p:cNvPr id="4" name="文本框 3"/>
          <p:cNvSpPr txBox="1"/>
          <p:nvPr/>
        </p:nvSpPr>
        <p:spPr>
          <a:xfrm>
            <a:off x="838200" y="2051663"/>
            <a:ext cx="10277901" cy="4401205"/>
          </a:xfrm>
          <a:prstGeom prst="rect">
            <a:avLst/>
          </a:prstGeom>
          <a:noFill/>
        </p:spPr>
        <p:txBody>
          <a:bodyPr wrap="square" rtlCol="0">
            <a:spAutoFit/>
          </a:bodyPr>
          <a:lstStyle/>
          <a:p>
            <a:pPr marL="457200" indent="-457200">
              <a:buFont typeface="Wingdings" panose="05000000000000000000" pitchFamily="2" charset="2"/>
              <a:buChar char="ü"/>
            </a:pPr>
            <a:r>
              <a:rPr lang="zh-CN" altLang="en-US" sz="2800" dirty="0" smtClean="0"/>
              <a:t>来自同一地点</a:t>
            </a:r>
            <a:r>
              <a:rPr lang="en-US" altLang="zh-CN" sz="2800" dirty="0" smtClean="0"/>
              <a:t>(</a:t>
            </a:r>
            <a:r>
              <a:rPr lang="zh-CN" altLang="en-US" sz="2800" dirty="0" smtClean="0"/>
              <a:t>如样方</a:t>
            </a:r>
            <a:r>
              <a:rPr lang="en-US" altLang="zh-CN" sz="2800" dirty="0" smtClean="0"/>
              <a:t>)</a:t>
            </a:r>
            <a:r>
              <a:rPr lang="zh-CN" altLang="en-US" sz="2800" dirty="0" smtClean="0"/>
              <a:t>的数据 </a:t>
            </a:r>
            <a:r>
              <a:rPr lang="en-US" altLang="zh-CN" sz="2800" dirty="0" smtClean="0"/>
              <a:t>data from one plot</a:t>
            </a:r>
          </a:p>
          <a:p>
            <a:pPr marL="457200" indent="-457200">
              <a:buFont typeface="Wingdings" panose="05000000000000000000" pitchFamily="2" charset="2"/>
              <a:buChar char="ü"/>
            </a:pPr>
            <a:r>
              <a:rPr lang="zh-CN" altLang="en-US" sz="2800" dirty="0" smtClean="0"/>
              <a:t>来自同一物种的数据 </a:t>
            </a:r>
            <a:r>
              <a:rPr lang="en-US" altLang="zh-CN" sz="2800" dirty="0" smtClean="0"/>
              <a:t>data from one species</a:t>
            </a:r>
          </a:p>
          <a:p>
            <a:pPr marL="457200" indent="-457200">
              <a:buFont typeface="Wingdings" panose="05000000000000000000" pitchFamily="2" charset="2"/>
              <a:buChar char="ü"/>
            </a:pPr>
            <a:r>
              <a:rPr lang="zh-CN" altLang="en-US" sz="2800" dirty="0"/>
              <a:t>同</a:t>
            </a:r>
            <a:r>
              <a:rPr lang="zh-CN" altLang="en-US" sz="2800" dirty="0" smtClean="0"/>
              <a:t>一班级，不同同学的数据 </a:t>
            </a:r>
            <a:r>
              <a:rPr lang="en-US" altLang="zh-CN" sz="2800" dirty="0" smtClean="0"/>
              <a:t>data from the students from one class</a:t>
            </a:r>
          </a:p>
          <a:p>
            <a:pPr marL="457200" indent="-457200">
              <a:buFont typeface="Wingdings" panose="05000000000000000000" pitchFamily="2" charset="2"/>
              <a:buChar char="ü"/>
            </a:pPr>
            <a:r>
              <a:rPr lang="zh-CN" altLang="en-US" sz="2800" dirty="0" smtClean="0"/>
              <a:t>同一对象，不同时间测量的数据</a:t>
            </a:r>
            <a:r>
              <a:rPr lang="en-US" altLang="zh-CN" sz="2800" dirty="0" smtClean="0"/>
              <a:t>measure one object at different time</a:t>
            </a:r>
          </a:p>
          <a:p>
            <a:pPr marL="457200" indent="-457200">
              <a:buFont typeface="Wingdings" panose="05000000000000000000" pitchFamily="2" charset="2"/>
              <a:buChar char="ü"/>
            </a:pPr>
            <a:r>
              <a:rPr lang="zh-CN" altLang="en-US" sz="2800" dirty="0" smtClean="0"/>
              <a:t>来自同一篇文献的数据</a:t>
            </a:r>
            <a:r>
              <a:rPr lang="en-US" altLang="zh-CN" sz="2800" dirty="0" smtClean="0"/>
              <a:t>the data from the same paper</a:t>
            </a:r>
          </a:p>
          <a:p>
            <a:pPr marL="457200" indent="-457200">
              <a:buFont typeface="Wingdings" panose="05000000000000000000" pitchFamily="2" charset="2"/>
              <a:buChar char="ü"/>
            </a:pPr>
            <a:r>
              <a:rPr lang="zh-CN" altLang="en-US" sz="2800" dirty="0" smtClean="0"/>
              <a:t>受亲缘关系影响的数据</a:t>
            </a:r>
            <a:r>
              <a:rPr lang="en-US" altLang="zh-CN" sz="2800" dirty="0" smtClean="0"/>
              <a:t>from the species that may have </a:t>
            </a:r>
            <a:r>
              <a:rPr lang="en-US" altLang="zh-CN" sz="2800" dirty="0" err="1" smtClean="0"/>
              <a:t>phenogeny</a:t>
            </a:r>
            <a:r>
              <a:rPr lang="en-US" altLang="zh-CN" sz="2800" dirty="0" smtClean="0"/>
              <a:t> relationship</a:t>
            </a:r>
          </a:p>
          <a:p>
            <a:r>
              <a:rPr lang="en-US" altLang="zh-CN" sz="2800" dirty="0" smtClean="0"/>
              <a:t>…..</a:t>
            </a:r>
          </a:p>
        </p:txBody>
      </p:sp>
    </p:spTree>
    <p:extLst>
      <p:ext uri="{BB962C8B-B14F-4D97-AF65-F5344CB8AC3E}">
        <p14:creationId xmlns:p14="http://schemas.microsoft.com/office/powerpoint/2010/main" val="25501729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072" y="296259"/>
            <a:ext cx="10515600" cy="686435"/>
          </a:xfrm>
        </p:spPr>
        <p:txBody>
          <a:bodyPr>
            <a:normAutofit fontScale="90000"/>
          </a:bodyPr>
          <a:lstStyle/>
          <a:p>
            <a:pPr algn="ctr"/>
            <a:r>
              <a:rPr lang="en-US" altLang="zh-CN" b="1" dirty="0" smtClean="0"/>
              <a:t>Traditional model</a:t>
            </a:r>
            <a:r>
              <a:rPr lang="zh-CN" altLang="en-US" b="1" dirty="0" smtClean="0"/>
              <a:t> </a:t>
            </a:r>
            <a:r>
              <a:rPr lang="en-US" altLang="zh-CN" b="1" dirty="0" err="1" smtClean="0"/>
              <a:t>v.s</a:t>
            </a:r>
            <a:r>
              <a:rPr lang="en-US" altLang="zh-CN" b="1" dirty="0" smtClean="0"/>
              <a:t>. Mixed model</a:t>
            </a:r>
            <a:endParaRPr lang="zh-CN" altLang="en-US" b="1" dirty="0"/>
          </a:p>
        </p:txBody>
      </p:sp>
      <p:sp>
        <p:nvSpPr>
          <p:cNvPr id="3" name="内容占位符 2"/>
          <p:cNvSpPr>
            <a:spLocks noGrp="1"/>
          </p:cNvSpPr>
          <p:nvPr>
            <p:ph idx="1"/>
          </p:nvPr>
        </p:nvSpPr>
        <p:spPr>
          <a:xfrm>
            <a:off x="636070" y="1258031"/>
            <a:ext cx="3230880" cy="4351338"/>
          </a:xfrm>
          <a:ln w="38100">
            <a:solidFill>
              <a:schemeClr val="accent1"/>
            </a:solidFill>
          </a:ln>
        </p:spPr>
        <p:txBody>
          <a:bodyPr>
            <a:normAutofit/>
          </a:bodyPr>
          <a:lstStyle/>
          <a:p>
            <a:pPr>
              <a:buFont typeface="Wingdings" panose="05000000000000000000" pitchFamily="2" charset="2"/>
              <a:buChar char="Ø"/>
            </a:pPr>
            <a:r>
              <a:rPr lang="zh-CN" altLang="en-US" sz="2400" dirty="0" smtClean="0"/>
              <a:t>线性模型（</a:t>
            </a:r>
            <a:r>
              <a:rPr lang="en-US" altLang="zh-CN" sz="2400" dirty="0" smtClean="0"/>
              <a:t>linear regression model</a:t>
            </a:r>
            <a:r>
              <a:rPr lang="zh-CN" altLang="en-US" sz="2400" dirty="0" smtClean="0"/>
              <a:t>）</a:t>
            </a:r>
            <a:endParaRPr lang="en-US" altLang="zh-CN" sz="2400" dirty="0" smtClean="0"/>
          </a:p>
          <a:p>
            <a:pPr>
              <a:buFont typeface="Wingdings" panose="05000000000000000000" pitchFamily="2" charset="2"/>
              <a:buChar char="Ø"/>
            </a:pPr>
            <a:r>
              <a:rPr lang="zh-CN" altLang="en-US" sz="2400" dirty="0"/>
              <a:t>加</a:t>
            </a:r>
            <a:r>
              <a:rPr lang="zh-CN" altLang="en-US" sz="2400" dirty="0" smtClean="0"/>
              <a:t>和模型</a:t>
            </a:r>
            <a:r>
              <a:rPr lang="en-US" altLang="zh-CN" sz="2400" dirty="0" smtClean="0"/>
              <a:t>(additive model)</a:t>
            </a:r>
            <a:endParaRPr lang="en-US" altLang="zh-CN" sz="2400" dirty="0"/>
          </a:p>
          <a:p>
            <a:pPr>
              <a:buFont typeface="Wingdings" panose="05000000000000000000" pitchFamily="2" charset="2"/>
              <a:buChar char="Ø"/>
            </a:pPr>
            <a:r>
              <a:rPr lang="zh-CN" altLang="en-US" sz="2400" dirty="0" smtClean="0"/>
              <a:t>广义线性模型（</a:t>
            </a:r>
            <a:r>
              <a:rPr lang="en-US" altLang="zh-CN" sz="2400" dirty="0" smtClean="0"/>
              <a:t>generalized linear model </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广义可加模型</a:t>
            </a:r>
            <a:r>
              <a:rPr lang="en-US" altLang="zh-CN" sz="2400" dirty="0" smtClean="0"/>
              <a:t>(generalized additive model)</a:t>
            </a:r>
            <a:endParaRPr lang="zh-CN" altLang="en-US" sz="2400" dirty="0"/>
          </a:p>
        </p:txBody>
      </p:sp>
      <p:sp>
        <p:nvSpPr>
          <p:cNvPr id="4" name="文本框 3"/>
          <p:cNvSpPr txBox="1"/>
          <p:nvPr/>
        </p:nvSpPr>
        <p:spPr>
          <a:xfrm>
            <a:off x="4720390" y="1322924"/>
            <a:ext cx="2426208" cy="4154984"/>
          </a:xfrm>
          <a:prstGeom prst="rect">
            <a:avLst/>
          </a:prstGeom>
          <a:noFill/>
          <a:ln w="38100">
            <a:solidFill>
              <a:srgbClr val="FF0000"/>
            </a:solidFill>
          </a:ln>
        </p:spPr>
        <p:txBody>
          <a:bodyPr wrap="square" rtlCol="0">
            <a:spAutoFit/>
          </a:bodyPr>
          <a:lstStyle/>
          <a:p>
            <a:pPr marL="457200" indent="-457200">
              <a:buFont typeface="Wingdings" panose="05000000000000000000" pitchFamily="2" charset="2"/>
              <a:buChar char="Ø"/>
            </a:pPr>
            <a:r>
              <a:rPr lang="zh-CN" altLang="en-US" sz="2400" dirty="0" smtClean="0"/>
              <a:t>嵌套数据</a:t>
            </a:r>
            <a:endParaRPr lang="en-US" altLang="zh-CN" sz="2400" dirty="0" smtClean="0"/>
          </a:p>
          <a:p>
            <a:r>
              <a:rPr lang="en-US" altLang="zh-CN" sz="2400" dirty="0" smtClean="0"/>
              <a:t>       nest </a:t>
            </a:r>
          </a:p>
          <a:p>
            <a:pPr marL="457200" indent="-457200">
              <a:buFont typeface="Wingdings" panose="05000000000000000000" pitchFamily="2" charset="2"/>
              <a:buChar char="Ø"/>
            </a:pPr>
            <a:r>
              <a:rPr lang="zh-CN" altLang="en-US" sz="2400" dirty="0" smtClean="0"/>
              <a:t>时间相关</a:t>
            </a:r>
            <a:endParaRPr lang="en-US" altLang="zh-CN" sz="2400" dirty="0" smtClean="0"/>
          </a:p>
          <a:p>
            <a:r>
              <a:rPr lang="en-US" altLang="zh-CN" sz="2400" dirty="0"/>
              <a:t> </a:t>
            </a:r>
            <a:r>
              <a:rPr lang="en-US" altLang="zh-CN" sz="2400" dirty="0" smtClean="0"/>
              <a:t>       temporal </a:t>
            </a:r>
            <a:r>
              <a:rPr lang="en-US" altLang="zh-CN" sz="2400" dirty="0" err="1" smtClean="0"/>
              <a:t>cor</a:t>
            </a:r>
            <a:endParaRPr lang="en-US" altLang="zh-CN" sz="2400" dirty="0" smtClean="0"/>
          </a:p>
          <a:p>
            <a:pPr marL="457200" indent="-457200">
              <a:buFont typeface="Wingdings" panose="05000000000000000000" pitchFamily="2" charset="2"/>
              <a:buChar char="Ø"/>
            </a:pPr>
            <a:r>
              <a:rPr lang="zh-CN" altLang="en-US" sz="2400" dirty="0" smtClean="0"/>
              <a:t>空间相关</a:t>
            </a:r>
            <a:endParaRPr lang="en-US" altLang="zh-CN" sz="2400" dirty="0" smtClean="0"/>
          </a:p>
          <a:p>
            <a:r>
              <a:rPr lang="en-US" altLang="zh-CN" sz="2400" dirty="0" smtClean="0"/>
              <a:t>        spatial </a:t>
            </a:r>
            <a:r>
              <a:rPr lang="en-US" altLang="zh-CN" sz="2400" dirty="0" err="1" smtClean="0"/>
              <a:t>cor</a:t>
            </a:r>
            <a:endParaRPr lang="en-US" altLang="zh-CN" sz="2400" dirty="0" smtClean="0"/>
          </a:p>
          <a:p>
            <a:pPr marL="457200" indent="-457200">
              <a:buFont typeface="Wingdings" panose="05000000000000000000" pitchFamily="2" charset="2"/>
              <a:buChar char="Ø"/>
            </a:pPr>
            <a:r>
              <a:rPr lang="zh-CN" altLang="en-US" sz="2400" dirty="0" smtClean="0"/>
              <a:t>异质性</a:t>
            </a:r>
            <a:endParaRPr lang="en-US" altLang="zh-CN" sz="2400" dirty="0" smtClean="0"/>
          </a:p>
          <a:p>
            <a:r>
              <a:rPr lang="en-US" altLang="zh-CN" sz="2400" dirty="0"/>
              <a:t> </a:t>
            </a:r>
            <a:r>
              <a:rPr lang="en-US" altLang="zh-CN" sz="2400" dirty="0" smtClean="0"/>
              <a:t>    heterogeneous</a:t>
            </a:r>
          </a:p>
          <a:p>
            <a:pPr marL="457200" indent="-457200">
              <a:buFont typeface="Wingdings" panose="05000000000000000000" pitchFamily="2" charset="2"/>
              <a:buChar char="Ø"/>
            </a:pPr>
            <a:r>
              <a:rPr lang="zh-CN" altLang="en-US" sz="2400" dirty="0"/>
              <a:t>重复</a:t>
            </a:r>
            <a:r>
              <a:rPr lang="zh-CN" altLang="en-US" sz="2400" dirty="0" smtClean="0"/>
              <a:t>测量</a:t>
            </a:r>
            <a:endParaRPr lang="en-US" altLang="zh-CN" sz="2400" dirty="0" smtClean="0"/>
          </a:p>
          <a:p>
            <a:r>
              <a:rPr lang="en-US" altLang="zh-CN" sz="2400" dirty="0"/>
              <a:t> </a:t>
            </a:r>
            <a:r>
              <a:rPr lang="en-US" altLang="zh-CN" sz="2400" dirty="0" smtClean="0"/>
              <a:t>     repeat measurement</a:t>
            </a:r>
            <a:endParaRPr lang="zh-CN" altLang="en-US" sz="2400" dirty="0"/>
          </a:p>
        </p:txBody>
      </p:sp>
      <p:cxnSp>
        <p:nvCxnSpPr>
          <p:cNvPr id="7" name="直接箭头连接符 6"/>
          <p:cNvCxnSpPr/>
          <p:nvPr/>
        </p:nvCxnSpPr>
        <p:spPr>
          <a:xfrm>
            <a:off x="3891334" y="2006221"/>
            <a:ext cx="780288" cy="11924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866950" y="3198623"/>
            <a:ext cx="804672" cy="920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内容占位符 2"/>
          <p:cNvSpPr txBox="1">
            <a:spLocks/>
          </p:cNvSpPr>
          <p:nvPr/>
        </p:nvSpPr>
        <p:spPr>
          <a:xfrm>
            <a:off x="8237782" y="1293655"/>
            <a:ext cx="3230880" cy="4473320"/>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400" dirty="0" smtClean="0"/>
              <a:t>线性</a:t>
            </a:r>
            <a:r>
              <a:rPr lang="zh-CN" altLang="en-US" sz="2400" dirty="0"/>
              <a:t>混合</a:t>
            </a:r>
            <a:r>
              <a:rPr lang="zh-CN" altLang="en-US" sz="2400" dirty="0" smtClean="0"/>
              <a:t>模型（</a:t>
            </a:r>
            <a:r>
              <a:rPr lang="en-US" altLang="zh-CN" sz="2400" dirty="0" smtClean="0"/>
              <a:t>linear mixed regression model</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线性加和混合模型</a:t>
            </a:r>
            <a:r>
              <a:rPr lang="en-US" altLang="zh-CN" sz="2400" dirty="0" smtClean="0"/>
              <a:t>(additive mixed model)</a:t>
            </a:r>
          </a:p>
          <a:p>
            <a:pPr>
              <a:buFont typeface="Wingdings" panose="05000000000000000000" pitchFamily="2" charset="2"/>
              <a:buChar char="Ø"/>
            </a:pPr>
            <a:r>
              <a:rPr lang="zh-CN" altLang="en-US" sz="2400" dirty="0" smtClean="0"/>
              <a:t>广义线性混合模型（</a:t>
            </a:r>
            <a:r>
              <a:rPr lang="en-US" altLang="zh-CN" sz="2400" dirty="0" smtClean="0"/>
              <a:t>generalized linear mixed model </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广义可加混合模型</a:t>
            </a:r>
            <a:r>
              <a:rPr lang="en-US" altLang="zh-CN" sz="2400" dirty="0" smtClean="0"/>
              <a:t>(generalized additive mixed model)</a:t>
            </a:r>
            <a:endParaRPr lang="zh-CN" altLang="en-US" sz="2400" dirty="0"/>
          </a:p>
        </p:txBody>
      </p:sp>
      <p:sp>
        <p:nvSpPr>
          <p:cNvPr id="14" name="右箭头 13"/>
          <p:cNvSpPr/>
          <p:nvPr/>
        </p:nvSpPr>
        <p:spPr>
          <a:xfrm>
            <a:off x="7195366" y="3095595"/>
            <a:ext cx="1042416" cy="23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346288" y="5962652"/>
            <a:ext cx="7532383" cy="369332"/>
          </a:xfrm>
          <a:prstGeom prst="rect">
            <a:avLst/>
          </a:prstGeom>
          <a:noFill/>
        </p:spPr>
        <p:txBody>
          <a:bodyPr wrap="none" rtlCol="0">
            <a:spAutoFit/>
          </a:bodyPr>
          <a:lstStyle/>
          <a:p>
            <a:r>
              <a:rPr lang="zh-CN" altLang="en-US" dirty="0"/>
              <a:t>修改自</a:t>
            </a:r>
            <a:r>
              <a:rPr lang="en-US" altLang="zh-CN" dirty="0" err="1" smtClean="0"/>
              <a:t>Zuur</a:t>
            </a:r>
            <a:r>
              <a:rPr lang="en-US" altLang="zh-CN" dirty="0" smtClean="0"/>
              <a:t> et.al., 2009. </a:t>
            </a:r>
            <a:r>
              <a:rPr lang="en-US" altLang="zh-CN" dirty="0"/>
              <a:t>Mixed effect models and extensions in Ecology with </a:t>
            </a:r>
            <a:r>
              <a:rPr lang="en-US" altLang="zh-CN" dirty="0" smtClean="0"/>
              <a:t>R</a:t>
            </a:r>
            <a:endParaRPr lang="zh-CN" altLang="en-US" dirty="0"/>
          </a:p>
        </p:txBody>
      </p:sp>
    </p:spTree>
    <p:extLst>
      <p:ext uri="{BB962C8B-B14F-4D97-AF65-F5344CB8AC3E}">
        <p14:creationId xmlns:p14="http://schemas.microsoft.com/office/powerpoint/2010/main" val="25931147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143" y="347873"/>
            <a:ext cx="4918194" cy="1325563"/>
          </a:xfrm>
        </p:spPr>
        <p:txBody>
          <a:bodyPr>
            <a:normAutofit fontScale="90000"/>
          </a:bodyPr>
          <a:lstStyle/>
          <a:p>
            <a:r>
              <a:rPr lang="en-US" altLang="zh-CN" dirty="0" err="1" smtClean="0"/>
              <a:t>Brms</a:t>
            </a:r>
            <a:r>
              <a:rPr lang="en-US" altLang="zh-CN" dirty="0"/>
              <a:t>:</a:t>
            </a:r>
            <a:r>
              <a:rPr lang="en-US" altLang="zh-CN" dirty="0" smtClean="0"/>
              <a:t/>
            </a:r>
            <a:br>
              <a:rPr lang="en-US" altLang="zh-CN" dirty="0" smtClean="0"/>
            </a:br>
            <a:r>
              <a:rPr lang="en-US" altLang="zh-CN" dirty="0" err="1" smtClean="0"/>
              <a:t>Simple,simple,simple</a:t>
            </a:r>
            <a:r>
              <a:rPr lang="en-US" altLang="zh-CN" dirty="0" smtClean="0"/>
              <a:t>! </a:t>
            </a:r>
            <a:br>
              <a:rPr lang="en-US" altLang="zh-CN" dirty="0" smtClean="0"/>
            </a:br>
            <a:r>
              <a:rPr lang="en-US" altLang="zh-CN" dirty="0" smtClean="0"/>
              <a:t>Slow, slow, slow!</a:t>
            </a:r>
            <a:endParaRPr lang="zh-CN" altLang="en-US" dirty="0"/>
          </a:p>
        </p:txBody>
      </p:sp>
      <p:sp>
        <p:nvSpPr>
          <p:cNvPr id="5" name="矩形 4"/>
          <p:cNvSpPr/>
          <p:nvPr/>
        </p:nvSpPr>
        <p:spPr>
          <a:xfrm>
            <a:off x="4167234" y="2921678"/>
            <a:ext cx="7553864" cy="2031325"/>
          </a:xfrm>
          <a:prstGeom prst="rect">
            <a:avLst/>
          </a:prstGeom>
        </p:spPr>
        <p:txBody>
          <a:bodyPr wrap="square">
            <a:spAutoFit/>
          </a:bodyPr>
          <a:lstStyle/>
          <a:p>
            <a:r>
              <a:rPr lang="en-US" altLang="zh-CN" dirty="0"/>
              <a:t>library(</a:t>
            </a:r>
            <a:r>
              <a:rPr lang="en-US" altLang="zh-CN" dirty="0" err="1"/>
              <a:t>brms</a:t>
            </a:r>
            <a:r>
              <a:rPr lang="en-US" altLang="zh-CN" dirty="0"/>
              <a:t>)</a:t>
            </a:r>
          </a:p>
          <a:p>
            <a:r>
              <a:rPr lang="en-US" altLang="zh-CN" dirty="0"/>
              <a:t>m1&lt;-</a:t>
            </a:r>
            <a:r>
              <a:rPr lang="en-US" altLang="zh-CN" dirty="0" err="1"/>
              <a:t>brm</a:t>
            </a:r>
            <a:r>
              <a:rPr lang="en-US" altLang="zh-CN" dirty="0"/>
              <a:t>(y~x1+x2+x3+x4+x5+x6+x7+x8+x9+x10+x11+x12+x13+x14+x15</a:t>
            </a:r>
            <a:r>
              <a:rPr lang="en-US" altLang="zh-CN" dirty="0" smtClean="0"/>
              <a:t>+     </a:t>
            </a:r>
            <a:r>
              <a:rPr lang="en-US" altLang="zh-CN" dirty="0"/>
              <a:t>y1+y2+y3+lyx1+lyx2+lyx3+lyx4+lyx5+lyx6+lyx7+lyx8+hx1+hx2+hx3+hx4+hx5+hx6+hx7+hx8+hx9+hx10+hx11+hx12+hx13+</a:t>
            </a:r>
          </a:p>
          <a:p>
            <a:r>
              <a:rPr lang="en-US" altLang="zh-CN" dirty="0"/>
              <a:t>          (1|lake:year)+(1|year)+(1|lake)+(1|huc), chains=4,iter=2000,</a:t>
            </a:r>
          </a:p>
          <a:p>
            <a:r>
              <a:rPr lang="en-US" altLang="zh-CN" dirty="0"/>
              <a:t>        prior = c(</a:t>
            </a:r>
            <a:r>
              <a:rPr lang="en-US" altLang="zh-CN" dirty="0" err="1"/>
              <a:t>set_prior</a:t>
            </a:r>
            <a:r>
              <a:rPr lang="en-US" altLang="zh-CN" dirty="0"/>
              <a:t>("horseshoe(1)", class="b")),</a:t>
            </a:r>
          </a:p>
          <a:p>
            <a:r>
              <a:rPr lang="en-US" altLang="zh-CN" dirty="0"/>
              <a:t>        data=d1)</a:t>
            </a:r>
            <a:endParaRPr lang="zh-CN" altLang="en-US" dirty="0"/>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backgroundRemoval t="2500" b="90000" l="4386" r="89474"/>
                    </a14:imgEffect>
                  </a14:imgLayer>
                </a14:imgProps>
              </a:ext>
            </a:extLst>
          </a:blip>
          <a:stretch>
            <a:fillRect/>
          </a:stretch>
        </p:blipFill>
        <p:spPr>
          <a:xfrm>
            <a:off x="493143" y="2089813"/>
            <a:ext cx="3257550" cy="3429000"/>
          </a:xfrm>
          <a:prstGeom prst="rect">
            <a:avLst/>
          </a:prstGeom>
        </p:spPr>
      </p:pic>
    </p:spTree>
    <p:extLst>
      <p:ext uri="{BB962C8B-B14F-4D97-AF65-F5344CB8AC3E}">
        <p14:creationId xmlns:p14="http://schemas.microsoft.com/office/powerpoint/2010/main" val="44246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205" y="2858944"/>
            <a:ext cx="10515600" cy="1325563"/>
          </a:xfrm>
        </p:spPr>
        <p:txBody>
          <a:bodyPr/>
          <a:lstStyle/>
          <a:p>
            <a:pPr algn="ctr"/>
            <a:r>
              <a:rPr lang="en-US" altLang="zh-CN" dirty="0" smtClean="0"/>
              <a:t>Linear mixed effect model</a:t>
            </a:r>
            <a:endParaRPr lang="zh-CN" altLang="en-US" dirty="0"/>
          </a:p>
        </p:txBody>
      </p:sp>
    </p:spTree>
    <p:extLst>
      <p:ext uri="{BB962C8B-B14F-4D97-AF65-F5344CB8AC3E}">
        <p14:creationId xmlns:p14="http://schemas.microsoft.com/office/powerpoint/2010/main" val="22223040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750607" y="1477503"/>
            <a:ext cx="2006734" cy="2229704"/>
          </a:xfrm>
          <a:prstGeom prst="rect">
            <a:avLst/>
          </a:prstGeom>
        </p:spPr>
      </p:pic>
      <p:sp>
        <p:nvSpPr>
          <p:cNvPr id="2" name="标题 1"/>
          <p:cNvSpPr>
            <a:spLocks noGrp="1"/>
          </p:cNvSpPr>
          <p:nvPr>
            <p:ph type="title"/>
          </p:nvPr>
        </p:nvSpPr>
        <p:spPr>
          <a:xfrm>
            <a:off x="170121" y="645541"/>
            <a:ext cx="11451264" cy="597401"/>
          </a:xfrm>
        </p:spPr>
        <p:txBody>
          <a:bodyPr>
            <a:normAutofit fontScale="90000"/>
          </a:bodyPr>
          <a:lstStyle/>
          <a:p>
            <a:pPr algn="ctr"/>
            <a:r>
              <a:rPr lang="en-US" altLang="zh-CN" dirty="0" smtClean="0"/>
              <a:t>The application of </a:t>
            </a:r>
            <a:r>
              <a:rPr lang="en-US" altLang="zh-CN" dirty="0" err="1" smtClean="0"/>
              <a:t>brms</a:t>
            </a:r>
            <a:r>
              <a:rPr lang="en-US" altLang="zh-CN" dirty="0" smtClean="0"/>
              <a:t>—linear </a:t>
            </a:r>
            <a:r>
              <a:rPr lang="en-US" altLang="zh-CN" dirty="0" smtClean="0"/>
              <a:t>mixed effect model</a:t>
            </a:r>
            <a:br>
              <a:rPr lang="en-US" altLang="zh-CN" dirty="0" smtClean="0"/>
            </a:br>
            <a:endParaRPr lang="zh-CN" altLang="en-US" dirty="0"/>
          </a:p>
        </p:txBody>
      </p:sp>
      <p:sp>
        <p:nvSpPr>
          <p:cNvPr id="3" name="内容占位符 2"/>
          <p:cNvSpPr>
            <a:spLocks noGrp="1"/>
          </p:cNvSpPr>
          <p:nvPr>
            <p:ph idx="1"/>
          </p:nvPr>
        </p:nvSpPr>
        <p:spPr>
          <a:xfrm>
            <a:off x="380029" y="1563516"/>
            <a:ext cx="11964202" cy="5499200"/>
          </a:xfrm>
        </p:spPr>
        <p:txBody>
          <a:bodyPr>
            <a:normAutofit/>
          </a:bodyPr>
          <a:lstStyle/>
          <a:p>
            <a:pPr marL="0" indent="0">
              <a:buNone/>
            </a:pPr>
            <a:r>
              <a:rPr lang="en-US" altLang="zh-CN" dirty="0"/>
              <a:t>m1&lt;-</a:t>
            </a:r>
            <a:r>
              <a:rPr lang="en-US" altLang="zh-CN" dirty="0" err="1"/>
              <a:t>brm</a:t>
            </a:r>
            <a:r>
              <a:rPr lang="en-US" altLang="zh-CN" dirty="0"/>
              <a:t>(</a:t>
            </a:r>
            <a:r>
              <a:rPr lang="en-US" altLang="zh-CN" dirty="0" err="1"/>
              <a:t>Reaction~Days</a:t>
            </a:r>
            <a:r>
              <a:rPr lang="en-US" altLang="zh-CN" dirty="0"/>
              <a:t> + (</a:t>
            </a:r>
            <a:r>
              <a:rPr lang="en-US" altLang="zh-CN" dirty="0" err="1"/>
              <a:t>Days|Subject</a:t>
            </a:r>
            <a:r>
              <a:rPr lang="en-US" altLang="zh-CN" dirty="0"/>
              <a:t>), data = </a:t>
            </a:r>
            <a:r>
              <a:rPr lang="en-US" altLang="zh-CN" dirty="0" err="1"/>
              <a:t>sleepstudy</a:t>
            </a:r>
            <a:r>
              <a:rPr lang="en-US" altLang="zh-CN" dirty="0"/>
              <a:t>)</a:t>
            </a:r>
          </a:p>
          <a:p>
            <a:pPr marL="0" indent="0">
              <a:buNone/>
            </a:pPr>
            <a:endParaRPr lang="en-US" altLang="zh-CN" dirty="0" smtClean="0"/>
          </a:p>
          <a:p>
            <a:pPr marL="0" indent="0">
              <a:buNone/>
            </a:pPr>
            <a:r>
              <a:rPr lang="en-US" altLang="zh-CN" dirty="0" smtClean="0"/>
              <a:t>Main parameters</a:t>
            </a:r>
            <a:r>
              <a:rPr lang="zh-CN" altLang="en-US" dirty="0" smtClean="0"/>
              <a:t>：</a:t>
            </a:r>
            <a:endParaRPr lang="en-US" altLang="zh-CN" dirty="0" smtClean="0"/>
          </a:p>
          <a:p>
            <a:pPr marL="0" indent="0">
              <a:buNone/>
            </a:pPr>
            <a:r>
              <a:rPr lang="zh-CN" altLang="en-US" dirty="0"/>
              <a:t>prior </a:t>
            </a:r>
            <a:r>
              <a:rPr lang="zh-CN" altLang="en-US" dirty="0" smtClean="0"/>
              <a:t>=</a:t>
            </a:r>
            <a:r>
              <a:rPr lang="en-US" altLang="zh-CN" dirty="0"/>
              <a:t>,</a:t>
            </a:r>
            <a:r>
              <a:rPr lang="en-US" altLang="zh-CN" dirty="0" smtClean="0"/>
              <a:t> set or default</a:t>
            </a:r>
          </a:p>
          <a:p>
            <a:pPr marL="0" indent="0">
              <a:buNone/>
            </a:pPr>
            <a:r>
              <a:rPr lang="en-US" altLang="zh-CN" dirty="0"/>
              <a:t>c</a:t>
            </a:r>
            <a:r>
              <a:rPr lang="en-US" altLang="zh-CN" dirty="0" smtClean="0"/>
              <a:t>hains=, default = 4</a:t>
            </a:r>
            <a:r>
              <a:rPr lang="zh-CN" altLang="en-US" dirty="0" smtClean="0"/>
              <a:t>， </a:t>
            </a:r>
            <a:r>
              <a:rPr lang="en-US" altLang="zh-CN" dirty="0" smtClean="0"/>
              <a:t>the initial value is different</a:t>
            </a:r>
          </a:p>
          <a:p>
            <a:pPr marL="0" indent="0">
              <a:buNone/>
            </a:pPr>
            <a:r>
              <a:rPr lang="en-US" altLang="zh-CN" dirty="0" err="1"/>
              <a:t>i</a:t>
            </a:r>
            <a:r>
              <a:rPr lang="en-US" altLang="zh-CN" dirty="0" err="1" smtClean="0"/>
              <a:t>ter</a:t>
            </a:r>
            <a:r>
              <a:rPr lang="en-US" altLang="zh-CN" dirty="0" smtClean="0"/>
              <a:t>=,</a:t>
            </a:r>
            <a:r>
              <a:rPr lang="zh-CN" altLang="en-US" dirty="0" smtClean="0"/>
              <a:t> </a:t>
            </a:r>
            <a:r>
              <a:rPr lang="en-US" altLang="zh-CN" dirty="0" smtClean="0"/>
              <a:t>iteration time</a:t>
            </a:r>
            <a:r>
              <a:rPr lang="zh-CN" altLang="en-US" dirty="0" smtClean="0"/>
              <a:t>，</a:t>
            </a:r>
            <a:r>
              <a:rPr lang="en-US" altLang="zh-CN" dirty="0" smtClean="0"/>
              <a:t>default= 2000</a:t>
            </a:r>
            <a:r>
              <a:rPr lang="zh-CN" altLang="en-US" dirty="0" smtClean="0"/>
              <a:t>，</a:t>
            </a:r>
            <a:r>
              <a:rPr lang="en-US" altLang="zh-CN" dirty="0" smtClean="0"/>
              <a:t>warmup=1000</a:t>
            </a:r>
          </a:p>
          <a:p>
            <a:pPr marL="0" indent="0">
              <a:buNone/>
            </a:pPr>
            <a:r>
              <a:rPr lang="en-US" altLang="zh-CN" dirty="0" smtClean="0"/>
              <a:t>Family = , distribution</a:t>
            </a:r>
          </a:p>
          <a:p>
            <a:pPr marL="0" indent="0">
              <a:buNone/>
            </a:pPr>
            <a:r>
              <a:rPr lang="en-US" altLang="zh-CN" dirty="0" smtClean="0"/>
              <a:t>control=list(</a:t>
            </a:r>
            <a:r>
              <a:rPr lang="en-US" altLang="zh-CN" dirty="0" err="1" smtClean="0"/>
              <a:t>adapt_delta</a:t>
            </a:r>
            <a:r>
              <a:rPr lang="en-US" altLang="zh-CN" dirty="0" smtClean="0"/>
              <a:t>= , </a:t>
            </a:r>
            <a:r>
              <a:rPr lang="en-US" altLang="zh-CN" dirty="0" err="1" smtClean="0"/>
              <a:t>max_treedepth</a:t>
            </a:r>
            <a:r>
              <a:rPr lang="en-US" altLang="zh-CN" dirty="0" smtClean="0"/>
              <a:t>= ) </a:t>
            </a:r>
            <a:r>
              <a:rPr lang="zh-CN" altLang="en-US" dirty="0" smtClean="0"/>
              <a:t>如设置</a:t>
            </a:r>
            <a:r>
              <a:rPr lang="en-US" altLang="zh-CN" dirty="0" err="1"/>
              <a:t>adapt_delta</a:t>
            </a:r>
            <a:r>
              <a:rPr lang="en-US" altLang="zh-CN" dirty="0"/>
              <a:t>= </a:t>
            </a:r>
            <a:r>
              <a:rPr lang="en-US" altLang="zh-CN" dirty="0" smtClean="0"/>
              <a:t>0.99, </a:t>
            </a:r>
            <a:r>
              <a:rPr lang="en-US" altLang="zh-CN" dirty="0" err="1"/>
              <a:t>max_treedepth</a:t>
            </a:r>
            <a:r>
              <a:rPr lang="en-US" altLang="zh-CN" dirty="0"/>
              <a:t>= </a:t>
            </a:r>
            <a:r>
              <a:rPr lang="en-US" altLang="zh-CN" dirty="0" smtClean="0"/>
              <a:t>15</a:t>
            </a:r>
          </a:p>
          <a:p>
            <a:pPr marL="0" indent="0">
              <a:buNone/>
            </a:pPr>
            <a:r>
              <a:rPr lang="en-US" altLang="zh-CN" dirty="0" smtClean="0"/>
              <a:t>See: </a:t>
            </a:r>
            <a:r>
              <a:rPr lang="en-US" altLang="zh-CN" dirty="0" smtClean="0">
                <a:hlinkClick r:id="rId3"/>
              </a:rPr>
              <a:t>https</a:t>
            </a:r>
            <a:r>
              <a:rPr lang="en-US" altLang="zh-CN" dirty="0">
                <a:hlinkClick r:id="rId3"/>
              </a:rPr>
              <a:t>://</a:t>
            </a:r>
            <a:r>
              <a:rPr lang="en-US" altLang="zh-CN" dirty="0" smtClean="0">
                <a:hlinkClick r:id="rId3"/>
              </a:rPr>
              <a:t>www.rdocumentation.org/packages/brms/versions/0.1.0/topics/brm</a:t>
            </a:r>
            <a:endParaRPr lang="en-US" altLang="zh-CN" dirty="0" smtClean="0"/>
          </a:p>
          <a:p>
            <a:pPr marL="0" indent="0">
              <a:buNone/>
            </a:pPr>
            <a:endParaRPr lang="en-US" altLang="zh-CN" dirty="0" smtClean="0">
              <a:solidFill>
                <a:srgbClr val="0000FF"/>
              </a:solidFill>
            </a:endParaRPr>
          </a:p>
          <a:p>
            <a:pPr marL="0" indent="0">
              <a:buNone/>
            </a:pPr>
            <a:endParaRPr lang="zh-CN" altLang="en-US" dirty="0"/>
          </a:p>
        </p:txBody>
      </p:sp>
      <p:sp>
        <p:nvSpPr>
          <p:cNvPr id="5" name="文本框 4"/>
          <p:cNvSpPr txBox="1"/>
          <p:nvPr/>
        </p:nvSpPr>
        <p:spPr>
          <a:xfrm>
            <a:off x="8436930" y="2006220"/>
            <a:ext cx="1037230" cy="369332"/>
          </a:xfrm>
          <a:prstGeom prst="rect">
            <a:avLst/>
          </a:prstGeom>
          <a:noFill/>
        </p:spPr>
        <p:txBody>
          <a:bodyPr wrap="square" rtlCol="0">
            <a:spAutoFit/>
          </a:bodyPr>
          <a:lstStyle/>
          <a:p>
            <a:r>
              <a:rPr lang="en-US" altLang="zh-CN" dirty="0" smtClean="0"/>
              <a:t>lme4 ?</a:t>
            </a:r>
            <a:endParaRPr lang="zh-CN" altLang="en-US" dirty="0"/>
          </a:p>
        </p:txBody>
      </p:sp>
    </p:spTree>
    <p:extLst>
      <p:ext uri="{BB962C8B-B14F-4D97-AF65-F5344CB8AC3E}">
        <p14:creationId xmlns:p14="http://schemas.microsoft.com/office/powerpoint/2010/main" val="29763875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155" y="397092"/>
            <a:ext cx="10515600" cy="517744"/>
          </a:xfrm>
        </p:spPr>
        <p:txBody>
          <a:bodyPr>
            <a:normAutofit fontScale="90000"/>
          </a:bodyPr>
          <a:lstStyle/>
          <a:p>
            <a:pPr algn="ctr"/>
            <a:r>
              <a:rPr lang="en-US" altLang="zh-CN" dirty="0" err="1" smtClean="0"/>
              <a:t>Brms</a:t>
            </a:r>
            <a:r>
              <a:rPr lang="en-US" altLang="zh-CN" dirty="0" smtClean="0"/>
              <a:t>: Result</a:t>
            </a:r>
            <a:endParaRPr lang="zh-CN" altLang="en-US" dirty="0"/>
          </a:p>
        </p:txBody>
      </p:sp>
      <p:sp>
        <p:nvSpPr>
          <p:cNvPr id="3" name="内容占位符 2"/>
          <p:cNvSpPr>
            <a:spLocks noGrp="1"/>
          </p:cNvSpPr>
          <p:nvPr>
            <p:ph idx="1"/>
          </p:nvPr>
        </p:nvSpPr>
        <p:spPr>
          <a:xfrm>
            <a:off x="1574423" y="1120509"/>
            <a:ext cx="9861332" cy="591755"/>
          </a:xfrm>
        </p:spPr>
        <p:txBody>
          <a:bodyPr/>
          <a:lstStyle/>
          <a:p>
            <a:pPr marL="0" indent="0">
              <a:buNone/>
            </a:pPr>
            <a:r>
              <a:rPr lang="en-US" altLang="zh-CN" dirty="0" smtClean="0"/>
              <a:t>bm1&lt;-</a:t>
            </a:r>
            <a:r>
              <a:rPr lang="en-US" altLang="zh-CN" dirty="0" err="1" smtClean="0"/>
              <a:t>brm</a:t>
            </a:r>
            <a:r>
              <a:rPr lang="en-US" altLang="zh-CN" dirty="0" smtClean="0"/>
              <a:t>(</a:t>
            </a:r>
            <a:r>
              <a:rPr lang="en-US" altLang="zh-CN" dirty="0" err="1" smtClean="0"/>
              <a:t>Reaction~Days</a:t>
            </a:r>
            <a:r>
              <a:rPr lang="en-US" altLang="zh-CN" dirty="0" smtClean="0"/>
              <a:t> </a:t>
            </a:r>
            <a:r>
              <a:rPr lang="en-US" altLang="zh-CN" dirty="0"/>
              <a:t>+ (</a:t>
            </a:r>
            <a:r>
              <a:rPr lang="en-US" altLang="zh-CN" dirty="0" err="1"/>
              <a:t>Days|Subject</a:t>
            </a:r>
            <a:r>
              <a:rPr lang="en-US" altLang="zh-CN" dirty="0"/>
              <a:t>), data = </a:t>
            </a:r>
            <a:r>
              <a:rPr lang="en-US" altLang="zh-CN" dirty="0" err="1"/>
              <a:t>sleepstudy</a:t>
            </a:r>
            <a:r>
              <a:rPr lang="en-US" altLang="zh-CN" dirty="0"/>
              <a:t>)</a:t>
            </a:r>
          </a:p>
          <a:p>
            <a:pPr marL="0" indent="0">
              <a:buNone/>
            </a:pPr>
            <a:endParaRPr lang="zh-CN" altLang="en-US" dirty="0"/>
          </a:p>
        </p:txBody>
      </p:sp>
      <p:pic>
        <p:nvPicPr>
          <p:cNvPr id="5" name="图片 4"/>
          <p:cNvPicPr>
            <a:picLocks noChangeAspect="1"/>
          </p:cNvPicPr>
          <p:nvPr/>
        </p:nvPicPr>
        <p:blipFill rotWithShape="1">
          <a:blip r:embed="rId2"/>
          <a:srcRect t="4354"/>
          <a:stretch/>
        </p:blipFill>
        <p:spPr>
          <a:xfrm>
            <a:off x="1781220" y="1712264"/>
            <a:ext cx="8759995" cy="4967669"/>
          </a:xfrm>
          <a:prstGeom prst="rect">
            <a:avLst/>
          </a:prstGeom>
        </p:spPr>
      </p:pic>
      <p:sp>
        <p:nvSpPr>
          <p:cNvPr id="6" name="矩形 5"/>
          <p:cNvSpPr/>
          <p:nvPr/>
        </p:nvSpPr>
        <p:spPr>
          <a:xfrm>
            <a:off x="1697273" y="3111123"/>
            <a:ext cx="9031937" cy="1494441"/>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sp>
        <p:nvSpPr>
          <p:cNvPr id="7" name="矩形 6"/>
          <p:cNvSpPr/>
          <p:nvPr/>
        </p:nvSpPr>
        <p:spPr>
          <a:xfrm>
            <a:off x="1697272" y="4730374"/>
            <a:ext cx="9031937" cy="101590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20000"/>
                  <a:lumOff val="80000"/>
                </a:schemeClr>
              </a:solidFill>
            </a:endParaRPr>
          </a:p>
        </p:txBody>
      </p:sp>
      <p:cxnSp>
        <p:nvCxnSpPr>
          <p:cNvPr id="9" name="直接连接符 8"/>
          <p:cNvCxnSpPr/>
          <p:nvPr/>
        </p:nvCxnSpPr>
        <p:spPr>
          <a:xfrm>
            <a:off x="2782949" y="6603206"/>
            <a:ext cx="4544630"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79809" y="3609903"/>
            <a:ext cx="1503681" cy="646331"/>
          </a:xfrm>
          <a:prstGeom prst="rect">
            <a:avLst/>
          </a:prstGeom>
          <a:noFill/>
        </p:spPr>
        <p:txBody>
          <a:bodyPr wrap="none" rtlCol="0">
            <a:spAutoFit/>
          </a:bodyPr>
          <a:lstStyle/>
          <a:p>
            <a:r>
              <a:rPr lang="en-US" altLang="zh-CN" b="1" dirty="0" err="1" smtClean="0">
                <a:solidFill>
                  <a:schemeClr val="accent2">
                    <a:lumMod val="60000"/>
                    <a:lumOff val="40000"/>
                  </a:schemeClr>
                </a:solidFill>
              </a:rPr>
              <a:t>sd</a:t>
            </a:r>
            <a:r>
              <a:rPr lang="en-US" altLang="zh-CN" b="1" dirty="0" smtClean="0">
                <a:solidFill>
                  <a:schemeClr val="accent2">
                    <a:lumMod val="60000"/>
                    <a:lumOff val="40000"/>
                  </a:schemeClr>
                </a:solidFill>
              </a:rPr>
              <a:t> of random </a:t>
            </a:r>
          </a:p>
          <a:p>
            <a:r>
              <a:rPr lang="en-US" altLang="zh-CN" b="1" dirty="0" smtClean="0">
                <a:solidFill>
                  <a:schemeClr val="accent2">
                    <a:lumMod val="60000"/>
                    <a:lumOff val="40000"/>
                  </a:schemeClr>
                </a:solidFill>
              </a:rPr>
              <a:t>effect</a:t>
            </a:r>
            <a:endParaRPr lang="zh-CN" altLang="en-US" b="1" dirty="0">
              <a:solidFill>
                <a:schemeClr val="accent2">
                  <a:lumMod val="60000"/>
                  <a:lumOff val="40000"/>
                </a:schemeClr>
              </a:solidFill>
            </a:endParaRPr>
          </a:p>
        </p:txBody>
      </p:sp>
      <p:sp>
        <p:nvSpPr>
          <p:cNvPr id="14" name="文本框 13"/>
          <p:cNvSpPr txBox="1"/>
          <p:nvPr/>
        </p:nvSpPr>
        <p:spPr>
          <a:xfrm>
            <a:off x="156057" y="4992247"/>
            <a:ext cx="1505540" cy="646331"/>
          </a:xfrm>
          <a:prstGeom prst="rect">
            <a:avLst/>
          </a:prstGeom>
          <a:noFill/>
        </p:spPr>
        <p:txBody>
          <a:bodyPr wrap="none" rtlCol="0">
            <a:spAutoFit/>
          </a:bodyPr>
          <a:lstStyle/>
          <a:p>
            <a:r>
              <a:rPr lang="en-US" altLang="zh-CN" b="1" dirty="0" err="1" smtClean="0">
                <a:solidFill>
                  <a:schemeClr val="accent3">
                    <a:lumMod val="60000"/>
                    <a:lumOff val="40000"/>
                  </a:schemeClr>
                </a:solidFill>
              </a:rPr>
              <a:t>sd</a:t>
            </a:r>
            <a:r>
              <a:rPr lang="en-US" altLang="zh-CN" b="1" dirty="0" smtClean="0">
                <a:solidFill>
                  <a:schemeClr val="accent3">
                    <a:lumMod val="60000"/>
                    <a:lumOff val="40000"/>
                  </a:schemeClr>
                </a:solidFill>
              </a:rPr>
              <a:t> </a:t>
            </a:r>
          </a:p>
          <a:p>
            <a:r>
              <a:rPr lang="en-US" altLang="zh-CN" b="1" dirty="0" smtClean="0">
                <a:solidFill>
                  <a:schemeClr val="accent3">
                    <a:lumMod val="60000"/>
                    <a:lumOff val="40000"/>
                  </a:schemeClr>
                </a:solidFill>
              </a:rPr>
              <a:t>of fixed effect</a:t>
            </a:r>
            <a:endParaRPr lang="zh-CN" altLang="en-US" b="1" dirty="0">
              <a:solidFill>
                <a:schemeClr val="accent3">
                  <a:lumMod val="60000"/>
                  <a:lumOff val="40000"/>
                </a:schemeClr>
              </a:solidFill>
            </a:endParaRPr>
          </a:p>
        </p:txBody>
      </p:sp>
      <p:sp>
        <p:nvSpPr>
          <p:cNvPr id="15" name="文本框 14"/>
          <p:cNvSpPr txBox="1"/>
          <p:nvPr/>
        </p:nvSpPr>
        <p:spPr>
          <a:xfrm>
            <a:off x="178713" y="6220422"/>
            <a:ext cx="1482884" cy="646331"/>
          </a:xfrm>
          <a:prstGeom prst="rect">
            <a:avLst/>
          </a:prstGeom>
          <a:noFill/>
        </p:spPr>
        <p:txBody>
          <a:bodyPr wrap="square" rtlCol="0">
            <a:spAutoFit/>
          </a:bodyPr>
          <a:lstStyle/>
          <a:p>
            <a:r>
              <a:rPr lang="en-US" altLang="zh-CN" b="1" dirty="0" err="1" smtClean="0">
                <a:solidFill>
                  <a:schemeClr val="tx2">
                    <a:lumMod val="60000"/>
                    <a:lumOff val="40000"/>
                  </a:schemeClr>
                </a:solidFill>
              </a:rPr>
              <a:t>sd</a:t>
            </a:r>
            <a:r>
              <a:rPr lang="en-US" altLang="zh-CN" b="1" dirty="0" smtClean="0">
                <a:solidFill>
                  <a:schemeClr val="tx2">
                    <a:lumMod val="60000"/>
                    <a:lumOff val="40000"/>
                  </a:schemeClr>
                </a:solidFill>
              </a:rPr>
              <a:t> of residual</a:t>
            </a:r>
            <a:r>
              <a:rPr lang="en-US" altLang="zh-CN" b="1" dirty="0" smtClean="0">
                <a:solidFill>
                  <a:srgbClr val="FF0000"/>
                </a:solidFill>
              </a:rPr>
              <a:t>	</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17" name="文本框 16"/>
              <p:cNvSpPr txBox="1"/>
              <p:nvPr/>
            </p:nvSpPr>
            <p:spPr>
              <a:xfrm>
                <a:off x="10729210" y="3216949"/>
                <a:ext cx="1117368" cy="1360885"/>
              </a:xfrm>
              <a:prstGeom prst="rect">
                <a:avLst/>
              </a:prstGeom>
              <a:noFill/>
            </p:spPr>
            <p:txBody>
              <a:bodyPr wrap="square" rtlCol="0">
                <a:spAutoFit/>
              </a:bodyPr>
              <a:lstStyle/>
              <a:p>
                <a:r>
                  <a:rPr lang="en-US" altLang="zh-CN" sz="1600" b="1" dirty="0" smtClean="0">
                    <a:solidFill>
                      <a:schemeClr val="accent2">
                        <a:lumMod val="60000"/>
                        <a:lumOff val="40000"/>
                      </a:schemeClr>
                    </a:solidFill>
                  </a:rPr>
                  <a:t>Rhat (</a:t>
                </a:r>
                <a14:m>
                  <m:oMath xmlns:m="http://schemas.openxmlformats.org/officeDocument/2006/math">
                    <m:acc>
                      <m:accPr>
                        <m:chr m:val="̂"/>
                        <m:ctrlPr>
                          <a:rPr lang="en-US" altLang="zh-CN" sz="1600" b="1" i="1" smtClean="0">
                            <a:solidFill>
                              <a:schemeClr val="accent2">
                                <a:lumMod val="60000"/>
                                <a:lumOff val="40000"/>
                              </a:schemeClr>
                            </a:solidFill>
                            <a:latin typeface="Cambria Math" panose="02040503050406030204" pitchFamily="18" charset="0"/>
                          </a:rPr>
                        </m:ctrlPr>
                      </m:accPr>
                      <m:e>
                        <m:r>
                          <a:rPr lang="en-US" altLang="zh-CN" sz="1600" b="1" i="1" smtClean="0">
                            <a:solidFill>
                              <a:schemeClr val="accent2">
                                <a:lumMod val="60000"/>
                                <a:lumOff val="40000"/>
                              </a:schemeClr>
                            </a:solidFill>
                            <a:latin typeface="Cambria Math" panose="02040503050406030204" pitchFamily="18" charset="0"/>
                          </a:rPr>
                          <m:t>𝑹</m:t>
                        </m:r>
                      </m:e>
                    </m:acc>
                  </m:oMath>
                </a14:m>
                <a:r>
                  <a:rPr lang="en-US" altLang="zh-CN" sz="1600" b="1" dirty="0" smtClean="0">
                    <a:solidFill>
                      <a:schemeClr val="accent2">
                        <a:lumMod val="60000"/>
                        <a:lumOff val="40000"/>
                      </a:schemeClr>
                    </a:solidFill>
                  </a:rPr>
                  <a:t>)&lt;1.1,    </a:t>
                </a:r>
              </a:p>
              <a:p>
                <a:r>
                  <a:rPr lang="zh-CN" altLang="en-US" sz="1600" b="1" dirty="0" smtClean="0">
                    <a:solidFill>
                      <a:schemeClr val="accent2">
                        <a:lumMod val="60000"/>
                        <a:lumOff val="40000"/>
                      </a:schemeClr>
                    </a:solidFill>
                  </a:rPr>
                  <a:t>也可</a:t>
                </a:r>
                <a:r>
                  <a:rPr lang="en-US" altLang="zh-CN" sz="1600" b="1" dirty="0" smtClean="0">
                    <a:solidFill>
                      <a:schemeClr val="accent2">
                        <a:lumMod val="60000"/>
                        <a:lumOff val="40000"/>
                      </a:schemeClr>
                    </a:solidFill>
                  </a:rPr>
                  <a:t>&lt;1.01</a:t>
                </a:r>
              </a:p>
              <a:p>
                <a:r>
                  <a:rPr lang="zh-CN" altLang="en-US" sz="1600" b="1" dirty="0" smtClean="0">
                    <a:solidFill>
                      <a:schemeClr val="accent2">
                        <a:lumMod val="60000"/>
                        <a:lumOff val="40000"/>
                      </a:schemeClr>
                    </a:solidFill>
                  </a:rPr>
                  <a:t>表示参数</a:t>
                </a:r>
                <a:endParaRPr lang="en-US" altLang="zh-CN" sz="1600" b="1" dirty="0" smtClean="0">
                  <a:solidFill>
                    <a:schemeClr val="accent2">
                      <a:lumMod val="60000"/>
                      <a:lumOff val="40000"/>
                    </a:schemeClr>
                  </a:solidFill>
                </a:endParaRPr>
              </a:p>
              <a:p>
                <a:r>
                  <a:rPr lang="zh-CN" altLang="en-US" sz="1600" b="1" dirty="0" smtClean="0">
                    <a:solidFill>
                      <a:schemeClr val="accent2">
                        <a:lumMod val="60000"/>
                        <a:lumOff val="40000"/>
                      </a:schemeClr>
                    </a:solidFill>
                  </a:rPr>
                  <a:t>估计收敛</a:t>
                </a:r>
                <a:r>
                  <a:rPr lang="en-US" altLang="zh-CN" b="1" dirty="0" smtClean="0">
                    <a:solidFill>
                      <a:schemeClr val="accent2">
                        <a:lumMod val="60000"/>
                        <a:lumOff val="40000"/>
                      </a:schemeClr>
                    </a:solidFill>
                  </a:rPr>
                  <a:t>	</a:t>
                </a:r>
                <a:endParaRPr lang="zh-CN" altLang="en-US" b="1" dirty="0">
                  <a:solidFill>
                    <a:schemeClr val="accent2">
                      <a:lumMod val="60000"/>
                      <a:lumOff val="40000"/>
                    </a:schemeClr>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0729210" y="3216949"/>
                <a:ext cx="1117368" cy="1360885"/>
              </a:xfrm>
              <a:prstGeom prst="rect">
                <a:avLst/>
              </a:prstGeom>
              <a:blipFill>
                <a:blip r:embed="rId3"/>
                <a:stretch>
                  <a:fillRect l="-2732" t="-1345" b="-3139"/>
                </a:stretch>
              </a:blipFill>
            </p:spPr>
            <p:txBody>
              <a:bodyPr/>
              <a:lstStyle/>
              <a:p>
                <a:r>
                  <a:rPr lang="zh-CN" altLang="en-US">
                    <a:noFill/>
                  </a:rPr>
                  <a:t> </a:t>
                </a:r>
              </a:p>
            </p:txBody>
          </p:sp>
        </mc:Fallback>
      </mc:AlternateContent>
      <p:sp>
        <p:nvSpPr>
          <p:cNvPr id="13" name="矩形 12"/>
          <p:cNvSpPr/>
          <p:nvPr/>
        </p:nvSpPr>
        <p:spPr>
          <a:xfrm>
            <a:off x="1694046" y="1560864"/>
            <a:ext cx="9035164" cy="149444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v</a:t>
            </a:r>
            <a:endParaRPr lang="zh-CN" altLang="en-US" dirty="0"/>
          </a:p>
        </p:txBody>
      </p:sp>
      <p:sp>
        <p:nvSpPr>
          <p:cNvPr id="18" name="文本框 17"/>
          <p:cNvSpPr txBox="1"/>
          <p:nvPr/>
        </p:nvSpPr>
        <p:spPr>
          <a:xfrm>
            <a:off x="7058723" y="1678998"/>
            <a:ext cx="3141822" cy="369332"/>
          </a:xfrm>
          <a:prstGeom prst="rect">
            <a:avLst/>
          </a:prstGeom>
          <a:noFill/>
        </p:spPr>
        <p:txBody>
          <a:bodyPr wrap="none" rtlCol="0">
            <a:spAutoFit/>
          </a:bodyPr>
          <a:lstStyle/>
          <a:p>
            <a:r>
              <a:rPr lang="en-US" altLang="zh-CN" b="1" dirty="0" smtClean="0">
                <a:solidFill>
                  <a:schemeClr val="accent6">
                    <a:lumMod val="60000"/>
                    <a:lumOff val="40000"/>
                  </a:schemeClr>
                </a:solidFill>
              </a:rPr>
              <a:t>Basic information of the model</a:t>
            </a:r>
            <a:endParaRPr lang="zh-CN" altLang="en-US" b="1" dirty="0">
              <a:solidFill>
                <a:schemeClr val="accent6">
                  <a:lumMod val="60000"/>
                  <a:lumOff val="40000"/>
                </a:schemeClr>
              </a:solidFill>
            </a:endParaRPr>
          </a:p>
        </p:txBody>
      </p:sp>
    </p:spTree>
    <p:extLst>
      <p:ext uri="{BB962C8B-B14F-4D97-AF65-F5344CB8AC3E}">
        <p14:creationId xmlns:p14="http://schemas.microsoft.com/office/powerpoint/2010/main" val="363955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p:bldP spid="15" grpId="0"/>
      <p:bldP spid="13"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377" y="573549"/>
            <a:ext cx="10515600" cy="395271"/>
          </a:xfrm>
        </p:spPr>
        <p:txBody>
          <a:bodyPr>
            <a:normAutofit fontScale="90000"/>
          </a:bodyPr>
          <a:lstStyle/>
          <a:p>
            <a:pPr algn="ctr"/>
            <a:r>
              <a:rPr lang="en-US" altLang="zh-CN" b="1" dirty="0" err="1" smtClean="0"/>
              <a:t>Brms</a:t>
            </a:r>
            <a:r>
              <a:rPr lang="en-US" altLang="zh-CN" b="1" dirty="0" smtClean="0"/>
              <a:t>: prior</a:t>
            </a:r>
            <a:endParaRPr lang="zh-CN" altLang="en-US" b="1" dirty="0"/>
          </a:p>
        </p:txBody>
      </p:sp>
      <p:sp>
        <p:nvSpPr>
          <p:cNvPr id="3" name="内容占位符 2"/>
          <p:cNvSpPr>
            <a:spLocks noGrp="1"/>
          </p:cNvSpPr>
          <p:nvPr>
            <p:ph idx="1"/>
          </p:nvPr>
        </p:nvSpPr>
        <p:spPr>
          <a:xfrm>
            <a:off x="278454" y="1454156"/>
            <a:ext cx="11722768" cy="4995328"/>
          </a:xfrm>
        </p:spPr>
        <p:txBody>
          <a:bodyPr>
            <a:normAutofit fontScale="85000" lnSpcReduction="20000"/>
          </a:bodyPr>
          <a:lstStyle/>
          <a:p>
            <a:pPr marL="0" indent="0">
              <a:buNone/>
            </a:pPr>
            <a:r>
              <a:rPr lang="zh-CN" altLang="en-US" dirty="0" smtClean="0"/>
              <a:t>prior</a:t>
            </a:r>
            <a:r>
              <a:rPr lang="zh-CN" altLang="en-US" dirty="0"/>
              <a:t>(prior = normal</a:t>
            </a:r>
            <a:r>
              <a:rPr lang="zh-CN" altLang="en-US" dirty="0" smtClean="0"/>
              <a:t>(</a:t>
            </a:r>
            <a:r>
              <a:rPr lang="en-US" altLang="zh-CN" dirty="0" smtClean="0"/>
              <a:t>mean</a:t>
            </a:r>
            <a:r>
              <a:rPr lang="zh-CN" altLang="en-US" dirty="0" smtClean="0"/>
              <a:t>, </a:t>
            </a:r>
            <a:r>
              <a:rPr lang="en-US" altLang="zh-CN" dirty="0" err="1" smtClean="0"/>
              <a:t>sd</a:t>
            </a:r>
            <a:r>
              <a:rPr lang="zh-CN" altLang="en-US" dirty="0" smtClean="0"/>
              <a:t>), </a:t>
            </a:r>
            <a:r>
              <a:rPr lang="zh-CN" altLang="en-US" dirty="0"/>
              <a:t>class </a:t>
            </a:r>
            <a:r>
              <a:rPr lang="zh-CN" altLang="en-US" dirty="0" smtClean="0"/>
              <a:t>=</a:t>
            </a:r>
            <a:r>
              <a:rPr lang="en-US" altLang="zh-CN" dirty="0" smtClean="0"/>
              <a:t>“ ”, </a:t>
            </a:r>
            <a:r>
              <a:rPr lang="en-US" altLang="zh-CN" dirty="0" err="1" smtClean="0"/>
              <a:t>coef</a:t>
            </a:r>
            <a:r>
              <a:rPr lang="en-US" altLang="zh-CN" dirty="0" smtClean="0"/>
              <a:t>=</a:t>
            </a:r>
            <a:r>
              <a:rPr lang="zh-CN" altLang="en-US" dirty="0" smtClean="0"/>
              <a:t>)</a:t>
            </a:r>
            <a:r>
              <a:rPr lang="en-US" altLang="zh-CN" dirty="0" smtClean="0"/>
              <a:t>)</a:t>
            </a:r>
          </a:p>
          <a:p>
            <a:pPr marL="0" indent="0">
              <a:lnSpc>
                <a:spcPct val="120000"/>
              </a:lnSpc>
              <a:buNone/>
            </a:pPr>
            <a:r>
              <a:rPr lang="en-US" altLang="zh-CN" dirty="0" smtClean="0"/>
              <a:t>class: </a:t>
            </a:r>
            <a:r>
              <a:rPr lang="zh-CN" altLang="en-US" dirty="0" smtClean="0"/>
              <a:t>参数的类型</a:t>
            </a:r>
            <a:r>
              <a:rPr lang="en-US" altLang="zh-CN" dirty="0" smtClean="0"/>
              <a:t>: Intercept(</a:t>
            </a:r>
            <a:r>
              <a:rPr lang="zh-CN" altLang="en-US" dirty="0" smtClean="0"/>
              <a:t>截距</a:t>
            </a:r>
            <a:r>
              <a:rPr lang="en-US" altLang="zh-CN" dirty="0" smtClean="0"/>
              <a:t>) , b</a:t>
            </a:r>
            <a:r>
              <a:rPr lang="zh-CN" altLang="en-US" dirty="0" smtClean="0"/>
              <a:t>（斜率），</a:t>
            </a:r>
            <a:r>
              <a:rPr lang="en-US" altLang="zh-CN" dirty="0" err="1" smtClean="0"/>
              <a:t>sd</a:t>
            </a:r>
            <a:r>
              <a:rPr lang="en-US" altLang="zh-CN" dirty="0" smtClean="0"/>
              <a:t> (</a:t>
            </a:r>
            <a:r>
              <a:rPr lang="zh-CN" altLang="en-US" dirty="0" smtClean="0"/>
              <a:t>随机效应造成的方差</a:t>
            </a:r>
            <a:r>
              <a:rPr lang="en-US" altLang="zh-CN" dirty="0" smtClean="0"/>
              <a:t>)</a:t>
            </a:r>
            <a:r>
              <a:rPr lang="zh-CN" altLang="en-US" dirty="0" smtClean="0"/>
              <a:t>，</a:t>
            </a:r>
            <a:r>
              <a:rPr lang="en-US" altLang="zh-CN" dirty="0" err="1" smtClean="0"/>
              <a:t>cor</a:t>
            </a:r>
            <a:r>
              <a:rPr lang="en-US" altLang="zh-CN" dirty="0" smtClean="0"/>
              <a:t> (</a:t>
            </a:r>
            <a:r>
              <a:rPr lang="zh-CN" altLang="en-US" dirty="0" smtClean="0"/>
              <a:t>斜率和截距的相关性</a:t>
            </a:r>
            <a:r>
              <a:rPr lang="en-US" altLang="zh-CN" dirty="0" smtClean="0"/>
              <a:t>)</a:t>
            </a:r>
            <a:r>
              <a:rPr lang="zh-CN" altLang="en-US" dirty="0" smtClean="0"/>
              <a:t>， </a:t>
            </a:r>
            <a:r>
              <a:rPr lang="en-US" altLang="zh-CN" dirty="0" err="1" smtClean="0"/>
              <a:t>ar</a:t>
            </a:r>
            <a:r>
              <a:rPr lang="en-US" altLang="zh-CN" dirty="0" smtClean="0"/>
              <a:t>(</a:t>
            </a:r>
            <a:r>
              <a:rPr lang="zh-CN" altLang="en-US" dirty="0" smtClean="0"/>
              <a:t>自相关</a:t>
            </a:r>
            <a:r>
              <a:rPr lang="en-US" altLang="zh-CN" dirty="0" smtClean="0"/>
              <a:t>)</a:t>
            </a:r>
            <a:r>
              <a:rPr lang="zh-CN" altLang="en-US" dirty="0" smtClean="0"/>
              <a:t>，</a:t>
            </a:r>
            <a:r>
              <a:rPr lang="en-US" altLang="zh-CN" dirty="0" smtClean="0"/>
              <a:t>sigma (</a:t>
            </a:r>
            <a:r>
              <a:rPr lang="zh-CN" altLang="en-US" dirty="0" smtClean="0"/>
              <a:t>残差的</a:t>
            </a:r>
            <a:r>
              <a:rPr lang="en-US" altLang="zh-CN" dirty="0" smtClean="0"/>
              <a:t>SD)….</a:t>
            </a:r>
          </a:p>
          <a:p>
            <a:pPr marL="0" indent="0">
              <a:lnSpc>
                <a:spcPct val="120000"/>
              </a:lnSpc>
              <a:buNone/>
            </a:pPr>
            <a:endParaRPr lang="en-US" altLang="zh-CN" dirty="0" smtClean="0"/>
          </a:p>
          <a:p>
            <a:pPr marL="0" indent="0">
              <a:buNone/>
            </a:pPr>
            <a:r>
              <a:rPr lang="zh-CN" altLang="en-US" dirty="0" smtClean="0"/>
              <a:t>prior</a:t>
            </a:r>
            <a:r>
              <a:rPr lang="zh-CN" altLang="en-US" dirty="0"/>
              <a:t>(prior = normal(0, 1), class = b),</a:t>
            </a:r>
          </a:p>
          <a:p>
            <a:pPr marL="0" indent="0">
              <a:buNone/>
            </a:pPr>
            <a:r>
              <a:rPr lang="zh-CN" altLang="en-US" dirty="0" smtClean="0"/>
              <a:t>prior</a:t>
            </a:r>
            <a:r>
              <a:rPr lang="zh-CN" altLang="en-US" dirty="0"/>
              <a:t>(prior = student_t(3, 0, 10), class = Intercept</a:t>
            </a:r>
            <a:r>
              <a:rPr lang="zh-CN" altLang="en-US" dirty="0" smtClean="0"/>
              <a:t>),</a:t>
            </a:r>
            <a:endParaRPr lang="en-US" altLang="zh-CN" dirty="0" smtClean="0"/>
          </a:p>
          <a:p>
            <a:pPr marL="0" indent="0">
              <a:buNone/>
            </a:pPr>
            <a:r>
              <a:rPr lang="zh-CN" altLang="en-US" dirty="0" smtClean="0"/>
              <a:t>因为</a:t>
            </a:r>
            <a:r>
              <a:rPr lang="en-US" altLang="zh-CN" dirty="0" smtClean="0"/>
              <a:t>sigma, </a:t>
            </a:r>
            <a:r>
              <a:rPr lang="en-US" altLang="zh-CN" dirty="0" err="1" smtClean="0"/>
              <a:t>sd</a:t>
            </a:r>
            <a:r>
              <a:rPr lang="en-US" altLang="zh-CN" dirty="0" smtClean="0"/>
              <a:t>&gt;0, </a:t>
            </a:r>
            <a:r>
              <a:rPr lang="zh-CN" altLang="en-US" dirty="0" smtClean="0"/>
              <a:t>所以可以设置其先验分布为</a:t>
            </a:r>
            <a:r>
              <a:rPr lang="en-US" altLang="zh-CN" dirty="0" smtClean="0"/>
              <a:t>half-</a:t>
            </a:r>
            <a:r>
              <a:rPr lang="en-US" altLang="zh-CN" dirty="0" err="1" smtClean="0"/>
              <a:t>cauchy</a:t>
            </a:r>
            <a:r>
              <a:rPr lang="zh-CN" altLang="en-US" dirty="0" smtClean="0"/>
              <a:t>分布</a:t>
            </a:r>
            <a:endParaRPr lang="en-US" altLang="zh-CN" dirty="0" smtClean="0"/>
          </a:p>
          <a:p>
            <a:pPr marL="0" indent="0">
              <a:buNone/>
            </a:pPr>
            <a:r>
              <a:rPr lang="zh-CN" altLang="en-US" dirty="0" smtClean="0"/>
              <a:t>如</a:t>
            </a:r>
            <a:r>
              <a:rPr lang="en-US" altLang="zh-CN" dirty="0" smtClean="0"/>
              <a:t> (</a:t>
            </a:r>
            <a:r>
              <a:rPr lang="en-US" altLang="zh-CN" dirty="0"/>
              <a:t>prior = </a:t>
            </a:r>
            <a:r>
              <a:rPr lang="en-US" altLang="zh-CN" dirty="0" smtClean="0"/>
              <a:t>'</a:t>
            </a:r>
            <a:r>
              <a:rPr lang="en-US" altLang="zh-CN" dirty="0" err="1" smtClean="0"/>
              <a:t>cauchy</a:t>
            </a:r>
            <a:r>
              <a:rPr lang="en-US" altLang="zh-CN" dirty="0" smtClean="0"/>
              <a:t> (</a:t>
            </a:r>
            <a:r>
              <a:rPr lang="en-US" altLang="zh-CN" dirty="0"/>
              <a:t>0,2)', class='</a:t>
            </a:r>
            <a:r>
              <a:rPr lang="en-US" altLang="zh-CN" dirty="0" err="1"/>
              <a:t>sd</a:t>
            </a:r>
            <a:r>
              <a:rPr lang="en-US" altLang="zh-CN" dirty="0" smtClean="0"/>
              <a:t>')</a:t>
            </a:r>
          </a:p>
          <a:p>
            <a:pPr marL="0" indent="0">
              <a:buNone/>
            </a:pPr>
            <a:r>
              <a:rPr lang="zh-CN" altLang="en-US" dirty="0" smtClean="0"/>
              <a:t>随机斜率和随机截距的相关性，一般设为</a:t>
            </a:r>
            <a:r>
              <a:rPr lang="en-US" altLang="zh-CN" dirty="0" err="1" smtClean="0"/>
              <a:t>lkj</a:t>
            </a:r>
            <a:r>
              <a:rPr lang="en-US" altLang="zh-CN" dirty="0" smtClean="0"/>
              <a:t>(2)</a:t>
            </a:r>
            <a:r>
              <a:rPr lang="zh-CN" altLang="en-US" dirty="0" smtClean="0"/>
              <a:t>分布</a:t>
            </a:r>
            <a:endParaRPr lang="en-US" altLang="zh-CN" dirty="0" smtClean="0"/>
          </a:p>
          <a:p>
            <a:pPr marL="0" indent="0">
              <a:buNone/>
            </a:pPr>
            <a:r>
              <a:rPr lang="en-US" altLang="zh-CN" dirty="0"/>
              <a:t> </a:t>
            </a:r>
            <a:r>
              <a:rPr lang="en-US" altLang="zh-CN" dirty="0" err="1"/>
              <a:t>set_prior</a:t>
            </a:r>
            <a:r>
              <a:rPr lang="en-US" altLang="zh-CN" dirty="0"/>
              <a:t>(prior = '</a:t>
            </a:r>
            <a:r>
              <a:rPr lang="en-US" altLang="zh-CN" dirty="0" err="1"/>
              <a:t>lkj</a:t>
            </a:r>
            <a:r>
              <a:rPr lang="en-US" altLang="zh-CN" dirty="0"/>
              <a:t>(2)', class='</a:t>
            </a:r>
            <a:r>
              <a:rPr lang="en-US" altLang="zh-CN" dirty="0" err="1"/>
              <a:t>cor</a:t>
            </a:r>
            <a:r>
              <a:rPr lang="en-US" altLang="zh-CN" dirty="0" smtClean="0"/>
              <a:t>')</a:t>
            </a:r>
          </a:p>
          <a:p>
            <a:pPr marL="0" indent="0">
              <a:buNone/>
            </a:pPr>
            <a:r>
              <a:rPr lang="zh-CN" altLang="en-US" dirty="0" smtClean="0"/>
              <a:t>对于</a:t>
            </a:r>
            <a:r>
              <a:rPr lang="en-US" altLang="zh-CN" dirty="0" smtClean="0"/>
              <a:t>sigma, </a:t>
            </a:r>
            <a:r>
              <a:rPr lang="zh-CN" altLang="en-US" dirty="0" smtClean="0"/>
              <a:t>也有</a:t>
            </a:r>
            <a:endParaRPr lang="en-US" altLang="zh-CN" dirty="0"/>
          </a:p>
          <a:p>
            <a:pPr marL="0" indent="0">
              <a:buNone/>
            </a:pPr>
            <a:r>
              <a:rPr lang="en-US" altLang="zh-CN" dirty="0"/>
              <a:t>half</a:t>
            </a:r>
            <a:r>
              <a:rPr lang="zh-CN" altLang="zh-CN" dirty="0"/>
              <a:t>‐</a:t>
            </a:r>
            <a:r>
              <a:rPr lang="en-US" altLang="zh-CN" dirty="0"/>
              <a:t>t distributions with </a:t>
            </a:r>
            <a:r>
              <a:rPr lang="en-US" altLang="zh-CN" dirty="0" err="1"/>
              <a:t>df</a:t>
            </a:r>
            <a:r>
              <a:rPr lang="en-US" altLang="zh-CN" dirty="0"/>
              <a:t> = 3 and scale = 10 for standard deviation of residuals</a:t>
            </a:r>
            <a:endParaRPr lang="en-US" altLang="zh-CN" dirty="0" smtClean="0"/>
          </a:p>
          <a:p>
            <a:pPr marL="0" indent="0">
              <a:buNone/>
            </a:pPr>
            <a:endParaRPr lang="en-US" altLang="zh-CN" dirty="0">
              <a:solidFill>
                <a:srgbClr val="0000FF"/>
              </a:solidFill>
            </a:endParaRPr>
          </a:p>
          <a:p>
            <a:pPr marL="0" indent="0">
              <a:buNone/>
            </a:pPr>
            <a:endParaRPr lang="en-US" altLang="zh-CN" dirty="0" smtClean="0">
              <a:solidFill>
                <a:srgbClr val="0000FF"/>
              </a:solidFill>
            </a:endParaRPr>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2258839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dirty="0" err="1"/>
              <a:t>brms</a:t>
            </a:r>
            <a:r>
              <a:rPr lang="zh-CN" altLang="en-US" b="1" dirty="0"/>
              <a:t>先验分布的设置</a:t>
            </a:r>
            <a:endParaRPr lang="zh-CN" altLang="en-US" dirty="0"/>
          </a:p>
        </p:txBody>
      </p:sp>
      <p:sp>
        <p:nvSpPr>
          <p:cNvPr id="3" name="内容占位符 2"/>
          <p:cNvSpPr>
            <a:spLocks noGrp="1"/>
          </p:cNvSpPr>
          <p:nvPr>
            <p:ph idx="1"/>
          </p:nvPr>
        </p:nvSpPr>
        <p:spPr>
          <a:xfrm>
            <a:off x="953773" y="2523638"/>
            <a:ext cx="11276798" cy="2255669"/>
          </a:xfrm>
        </p:spPr>
        <p:txBody>
          <a:bodyPr>
            <a:normAutofit/>
          </a:bodyPr>
          <a:lstStyle/>
          <a:p>
            <a:pPr marL="0" indent="0">
              <a:buNone/>
            </a:pPr>
            <a:r>
              <a:rPr lang="en-US" altLang="zh-CN" dirty="0" smtClean="0"/>
              <a:t>prior </a:t>
            </a:r>
            <a:r>
              <a:rPr lang="en-US" altLang="zh-CN" dirty="0"/>
              <a:t>= c(</a:t>
            </a:r>
            <a:r>
              <a:rPr lang="en-US" altLang="zh-CN" dirty="0" err="1"/>
              <a:t>set_prior</a:t>
            </a:r>
            <a:r>
              <a:rPr lang="en-US" altLang="zh-CN" dirty="0" smtClean="0"/>
              <a:t>(“</a:t>
            </a:r>
            <a:r>
              <a:rPr lang="en-US" altLang="zh-CN" dirty="0" err="1" smtClean="0"/>
              <a:t>cauchy</a:t>
            </a:r>
            <a:r>
              <a:rPr lang="en-US" altLang="zh-CN" dirty="0" smtClean="0"/>
              <a:t>(0,2.5)”, </a:t>
            </a:r>
            <a:r>
              <a:rPr lang="en-US" altLang="zh-CN" dirty="0"/>
              <a:t>class = </a:t>
            </a:r>
            <a:r>
              <a:rPr lang="en-US" altLang="zh-CN" dirty="0" smtClean="0"/>
              <a:t>“Intercept”), ###</a:t>
            </a:r>
            <a:r>
              <a:rPr lang="zh-CN" altLang="en-US" dirty="0" smtClean="0"/>
              <a:t>截距</a:t>
            </a:r>
            <a:endParaRPr lang="zh-CN" altLang="zh-CN" dirty="0"/>
          </a:p>
          <a:p>
            <a:pPr marL="0" indent="0">
              <a:buNone/>
            </a:pPr>
            <a:r>
              <a:rPr lang="en-US" altLang="zh-CN" dirty="0" smtClean="0"/>
              <a:t>        </a:t>
            </a:r>
            <a:r>
              <a:rPr lang="en-US" altLang="zh-CN" dirty="0" err="1"/>
              <a:t>set_prior</a:t>
            </a:r>
            <a:r>
              <a:rPr lang="en-US" altLang="zh-CN" dirty="0" smtClean="0"/>
              <a:t>(“</a:t>
            </a:r>
            <a:r>
              <a:rPr lang="en-US" altLang="zh-CN" dirty="0" err="1" smtClean="0"/>
              <a:t>cauchy</a:t>
            </a:r>
            <a:r>
              <a:rPr lang="en-US" altLang="zh-CN" dirty="0" smtClean="0"/>
              <a:t>(0,2.5)”, </a:t>
            </a:r>
            <a:r>
              <a:rPr lang="en-US" altLang="zh-CN" dirty="0"/>
              <a:t>class = </a:t>
            </a:r>
            <a:r>
              <a:rPr lang="en-US" altLang="zh-CN" dirty="0" smtClean="0"/>
              <a:t>“b”, </a:t>
            </a:r>
            <a:r>
              <a:rPr lang="en-US" altLang="zh-CN" dirty="0" err="1" smtClean="0"/>
              <a:t>coef</a:t>
            </a:r>
            <a:r>
              <a:rPr lang="en-US" altLang="zh-CN" dirty="0"/>
              <a:t>=“Days”), </a:t>
            </a:r>
            <a:r>
              <a:rPr lang="en-US" altLang="zh-CN" dirty="0" smtClean="0"/>
              <a:t>###</a:t>
            </a:r>
            <a:r>
              <a:rPr lang="zh-CN" altLang="en-US" dirty="0" smtClean="0"/>
              <a:t>斜率</a:t>
            </a:r>
            <a:endParaRPr lang="en-US" altLang="zh-CN" dirty="0" smtClean="0"/>
          </a:p>
          <a:p>
            <a:pPr marL="0" indent="0">
              <a:buNone/>
            </a:pPr>
            <a:r>
              <a:rPr lang="en-US" altLang="zh-CN" dirty="0" smtClean="0"/>
              <a:t>        </a:t>
            </a:r>
            <a:r>
              <a:rPr lang="en-US" altLang="zh-CN" dirty="0" err="1" smtClean="0"/>
              <a:t>set_prior</a:t>
            </a:r>
            <a:r>
              <a:rPr lang="en-US" altLang="zh-CN" dirty="0" smtClean="0"/>
              <a:t>(“</a:t>
            </a:r>
            <a:r>
              <a:rPr lang="en-US" altLang="zh-CN" dirty="0" err="1" smtClean="0"/>
              <a:t>cauchy</a:t>
            </a:r>
            <a:r>
              <a:rPr lang="en-US" altLang="zh-CN" dirty="0" smtClean="0"/>
              <a:t>(0,2.5)”, </a:t>
            </a:r>
            <a:r>
              <a:rPr lang="en-US" altLang="zh-CN" dirty="0"/>
              <a:t>class = </a:t>
            </a:r>
            <a:r>
              <a:rPr lang="en-US" altLang="zh-CN" dirty="0" smtClean="0"/>
              <a:t>“</a:t>
            </a:r>
            <a:r>
              <a:rPr lang="en-US" altLang="zh-CN" dirty="0" err="1" smtClean="0"/>
              <a:t>sd</a:t>
            </a:r>
            <a:r>
              <a:rPr lang="en-US" altLang="zh-CN" dirty="0" smtClean="0"/>
              <a:t>”),##</a:t>
            </a:r>
            <a:r>
              <a:rPr lang="zh-CN" altLang="en-US" dirty="0" smtClean="0"/>
              <a:t>随机效应方差</a:t>
            </a:r>
            <a:endParaRPr lang="en-US" altLang="zh-CN" dirty="0"/>
          </a:p>
          <a:p>
            <a:pPr marL="0" indent="0">
              <a:buNone/>
            </a:pPr>
            <a:r>
              <a:rPr lang="en-US" altLang="zh-CN" dirty="0" smtClean="0"/>
              <a:t>        </a:t>
            </a:r>
            <a:r>
              <a:rPr lang="en-US" altLang="zh-CN" dirty="0" err="1" smtClean="0"/>
              <a:t>set_prior</a:t>
            </a:r>
            <a:r>
              <a:rPr lang="en-US" altLang="zh-CN" dirty="0" smtClean="0"/>
              <a:t>(“</a:t>
            </a:r>
            <a:r>
              <a:rPr lang="en-US" altLang="zh-CN" dirty="0" err="1" smtClean="0"/>
              <a:t>lkj</a:t>
            </a:r>
            <a:r>
              <a:rPr lang="en-US" altLang="zh-CN" dirty="0" smtClean="0"/>
              <a:t>(2)”, </a:t>
            </a:r>
            <a:r>
              <a:rPr lang="en-US" altLang="zh-CN" dirty="0"/>
              <a:t>class = </a:t>
            </a:r>
            <a:r>
              <a:rPr lang="en-US" altLang="zh-CN" dirty="0" smtClean="0"/>
              <a:t>“</a:t>
            </a:r>
            <a:r>
              <a:rPr lang="en-US" altLang="zh-CN" dirty="0" err="1" smtClean="0"/>
              <a:t>cor</a:t>
            </a:r>
            <a:r>
              <a:rPr lang="en-US" altLang="zh-CN" dirty="0" smtClean="0"/>
              <a:t>”)) ###</a:t>
            </a:r>
            <a:r>
              <a:rPr lang="zh-CN" altLang="en-US" dirty="0" smtClean="0"/>
              <a:t>随机截距，随机斜率的相关性</a:t>
            </a:r>
            <a:endParaRPr lang="en-US" altLang="zh-CN" dirty="0" smtClean="0"/>
          </a:p>
          <a:p>
            <a:pPr marL="0" lvl="0" indent="0" eaLnBrk="0" fontAlgn="base" hangingPunct="0">
              <a:lnSpc>
                <a:spcPct val="100000"/>
              </a:lnSpc>
              <a:spcBef>
                <a:spcPct val="0"/>
              </a:spcBef>
              <a:spcAft>
                <a:spcPct val="0"/>
              </a:spcAft>
              <a:buNone/>
            </a:pPr>
            <a:endParaRPr lang="en-US" altLang="zh-CN" dirty="0" smtClean="0">
              <a:solidFill>
                <a:srgbClr val="0000FF"/>
              </a:solidFill>
              <a:latin typeface="Lucida Console" panose="020B0609040504020204" pitchFamily="49" charset="0"/>
            </a:endParaRPr>
          </a:p>
          <a:p>
            <a:pPr marL="0" indent="0">
              <a:buNone/>
            </a:pPr>
            <a:endParaRPr lang="zh-CN" altLang="zh-CN" dirty="0">
              <a:solidFill>
                <a:srgbClr val="0000FF"/>
              </a:solidFill>
            </a:endParaRPr>
          </a:p>
          <a:p>
            <a:pPr marL="0" indent="0">
              <a:buNone/>
            </a:pPr>
            <a:endParaRPr lang="zh-CN" altLang="en-US" dirty="0">
              <a:solidFill>
                <a:srgbClr val="0000FF"/>
              </a:solidFill>
            </a:endParaRPr>
          </a:p>
        </p:txBody>
      </p:sp>
      <p:sp>
        <p:nvSpPr>
          <p:cNvPr id="5" name="矩形 4"/>
          <p:cNvSpPr/>
          <p:nvPr/>
        </p:nvSpPr>
        <p:spPr>
          <a:xfrm>
            <a:off x="953773" y="1496292"/>
            <a:ext cx="10400027" cy="584775"/>
          </a:xfrm>
          <a:prstGeom prst="rect">
            <a:avLst/>
          </a:prstGeom>
        </p:spPr>
        <p:txBody>
          <a:bodyPr wrap="none">
            <a:spAutoFit/>
          </a:bodyPr>
          <a:lstStyle/>
          <a:p>
            <a:r>
              <a:rPr lang="en-US" altLang="zh-CN" sz="3200" dirty="0"/>
              <a:t>m1&lt;-</a:t>
            </a:r>
            <a:r>
              <a:rPr lang="en-US" altLang="zh-CN" sz="3200" dirty="0" err="1"/>
              <a:t>brm</a:t>
            </a:r>
            <a:r>
              <a:rPr lang="en-US" altLang="zh-CN" sz="3200" dirty="0"/>
              <a:t>(</a:t>
            </a:r>
            <a:r>
              <a:rPr lang="en-US" altLang="zh-CN" sz="3200" dirty="0" err="1"/>
              <a:t>Reaction~Days</a:t>
            </a:r>
            <a:r>
              <a:rPr lang="en-US" altLang="zh-CN" sz="3200" dirty="0"/>
              <a:t> + (</a:t>
            </a:r>
            <a:r>
              <a:rPr lang="en-US" altLang="zh-CN" sz="3200" dirty="0" err="1"/>
              <a:t>Days|Subject</a:t>
            </a:r>
            <a:r>
              <a:rPr lang="en-US" altLang="zh-CN" sz="3200" dirty="0"/>
              <a:t>), data = </a:t>
            </a:r>
            <a:r>
              <a:rPr lang="en-US" altLang="zh-CN" sz="3200" dirty="0" err="1"/>
              <a:t>sleepstudy</a:t>
            </a:r>
            <a:r>
              <a:rPr lang="en-US" altLang="zh-CN" sz="3200" dirty="0"/>
              <a:t>)</a:t>
            </a:r>
            <a:endParaRPr lang="zh-CN" altLang="en-US" sz="3200" dirty="0"/>
          </a:p>
        </p:txBody>
      </p:sp>
      <p:sp>
        <p:nvSpPr>
          <p:cNvPr id="6" name="矩形 5"/>
          <p:cNvSpPr/>
          <p:nvPr/>
        </p:nvSpPr>
        <p:spPr>
          <a:xfrm>
            <a:off x="838200" y="4960268"/>
            <a:ext cx="10855792" cy="523220"/>
          </a:xfrm>
          <a:prstGeom prst="rect">
            <a:avLst/>
          </a:prstGeom>
        </p:spPr>
        <p:txBody>
          <a:bodyPr wrap="none">
            <a:spAutoFit/>
          </a:bodyPr>
          <a:lstStyle/>
          <a:p>
            <a:r>
              <a:rPr lang="en-US" altLang="zh-CN" sz="2800" dirty="0"/>
              <a:t>m1&lt;-</a:t>
            </a:r>
            <a:r>
              <a:rPr lang="en-US" altLang="zh-CN" sz="2800" dirty="0" err="1"/>
              <a:t>brm</a:t>
            </a:r>
            <a:r>
              <a:rPr lang="en-US" altLang="zh-CN" sz="2800" dirty="0"/>
              <a:t>(</a:t>
            </a:r>
            <a:r>
              <a:rPr lang="en-US" altLang="zh-CN" sz="2800" dirty="0" err="1"/>
              <a:t>Reaction~Days</a:t>
            </a:r>
            <a:r>
              <a:rPr lang="en-US" altLang="zh-CN" sz="2800" dirty="0"/>
              <a:t> + (</a:t>
            </a:r>
            <a:r>
              <a:rPr lang="en-US" altLang="zh-CN" sz="2800" dirty="0" err="1"/>
              <a:t>Days|Subject</a:t>
            </a:r>
            <a:r>
              <a:rPr lang="en-US" altLang="zh-CN" sz="2800" dirty="0"/>
              <a:t>), </a:t>
            </a:r>
            <a:r>
              <a:rPr lang="en-US" altLang="zh-CN" sz="2800" dirty="0" smtClean="0"/>
              <a:t>prior=prior, data </a:t>
            </a:r>
            <a:r>
              <a:rPr lang="en-US" altLang="zh-CN" sz="2800" dirty="0"/>
              <a:t>= </a:t>
            </a:r>
            <a:r>
              <a:rPr lang="en-US" altLang="zh-CN" sz="2800" dirty="0" err="1"/>
              <a:t>sleepstudy</a:t>
            </a:r>
            <a:r>
              <a:rPr lang="en-US" altLang="zh-CN" sz="2800" dirty="0"/>
              <a:t>)</a:t>
            </a:r>
            <a:endParaRPr lang="zh-CN" altLang="en-US" sz="2800" dirty="0"/>
          </a:p>
        </p:txBody>
      </p:sp>
    </p:spTree>
    <p:extLst>
      <p:ext uri="{BB962C8B-B14F-4D97-AF65-F5344CB8AC3E}">
        <p14:creationId xmlns:p14="http://schemas.microsoft.com/office/powerpoint/2010/main" val="7542030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001662"/>
          </a:xfrm>
        </p:spPr>
        <p:txBody>
          <a:bodyPr>
            <a:normAutofit fontScale="90000"/>
          </a:bodyPr>
          <a:lstStyle/>
          <a:p>
            <a:pPr algn="ctr"/>
            <a:r>
              <a:rPr lang="en-US" altLang="zh-CN" dirty="0" smtClean="0">
                <a:latin typeface="Times New Roman" panose="02020603050405020304" pitchFamily="18" charset="0"/>
                <a:cs typeface="Times New Roman" panose="02020603050405020304" pitchFamily="18" charset="0"/>
              </a:rPr>
              <a:t>Check the default prior distribution</a:t>
            </a:r>
            <a:r>
              <a:rPr lang="en-US" altLang="zh-CN" dirty="0">
                <a:solidFill>
                  <a:srgbClr val="0000FF"/>
                </a:solidFill>
                <a:latin typeface="Times New Roman" panose="02020603050405020304" pitchFamily="18" charset="0"/>
                <a:cs typeface="Times New Roman" panose="02020603050405020304" pitchFamily="18" charset="0"/>
              </a:rPr>
              <a:t/>
            </a:r>
            <a:br>
              <a:rPr lang="en-US" altLang="zh-CN" dirty="0">
                <a:solidFill>
                  <a:srgbClr val="0000FF"/>
                </a:solidFill>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770823" y="978602"/>
            <a:ext cx="10515600" cy="4351338"/>
          </a:xfrm>
        </p:spPr>
        <p:txBody>
          <a:bodyPr/>
          <a:lstStyle/>
          <a:p>
            <a:pPr marL="0" lvl="0" indent="0" eaLnBrk="0" fontAlgn="base" hangingPunct="0">
              <a:lnSpc>
                <a:spcPct val="100000"/>
              </a:lnSpc>
              <a:spcBef>
                <a:spcPct val="0"/>
              </a:spcBef>
              <a:spcAft>
                <a:spcPct val="0"/>
              </a:spcAft>
              <a:buNone/>
            </a:pPr>
            <a:r>
              <a:rPr lang="en-US" altLang="zh-CN" dirty="0">
                <a:latin typeface="Lucida Console" panose="020B0609040504020204" pitchFamily="49" charset="0"/>
              </a:rPr>
              <a:t>###</a:t>
            </a:r>
            <a:r>
              <a:rPr lang="zh-CN" altLang="en-US" dirty="0">
                <a:latin typeface="Lucida Console" panose="020B0609040504020204" pitchFamily="49" charset="0"/>
              </a:rPr>
              <a:t>查看默认先验分布</a:t>
            </a:r>
            <a:endParaRPr lang="en-US" altLang="zh-CN" dirty="0">
              <a:latin typeface="Lucida Console" panose="020B0609040504020204" pitchFamily="49" charset="0"/>
            </a:endParaRPr>
          </a:p>
          <a:p>
            <a:pPr marL="0" lvl="0" indent="0" eaLnBrk="0" fontAlgn="base" hangingPunct="0">
              <a:lnSpc>
                <a:spcPct val="100000"/>
              </a:lnSpc>
              <a:spcBef>
                <a:spcPct val="0"/>
              </a:spcBef>
              <a:spcAft>
                <a:spcPct val="0"/>
              </a:spcAft>
              <a:buNone/>
            </a:pPr>
            <a:r>
              <a:rPr lang="zh-CN" altLang="zh-CN" dirty="0">
                <a:latin typeface="Times New Roman" panose="02020603050405020304" pitchFamily="18" charset="0"/>
                <a:cs typeface="Times New Roman" panose="02020603050405020304" pitchFamily="18" charset="0"/>
              </a:rPr>
              <a:t>get_prior(Reaction~Days + (Days|Subject), data = sleepstudy)</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956968" y="2284187"/>
            <a:ext cx="10703298" cy="3518736"/>
          </a:xfrm>
          <a:prstGeom prst="rect">
            <a:avLst/>
          </a:prstGeom>
        </p:spPr>
      </p:pic>
    </p:spTree>
    <p:extLst>
      <p:ext uri="{BB962C8B-B14F-4D97-AF65-F5344CB8AC3E}">
        <p14:creationId xmlns:p14="http://schemas.microsoft.com/office/powerpoint/2010/main" val="33079131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386" y="182245"/>
            <a:ext cx="11559940" cy="915035"/>
          </a:xfrm>
        </p:spPr>
        <p:txBody>
          <a:bodyPr>
            <a:normAutofit fontScale="90000"/>
          </a:bodyPr>
          <a:lstStyle/>
          <a:p>
            <a:pPr algn="ctr"/>
            <a:r>
              <a:rPr lang="zh-CN" altLang="en-US" dirty="0" smtClean="0">
                <a:solidFill>
                  <a:srgbClr val="0000FF"/>
                </a:solidFill>
              </a:rPr>
              <a:t>注意：贝叶斯统计的参数的</a:t>
            </a:r>
            <a:r>
              <a:rPr lang="en-US" altLang="zh-CN" dirty="0" smtClean="0">
                <a:solidFill>
                  <a:srgbClr val="0000FF"/>
                </a:solidFill>
              </a:rPr>
              <a:t>CI </a:t>
            </a:r>
            <a:r>
              <a:rPr lang="zh-CN" altLang="en-US" dirty="0" smtClean="0">
                <a:solidFill>
                  <a:srgbClr val="0000FF"/>
                </a:solidFill>
              </a:rPr>
              <a:t>叫做</a:t>
            </a:r>
            <a:r>
              <a:rPr lang="en-US" altLang="zh-CN" dirty="0" smtClean="0">
                <a:solidFill>
                  <a:srgbClr val="0000FF"/>
                </a:solidFill>
              </a:rPr>
              <a:t>credible intervals</a:t>
            </a:r>
            <a:endParaRPr lang="zh-CN" altLang="en-US" dirty="0">
              <a:solidFill>
                <a:srgbClr val="0000FF"/>
              </a:solidFill>
            </a:endParaRPr>
          </a:p>
        </p:txBody>
      </p:sp>
      <p:pic>
        <p:nvPicPr>
          <p:cNvPr id="4" name="内容占位符 3"/>
          <p:cNvPicPr>
            <a:picLocks noGrp="1" noChangeAspect="1"/>
          </p:cNvPicPr>
          <p:nvPr>
            <p:ph idx="1"/>
          </p:nvPr>
        </p:nvPicPr>
        <p:blipFill rotWithShape="1">
          <a:blip r:embed="rId2"/>
          <a:srcRect t="4354"/>
          <a:stretch/>
        </p:blipFill>
        <p:spPr>
          <a:xfrm>
            <a:off x="2291389" y="1267177"/>
            <a:ext cx="7994231" cy="4533451"/>
          </a:xfrm>
          <a:prstGeom prst="rect">
            <a:avLst/>
          </a:prstGeom>
        </p:spPr>
      </p:pic>
      <p:sp>
        <p:nvSpPr>
          <p:cNvPr id="5" name="文本框 4"/>
          <p:cNvSpPr txBox="1"/>
          <p:nvPr/>
        </p:nvSpPr>
        <p:spPr>
          <a:xfrm>
            <a:off x="1780675" y="6047526"/>
            <a:ext cx="9333004" cy="523220"/>
          </a:xfrm>
          <a:prstGeom prst="rect">
            <a:avLst/>
          </a:prstGeom>
          <a:noFill/>
        </p:spPr>
        <p:txBody>
          <a:bodyPr wrap="none" rtlCol="0">
            <a:spAutoFit/>
          </a:bodyPr>
          <a:lstStyle/>
          <a:p>
            <a:r>
              <a:rPr lang="zh-CN" altLang="en-US" sz="2800" b="1" dirty="0" smtClean="0">
                <a:solidFill>
                  <a:srgbClr val="0000FF"/>
                </a:solidFill>
              </a:rPr>
              <a:t>一般以参数的</a:t>
            </a:r>
            <a:r>
              <a:rPr lang="en-US" altLang="zh-CN" sz="2800" b="1" dirty="0" smtClean="0">
                <a:solidFill>
                  <a:srgbClr val="0000FF"/>
                </a:solidFill>
              </a:rPr>
              <a:t>95% CI </a:t>
            </a:r>
            <a:r>
              <a:rPr lang="zh-CN" altLang="en-US" sz="2800" b="1" dirty="0" smtClean="0">
                <a:solidFill>
                  <a:srgbClr val="0000FF"/>
                </a:solidFill>
              </a:rPr>
              <a:t>是否与</a:t>
            </a:r>
            <a:r>
              <a:rPr lang="en-US" altLang="zh-CN" sz="2800" b="1" dirty="0" smtClean="0">
                <a:solidFill>
                  <a:srgbClr val="0000FF"/>
                </a:solidFill>
              </a:rPr>
              <a:t>0</a:t>
            </a:r>
            <a:r>
              <a:rPr lang="zh-CN" altLang="en-US" sz="2800" b="1" dirty="0" smtClean="0">
                <a:solidFill>
                  <a:srgbClr val="0000FF"/>
                </a:solidFill>
              </a:rPr>
              <a:t>有交叉作为其是否显著的标准</a:t>
            </a:r>
            <a:endParaRPr lang="zh-CN" altLang="en-US" sz="2800" b="1" dirty="0">
              <a:solidFill>
                <a:srgbClr val="0000FF"/>
              </a:solidFill>
            </a:endParaRPr>
          </a:p>
        </p:txBody>
      </p:sp>
    </p:spTree>
    <p:extLst>
      <p:ext uri="{BB962C8B-B14F-4D97-AF65-F5344CB8AC3E}">
        <p14:creationId xmlns:p14="http://schemas.microsoft.com/office/powerpoint/2010/main" val="3086594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8932" y="80454"/>
            <a:ext cx="10515600" cy="637358"/>
          </a:xfrm>
        </p:spPr>
        <p:txBody>
          <a:bodyPr>
            <a:normAutofit/>
          </a:bodyPr>
          <a:lstStyle/>
          <a:p>
            <a:pPr algn="ctr"/>
            <a:r>
              <a:rPr lang="en-US" altLang="zh-CN" sz="3200" dirty="0" smtClean="0"/>
              <a:t>Least square</a:t>
            </a:r>
            <a:r>
              <a:rPr lang="zh-CN" altLang="en-US" sz="3200" dirty="0" smtClean="0"/>
              <a:t> </a:t>
            </a:r>
            <a:r>
              <a:rPr lang="en-US" altLang="zh-CN" sz="3200" dirty="0" err="1" smtClean="0"/>
              <a:t>v.s</a:t>
            </a:r>
            <a:r>
              <a:rPr lang="en-US" altLang="zh-CN" sz="3200" dirty="0" smtClean="0"/>
              <a:t>. Maximum likelihood</a:t>
            </a:r>
            <a:endParaRPr lang="zh-CN" altLang="en-US" sz="3200" dirty="0"/>
          </a:p>
        </p:txBody>
      </p:sp>
      <p:pic>
        <p:nvPicPr>
          <p:cNvPr id="6" name="图片 5"/>
          <p:cNvPicPr>
            <a:picLocks noChangeAspect="1"/>
          </p:cNvPicPr>
          <p:nvPr/>
        </p:nvPicPr>
        <p:blipFill>
          <a:blip r:embed="rId2"/>
          <a:stretch>
            <a:fillRect/>
          </a:stretch>
        </p:blipFill>
        <p:spPr>
          <a:xfrm>
            <a:off x="6139132" y="785066"/>
            <a:ext cx="5411638" cy="3812879"/>
          </a:xfrm>
          <a:prstGeom prst="rect">
            <a:avLst/>
          </a:prstGeom>
        </p:spPr>
      </p:pic>
      <p:pic>
        <p:nvPicPr>
          <p:cNvPr id="7" name="图片 6"/>
          <p:cNvPicPr>
            <a:picLocks noChangeAspect="1"/>
          </p:cNvPicPr>
          <p:nvPr/>
        </p:nvPicPr>
        <p:blipFill>
          <a:blip r:embed="rId3"/>
          <a:stretch>
            <a:fillRect/>
          </a:stretch>
        </p:blipFill>
        <p:spPr>
          <a:xfrm>
            <a:off x="224673" y="785066"/>
            <a:ext cx="5632663" cy="3619177"/>
          </a:xfrm>
          <a:prstGeom prst="rect">
            <a:avLst/>
          </a:prstGeom>
        </p:spPr>
      </p:pic>
      <p:pic>
        <p:nvPicPr>
          <p:cNvPr id="9" name="图片 8"/>
          <p:cNvPicPr>
            <a:picLocks noChangeAspect="1"/>
          </p:cNvPicPr>
          <p:nvPr/>
        </p:nvPicPr>
        <p:blipFill>
          <a:blip r:embed="rId4"/>
          <a:stretch>
            <a:fillRect/>
          </a:stretch>
        </p:blipFill>
        <p:spPr>
          <a:xfrm>
            <a:off x="3602923" y="4965288"/>
            <a:ext cx="4313294" cy="861135"/>
          </a:xfrm>
          <a:prstGeom prst="rect">
            <a:avLst/>
          </a:prstGeom>
        </p:spPr>
      </p:pic>
      <p:cxnSp>
        <p:nvCxnSpPr>
          <p:cNvPr id="11" name="直接箭头连接符 10"/>
          <p:cNvCxnSpPr/>
          <p:nvPr/>
        </p:nvCxnSpPr>
        <p:spPr>
          <a:xfrm flipH="1" flipV="1">
            <a:off x="2035834" y="3096883"/>
            <a:ext cx="2510287" cy="2130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546121" y="2932981"/>
            <a:ext cx="3053751" cy="2294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2708694" y="3877084"/>
            <a:ext cx="1703696" cy="17732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412390" y="4019910"/>
            <a:ext cx="4170893" cy="1630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9155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6326" y="548006"/>
            <a:ext cx="10515600" cy="106512"/>
          </a:xfrm>
        </p:spPr>
        <p:txBody>
          <a:bodyPr>
            <a:normAutofit fontScale="90000"/>
          </a:bodyPr>
          <a:lstStyle/>
          <a:p>
            <a:pPr algn="ctr"/>
            <a:r>
              <a:rPr lang="en-US" altLang="zh-CN" dirty="0" smtClean="0">
                <a:solidFill>
                  <a:srgbClr val="0000FF"/>
                </a:solidFill>
              </a:rPr>
              <a:t>Extract </a:t>
            </a:r>
            <a:r>
              <a:rPr lang="en-US" altLang="zh-CN" dirty="0" smtClean="0">
                <a:solidFill>
                  <a:srgbClr val="0000FF"/>
                </a:solidFill>
              </a:rPr>
              <a:t>the posterior data</a:t>
            </a:r>
            <a:endParaRPr lang="zh-CN" altLang="en-US" dirty="0"/>
          </a:p>
        </p:txBody>
      </p:sp>
      <p:sp>
        <p:nvSpPr>
          <p:cNvPr id="3" name="内容占位符 2"/>
          <p:cNvSpPr>
            <a:spLocks noGrp="1"/>
          </p:cNvSpPr>
          <p:nvPr>
            <p:ph idx="1"/>
          </p:nvPr>
        </p:nvSpPr>
        <p:spPr>
          <a:xfrm>
            <a:off x="106680" y="1180732"/>
            <a:ext cx="11857522" cy="1071579"/>
          </a:xfrm>
        </p:spPr>
        <p:txBody>
          <a:bodyPr/>
          <a:lstStyle/>
          <a:p>
            <a:pPr marL="0" indent="0">
              <a:buNone/>
            </a:pPr>
            <a:r>
              <a:rPr lang="en-US" altLang="zh-CN" dirty="0" err="1">
                <a:solidFill>
                  <a:srgbClr val="0000FF"/>
                </a:solidFill>
              </a:rPr>
              <a:t>post_data</a:t>
            </a:r>
            <a:r>
              <a:rPr lang="en-US" altLang="zh-CN" dirty="0">
                <a:solidFill>
                  <a:srgbClr val="0000FF"/>
                </a:solidFill>
              </a:rPr>
              <a:t>&lt;-</a:t>
            </a:r>
            <a:r>
              <a:rPr lang="en-US" altLang="zh-CN" dirty="0" err="1">
                <a:solidFill>
                  <a:srgbClr val="0000FF"/>
                </a:solidFill>
              </a:rPr>
              <a:t>posterior_samples</a:t>
            </a:r>
            <a:r>
              <a:rPr lang="en-US" altLang="zh-CN" dirty="0">
                <a:solidFill>
                  <a:srgbClr val="0000FF"/>
                </a:solidFill>
              </a:rPr>
              <a:t>(bm1</a:t>
            </a:r>
            <a:r>
              <a:rPr lang="en-US" altLang="zh-CN" dirty="0" smtClean="0">
                <a:solidFill>
                  <a:srgbClr val="0000FF"/>
                </a:solidFill>
              </a:rPr>
              <a:t>)###</a:t>
            </a:r>
            <a:r>
              <a:rPr lang="zh-CN" altLang="en-US" dirty="0" smtClean="0">
                <a:solidFill>
                  <a:srgbClr val="0000FF"/>
                </a:solidFill>
              </a:rPr>
              <a:t>获取每一个模型的后验分布</a:t>
            </a:r>
            <a:endParaRPr lang="en-US" altLang="zh-CN" dirty="0" smtClean="0">
              <a:solidFill>
                <a:srgbClr val="0000FF"/>
              </a:solidFill>
            </a:endParaRPr>
          </a:p>
          <a:p>
            <a:pPr marL="0" indent="0">
              <a:buNone/>
            </a:pPr>
            <a:r>
              <a:rPr lang="en-US" altLang="zh-CN" dirty="0" smtClean="0">
                <a:solidFill>
                  <a:srgbClr val="0000FF"/>
                </a:solidFill>
              </a:rPr>
              <a:t>View(</a:t>
            </a:r>
            <a:r>
              <a:rPr lang="en-US" altLang="zh-CN" dirty="0" err="1">
                <a:solidFill>
                  <a:srgbClr val="0000FF"/>
                </a:solidFill>
              </a:rPr>
              <a:t>post_data</a:t>
            </a:r>
            <a:r>
              <a:rPr lang="en-US" altLang="zh-CN" dirty="0" smtClean="0">
                <a:solidFill>
                  <a:srgbClr val="0000FF"/>
                </a:solidFill>
              </a:rPr>
              <a:t>)</a:t>
            </a:r>
            <a:endParaRPr lang="zh-CN" altLang="en-US" dirty="0">
              <a:solidFill>
                <a:srgbClr val="0000FF"/>
              </a:solidFill>
            </a:endParaRPr>
          </a:p>
        </p:txBody>
      </p:sp>
      <p:pic>
        <p:nvPicPr>
          <p:cNvPr id="4" name="图片 3"/>
          <p:cNvPicPr>
            <a:picLocks noChangeAspect="1"/>
          </p:cNvPicPr>
          <p:nvPr/>
        </p:nvPicPr>
        <p:blipFill>
          <a:blip r:embed="rId2"/>
          <a:stretch>
            <a:fillRect/>
          </a:stretch>
        </p:blipFill>
        <p:spPr>
          <a:xfrm>
            <a:off x="3103934" y="1716521"/>
            <a:ext cx="7185472" cy="4918432"/>
          </a:xfrm>
          <a:prstGeom prst="rect">
            <a:avLst/>
          </a:prstGeom>
        </p:spPr>
      </p:pic>
    </p:spTree>
    <p:extLst>
      <p:ext uri="{BB962C8B-B14F-4D97-AF65-F5344CB8AC3E}">
        <p14:creationId xmlns:p14="http://schemas.microsoft.com/office/powerpoint/2010/main" val="1871681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6267"/>
            <a:ext cx="10515600" cy="289393"/>
          </a:xfrm>
        </p:spPr>
        <p:txBody>
          <a:bodyPr>
            <a:normAutofit fontScale="90000"/>
          </a:bodyPr>
          <a:lstStyle/>
          <a:p>
            <a:pPr algn="ctr"/>
            <a:r>
              <a:rPr lang="en-US" altLang="zh-CN" dirty="0">
                <a:solidFill>
                  <a:srgbClr val="0000FF"/>
                </a:solidFill>
              </a:rPr>
              <a:t/>
            </a:r>
            <a:br>
              <a:rPr lang="en-US" altLang="zh-CN" dirty="0">
                <a:solidFill>
                  <a:srgbClr val="0000FF"/>
                </a:solidFill>
              </a:rPr>
            </a:br>
            <a:r>
              <a:rPr lang="zh-CN" altLang="en-US" dirty="0" smtClean="0">
                <a:solidFill>
                  <a:srgbClr val="0000FF"/>
                </a:solidFill>
              </a:rPr>
              <a:t>后验分布</a:t>
            </a:r>
            <a:r>
              <a:rPr lang="zh-CN" altLang="en-US" dirty="0">
                <a:solidFill>
                  <a:srgbClr val="0000FF"/>
                </a:solidFill>
              </a:rPr>
              <a:t>的意义</a:t>
            </a:r>
            <a:endParaRPr lang="zh-CN" altLang="en-US" dirty="0"/>
          </a:p>
        </p:txBody>
      </p:sp>
      <p:sp>
        <p:nvSpPr>
          <p:cNvPr id="4" name="内容占位符 2"/>
          <p:cNvSpPr txBox="1">
            <a:spLocks/>
          </p:cNvSpPr>
          <p:nvPr/>
        </p:nvSpPr>
        <p:spPr>
          <a:xfrm>
            <a:off x="241434" y="811479"/>
            <a:ext cx="4561573" cy="1187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dirty="0" err="1" smtClean="0">
                <a:solidFill>
                  <a:srgbClr val="0000FF"/>
                </a:solidFill>
              </a:rPr>
              <a:t>post_data</a:t>
            </a:r>
            <a:r>
              <a:rPr lang="en-US" altLang="zh-CN" sz="1600" dirty="0" smtClean="0">
                <a:solidFill>
                  <a:srgbClr val="0000FF"/>
                </a:solidFill>
              </a:rPr>
              <a:t>&lt;-</a:t>
            </a:r>
            <a:r>
              <a:rPr lang="en-US" altLang="zh-CN" sz="1600" dirty="0" err="1" smtClean="0">
                <a:solidFill>
                  <a:srgbClr val="FF0000"/>
                </a:solidFill>
              </a:rPr>
              <a:t>posterior_samples</a:t>
            </a:r>
            <a:r>
              <a:rPr lang="en-US" altLang="zh-CN" sz="1600" dirty="0" smtClean="0">
                <a:solidFill>
                  <a:srgbClr val="0000FF"/>
                </a:solidFill>
              </a:rPr>
              <a:t>(bm1)</a:t>
            </a:r>
          </a:p>
          <a:p>
            <a:pPr marL="0" indent="0">
              <a:buFont typeface="Arial" panose="020B0604020202020204" pitchFamily="34" charset="0"/>
              <a:buNone/>
            </a:pPr>
            <a:r>
              <a:rPr lang="en-US" altLang="zh-CN" sz="1600" dirty="0" smtClean="0">
                <a:solidFill>
                  <a:srgbClr val="0000FF"/>
                </a:solidFill>
              </a:rPr>
              <a:t>plot(density(</a:t>
            </a:r>
            <a:r>
              <a:rPr lang="en-US" altLang="zh-CN" sz="1600" dirty="0" err="1" smtClean="0">
                <a:solidFill>
                  <a:srgbClr val="FF0000"/>
                </a:solidFill>
              </a:rPr>
              <a:t>post_data</a:t>
            </a:r>
            <a:r>
              <a:rPr lang="en-US" altLang="zh-CN" sz="1600" dirty="0" err="1" smtClean="0">
                <a:solidFill>
                  <a:srgbClr val="0000FF"/>
                </a:solidFill>
              </a:rPr>
              <a:t>$</a:t>
            </a:r>
            <a:r>
              <a:rPr lang="en-US" altLang="zh-CN" sz="1600" dirty="0" err="1" smtClean="0">
                <a:solidFill>
                  <a:srgbClr val="FF0000"/>
                </a:solidFill>
              </a:rPr>
              <a:t>b_Days</a:t>
            </a:r>
            <a:r>
              <a:rPr lang="en-US" altLang="zh-CN" sz="1600" dirty="0" smtClean="0">
                <a:solidFill>
                  <a:srgbClr val="0000FF"/>
                </a:solidFill>
              </a:rPr>
              <a:t>))</a:t>
            </a:r>
          </a:p>
          <a:p>
            <a:pPr marL="0" indent="0">
              <a:buFont typeface="Arial" panose="020B0604020202020204" pitchFamily="34" charset="0"/>
              <a:buNone/>
            </a:pPr>
            <a:r>
              <a:rPr lang="en-US" altLang="zh-CN" sz="1600" dirty="0" smtClean="0">
                <a:solidFill>
                  <a:srgbClr val="0000FF"/>
                </a:solidFill>
              </a:rPr>
              <a:t>polygon(density(</a:t>
            </a:r>
            <a:r>
              <a:rPr lang="en-US" altLang="zh-CN" sz="1600" dirty="0" err="1" smtClean="0">
                <a:solidFill>
                  <a:srgbClr val="0000FF"/>
                </a:solidFill>
              </a:rPr>
              <a:t>post_data$b_Days</a:t>
            </a:r>
            <a:r>
              <a:rPr lang="en-US" altLang="zh-CN" sz="1600" dirty="0" smtClean="0">
                <a:solidFill>
                  <a:srgbClr val="0000FF"/>
                </a:solidFill>
              </a:rPr>
              <a:t>),col="slategray1")</a:t>
            </a:r>
            <a:endParaRPr lang="zh-CN" altLang="en-US" sz="1600" dirty="0">
              <a:solidFill>
                <a:srgbClr val="0000FF"/>
              </a:solidFill>
            </a:endParaRPr>
          </a:p>
        </p:txBody>
      </p:sp>
      <p:pic>
        <p:nvPicPr>
          <p:cNvPr id="5" name="图片 4"/>
          <p:cNvPicPr>
            <a:picLocks noChangeAspect="1"/>
          </p:cNvPicPr>
          <p:nvPr/>
        </p:nvPicPr>
        <p:blipFill>
          <a:blip r:embed="rId2"/>
          <a:stretch>
            <a:fillRect/>
          </a:stretch>
        </p:blipFill>
        <p:spPr>
          <a:xfrm>
            <a:off x="347311" y="2090743"/>
            <a:ext cx="4523103" cy="4450364"/>
          </a:xfrm>
          <a:prstGeom prst="rect">
            <a:avLst/>
          </a:prstGeom>
        </p:spPr>
      </p:pic>
      <p:pic>
        <p:nvPicPr>
          <p:cNvPr id="6" name="图片 5"/>
          <p:cNvPicPr>
            <a:picLocks noChangeAspect="1"/>
          </p:cNvPicPr>
          <p:nvPr/>
        </p:nvPicPr>
        <p:blipFill>
          <a:blip r:embed="rId3"/>
          <a:stretch>
            <a:fillRect/>
          </a:stretch>
        </p:blipFill>
        <p:spPr>
          <a:xfrm>
            <a:off x="5373517" y="2090744"/>
            <a:ext cx="4921503" cy="4545876"/>
          </a:xfrm>
          <a:prstGeom prst="rect">
            <a:avLst/>
          </a:prstGeom>
        </p:spPr>
      </p:pic>
      <p:sp>
        <p:nvSpPr>
          <p:cNvPr id="7" name="矩形 6"/>
          <p:cNvSpPr/>
          <p:nvPr/>
        </p:nvSpPr>
        <p:spPr>
          <a:xfrm>
            <a:off x="5864406" y="974560"/>
            <a:ext cx="2912529" cy="369332"/>
          </a:xfrm>
          <a:prstGeom prst="rect">
            <a:avLst/>
          </a:prstGeom>
        </p:spPr>
        <p:txBody>
          <a:bodyPr wrap="none">
            <a:spAutoFit/>
          </a:bodyPr>
          <a:lstStyle/>
          <a:p>
            <a:r>
              <a:rPr lang="en-US" altLang="zh-CN" dirty="0">
                <a:solidFill>
                  <a:srgbClr val="0000FF"/>
                </a:solidFill>
              </a:rPr>
              <a:t>plot(</a:t>
            </a:r>
            <a:r>
              <a:rPr lang="en-US" altLang="zh-CN" dirty="0" err="1">
                <a:solidFill>
                  <a:srgbClr val="0000FF"/>
                </a:solidFill>
              </a:rPr>
              <a:t>hist</a:t>
            </a:r>
            <a:r>
              <a:rPr lang="en-US" altLang="zh-CN" dirty="0">
                <a:solidFill>
                  <a:srgbClr val="0000FF"/>
                </a:solidFill>
              </a:rPr>
              <a:t>(</a:t>
            </a:r>
            <a:r>
              <a:rPr lang="en-US" altLang="zh-CN" dirty="0" err="1">
                <a:solidFill>
                  <a:srgbClr val="0000FF"/>
                </a:solidFill>
              </a:rPr>
              <a:t>post_data$b_Days</a:t>
            </a:r>
            <a:r>
              <a:rPr lang="en-US" altLang="zh-CN" dirty="0">
                <a:solidFill>
                  <a:srgbClr val="0000FF"/>
                </a:solidFill>
              </a:rPr>
              <a:t>))</a:t>
            </a:r>
            <a:endParaRPr lang="zh-CN" altLang="en-US" dirty="0">
              <a:solidFill>
                <a:srgbClr val="0000FF"/>
              </a:solidFill>
            </a:endParaRPr>
          </a:p>
        </p:txBody>
      </p:sp>
      <p:sp>
        <p:nvSpPr>
          <p:cNvPr id="8" name="文本框 7"/>
          <p:cNvSpPr txBox="1"/>
          <p:nvPr/>
        </p:nvSpPr>
        <p:spPr>
          <a:xfrm>
            <a:off x="991402" y="2319688"/>
            <a:ext cx="1114408" cy="369332"/>
          </a:xfrm>
          <a:prstGeom prst="rect">
            <a:avLst/>
          </a:prstGeom>
          <a:noFill/>
        </p:spPr>
        <p:txBody>
          <a:bodyPr wrap="none" rtlCol="0">
            <a:spAutoFit/>
          </a:bodyPr>
          <a:lstStyle/>
          <a:p>
            <a:r>
              <a:rPr lang="zh-CN" altLang="en-US" b="1" dirty="0" smtClean="0">
                <a:solidFill>
                  <a:srgbClr val="FF0000"/>
                </a:solidFill>
              </a:rPr>
              <a:t>概率密度</a:t>
            </a:r>
            <a:endParaRPr lang="zh-CN" altLang="en-US" b="1" dirty="0">
              <a:solidFill>
                <a:srgbClr val="FF0000"/>
              </a:solidFill>
            </a:endParaRPr>
          </a:p>
        </p:txBody>
      </p:sp>
      <p:sp>
        <p:nvSpPr>
          <p:cNvPr id="9" name="文本框 8"/>
          <p:cNvSpPr txBox="1"/>
          <p:nvPr/>
        </p:nvSpPr>
        <p:spPr>
          <a:xfrm>
            <a:off x="5831305" y="2135022"/>
            <a:ext cx="1114408" cy="369332"/>
          </a:xfrm>
          <a:prstGeom prst="rect">
            <a:avLst/>
          </a:prstGeom>
          <a:noFill/>
        </p:spPr>
        <p:txBody>
          <a:bodyPr wrap="none" rtlCol="0">
            <a:spAutoFit/>
          </a:bodyPr>
          <a:lstStyle/>
          <a:p>
            <a:r>
              <a:rPr lang="zh-CN" altLang="en-US" b="1" dirty="0" smtClean="0">
                <a:solidFill>
                  <a:srgbClr val="FF0000"/>
                </a:solidFill>
              </a:rPr>
              <a:t>分布频率</a:t>
            </a:r>
            <a:endParaRPr lang="zh-CN" altLang="en-US" b="1" dirty="0">
              <a:solidFill>
                <a:srgbClr val="FF0000"/>
              </a:solidFill>
            </a:endParaRPr>
          </a:p>
        </p:txBody>
      </p:sp>
    </p:spTree>
    <p:extLst>
      <p:ext uri="{BB962C8B-B14F-4D97-AF65-F5344CB8AC3E}">
        <p14:creationId xmlns:p14="http://schemas.microsoft.com/office/powerpoint/2010/main" val="32079319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Visualize the results</a:t>
            </a:r>
            <a:endParaRPr lang="zh-CN" altLang="en-US" dirty="0"/>
          </a:p>
        </p:txBody>
      </p:sp>
      <p:sp>
        <p:nvSpPr>
          <p:cNvPr id="3" name="内容占位符 2"/>
          <p:cNvSpPr>
            <a:spLocks noGrp="1"/>
          </p:cNvSpPr>
          <p:nvPr>
            <p:ph idx="1"/>
          </p:nvPr>
        </p:nvSpPr>
        <p:spPr>
          <a:xfrm>
            <a:off x="5399772" y="1825625"/>
            <a:ext cx="5954027" cy="4351338"/>
          </a:xfrm>
        </p:spPr>
        <p:txBody>
          <a:bodyPr/>
          <a:lstStyle/>
          <a:p>
            <a:r>
              <a:rPr lang="zh-CN" altLang="en-US" dirty="0"/>
              <a:t>给</a:t>
            </a:r>
            <a:r>
              <a:rPr lang="zh-CN" altLang="en-US" dirty="0" smtClean="0"/>
              <a:t>出的都是参数分布</a:t>
            </a:r>
            <a:endParaRPr lang="zh-CN" altLang="en-US" dirty="0"/>
          </a:p>
        </p:txBody>
      </p:sp>
      <p:pic>
        <p:nvPicPr>
          <p:cNvPr id="4" name="图片 3"/>
          <p:cNvPicPr>
            <a:picLocks noChangeAspect="1"/>
          </p:cNvPicPr>
          <p:nvPr/>
        </p:nvPicPr>
        <p:blipFill>
          <a:blip r:embed="rId2"/>
          <a:stretch>
            <a:fillRect/>
          </a:stretch>
        </p:blipFill>
        <p:spPr>
          <a:xfrm>
            <a:off x="252513" y="1825625"/>
            <a:ext cx="4840868" cy="3646726"/>
          </a:xfrm>
          <a:prstGeom prst="rect">
            <a:avLst/>
          </a:prstGeom>
        </p:spPr>
      </p:pic>
      <p:pic>
        <p:nvPicPr>
          <p:cNvPr id="5" name="图片 4"/>
          <p:cNvPicPr>
            <a:picLocks noChangeAspect="1"/>
          </p:cNvPicPr>
          <p:nvPr/>
        </p:nvPicPr>
        <p:blipFill>
          <a:blip r:embed="rId3"/>
          <a:stretch>
            <a:fillRect/>
          </a:stretch>
        </p:blipFill>
        <p:spPr>
          <a:xfrm>
            <a:off x="252513" y="5472351"/>
            <a:ext cx="4988277" cy="861850"/>
          </a:xfrm>
          <a:prstGeom prst="rect">
            <a:avLst/>
          </a:prstGeom>
        </p:spPr>
      </p:pic>
      <p:pic>
        <p:nvPicPr>
          <p:cNvPr id="6" name="图片 5"/>
          <p:cNvPicPr>
            <a:picLocks noChangeAspect="1"/>
          </p:cNvPicPr>
          <p:nvPr/>
        </p:nvPicPr>
        <p:blipFill>
          <a:blip r:embed="rId4"/>
          <a:stretch>
            <a:fillRect/>
          </a:stretch>
        </p:blipFill>
        <p:spPr>
          <a:xfrm>
            <a:off x="5191394" y="2592382"/>
            <a:ext cx="6370782" cy="2496448"/>
          </a:xfrm>
          <a:prstGeom prst="rect">
            <a:avLst/>
          </a:prstGeom>
        </p:spPr>
      </p:pic>
      <p:pic>
        <p:nvPicPr>
          <p:cNvPr id="7" name="图片 6"/>
          <p:cNvPicPr>
            <a:picLocks noChangeAspect="1"/>
          </p:cNvPicPr>
          <p:nvPr/>
        </p:nvPicPr>
        <p:blipFill>
          <a:blip r:embed="rId5"/>
          <a:stretch>
            <a:fillRect/>
          </a:stretch>
        </p:blipFill>
        <p:spPr>
          <a:xfrm>
            <a:off x="6356343" y="5199963"/>
            <a:ext cx="4820823" cy="544775"/>
          </a:xfrm>
          <a:prstGeom prst="rect">
            <a:avLst/>
          </a:prstGeom>
        </p:spPr>
      </p:pic>
      <p:sp>
        <p:nvSpPr>
          <p:cNvPr id="8" name="矩形 7"/>
          <p:cNvSpPr/>
          <p:nvPr/>
        </p:nvSpPr>
        <p:spPr>
          <a:xfrm>
            <a:off x="252513" y="1456293"/>
            <a:ext cx="1122423" cy="369332"/>
          </a:xfrm>
          <a:prstGeom prst="rect">
            <a:avLst/>
          </a:prstGeom>
        </p:spPr>
        <p:txBody>
          <a:bodyPr wrap="none">
            <a:spAutoFit/>
          </a:bodyPr>
          <a:lstStyle/>
          <a:p>
            <a:r>
              <a:rPr lang="en-US" altLang="zh-CN" dirty="0"/>
              <a:t>plot(bm1)</a:t>
            </a:r>
            <a:endParaRPr lang="zh-CN" altLang="en-US" dirty="0"/>
          </a:p>
        </p:txBody>
      </p:sp>
    </p:spTree>
    <p:extLst>
      <p:ext uri="{BB962C8B-B14F-4D97-AF65-F5344CB8AC3E}">
        <p14:creationId xmlns:p14="http://schemas.microsoft.com/office/powerpoint/2010/main" val="20898005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49275"/>
          </a:xfrm>
        </p:spPr>
        <p:txBody>
          <a:bodyPr>
            <a:normAutofit fontScale="90000"/>
          </a:bodyPr>
          <a:lstStyle/>
          <a:p>
            <a:pPr algn="ctr"/>
            <a:r>
              <a:rPr lang="en-US" altLang="zh-CN" dirty="0" err="1">
                <a:solidFill>
                  <a:srgbClr val="0000FF"/>
                </a:solidFill>
              </a:rPr>
              <a:t>brms</a:t>
            </a:r>
            <a:r>
              <a:rPr lang="zh-CN" altLang="en-US" dirty="0">
                <a:solidFill>
                  <a:srgbClr val="0000FF"/>
                </a:solidFill>
              </a:rPr>
              <a:t>的应用</a:t>
            </a:r>
            <a:r>
              <a:rPr lang="en-US" altLang="zh-CN" dirty="0">
                <a:solidFill>
                  <a:srgbClr val="0000FF"/>
                </a:solidFill>
              </a:rPr>
              <a:t>—</a:t>
            </a:r>
            <a:r>
              <a:rPr lang="zh-CN" altLang="en-US" dirty="0">
                <a:solidFill>
                  <a:srgbClr val="0000FF"/>
                </a:solidFill>
              </a:rPr>
              <a:t>变截距、变斜率</a:t>
            </a:r>
            <a:r>
              <a:rPr lang="en-US" altLang="zh-CN" dirty="0">
                <a:solidFill>
                  <a:srgbClr val="0000FF"/>
                </a:solidFill>
              </a:rPr>
              <a:t>LMM</a:t>
            </a:r>
            <a:r>
              <a:rPr lang="zh-CN" altLang="en-US" dirty="0">
                <a:solidFill>
                  <a:srgbClr val="0000FF"/>
                </a:solidFill>
              </a:rPr>
              <a:t>模型</a:t>
            </a:r>
            <a:r>
              <a:rPr lang="en-US" altLang="zh-CN" dirty="0">
                <a:solidFill>
                  <a:srgbClr val="0000FF"/>
                </a:solidFill>
              </a:rPr>
              <a:t/>
            </a:r>
            <a:br>
              <a:rPr lang="en-US" altLang="zh-CN" dirty="0">
                <a:solidFill>
                  <a:srgbClr val="0000FF"/>
                </a:solidFill>
              </a:rPr>
            </a:br>
            <a:r>
              <a:rPr lang="zh-CN" altLang="en-US" dirty="0">
                <a:solidFill>
                  <a:srgbClr val="0000FF"/>
                </a:solidFill>
              </a:rPr>
              <a:t>获取后验分布</a:t>
            </a:r>
            <a:r>
              <a:rPr lang="zh-CN" altLang="en-US" dirty="0" smtClean="0">
                <a:solidFill>
                  <a:srgbClr val="0000FF"/>
                </a:solidFill>
              </a:rPr>
              <a:t>数据</a:t>
            </a:r>
            <a:endParaRPr lang="zh-CN" altLang="en-US" dirty="0"/>
          </a:p>
        </p:txBody>
      </p:sp>
      <p:pic>
        <p:nvPicPr>
          <p:cNvPr id="4" name="内容占位符 3"/>
          <p:cNvPicPr>
            <a:picLocks noGrp="1" noChangeAspect="1"/>
          </p:cNvPicPr>
          <p:nvPr>
            <p:ph idx="1"/>
          </p:nvPr>
        </p:nvPicPr>
        <p:blipFill>
          <a:blip r:embed="rId2"/>
          <a:stretch>
            <a:fillRect/>
          </a:stretch>
        </p:blipFill>
        <p:spPr>
          <a:xfrm>
            <a:off x="0" y="2229952"/>
            <a:ext cx="5184291" cy="4238292"/>
          </a:xfrm>
          <a:prstGeom prst="rect">
            <a:avLst/>
          </a:prstGeom>
        </p:spPr>
      </p:pic>
      <p:pic>
        <p:nvPicPr>
          <p:cNvPr id="5" name="图片 4"/>
          <p:cNvPicPr>
            <a:picLocks noChangeAspect="1"/>
          </p:cNvPicPr>
          <p:nvPr/>
        </p:nvPicPr>
        <p:blipFill>
          <a:blip r:embed="rId3"/>
          <a:stretch>
            <a:fillRect/>
          </a:stretch>
        </p:blipFill>
        <p:spPr>
          <a:xfrm>
            <a:off x="5438274" y="2127183"/>
            <a:ext cx="6420050" cy="4475814"/>
          </a:xfrm>
          <a:prstGeom prst="rect">
            <a:avLst/>
          </a:prstGeom>
        </p:spPr>
      </p:pic>
      <p:sp>
        <p:nvSpPr>
          <p:cNvPr id="6" name="矩形 5"/>
          <p:cNvSpPr/>
          <p:nvPr/>
        </p:nvSpPr>
        <p:spPr>
          <a:xfrm>
            <a:off x="968942" y="1249010"/>
            <a:ext cx="3073669" cy="646331"/>
          </a:xfrm>
          <a:prstGeom prst="rect">
            <a:avLst/>
          </a:prstGeom>
        </p:spPr>
        <p:txBody>
          <a:bodyPr wrap="square">
            <a:spAutoFit/>
          </a:bodyPr>
          <a:lstStyle/>
          <a:p>
            <a:r>
              <a:rPr lang="en-US" altLang="zh-CN" dirty="0" err="1">
                <a:solidFill>
                  <a:srgbClr val="0000FF"/>
                </a:solidFill>
              </a:rPr>
              <a:t>stanplot</a:t>
            </a:r>
            <a:r>
              <a:rPr lang="en-US" altLang="zh-CN" dirty="0">
                <a:solidFill>
                  <a:srgbClr val="0000FF"/>
                </a:solidFill>
              </a:rPr>
              <a:t>(bm1)</a:t>
            </a:r>
          </a:p>
          <a:p>
            <a:r>
              <a:rPr lang="en-US" altLang="zh-CN" dirty="0" err="1">
                <a:solidFill>
                  <a:srgbClr val="0000FF"/>
                </a:solidFill>
              </a:rPr>
              <a:t>stanplot</a:t>
            </a:r>
            <a:r>
              <a:rPr lang="en-US" altLang="zh-CN" dirty="0">
                <a:solidFill>
                  <a:srgbClr val="0000FF"/>
                </a:solidFill>
              </a:rPr>
              <a:t>(bm1, type = "trace")</a:t>
            </a:r>
            <a:endParaRPr lang="zh-CN" altLang="en-US" dirty="0">
              <a:solidFill>
                <a:srgbClr val="0000FF"/>
              </a:solidFill>
            </a:endParaRPr>
          </a:p>
        </p:txBody>
      </p:sp>
    </p:spTree>
    <p:extLst>
      <p:ext uri="{BB962C8B-B14F-4D97-AF65-F5344CB8AC3E}">
        <p14:creationId xmlns:p14="http://schemas.microsoft.com/office/powerpoint/2010/main" val="8594437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8949" y="490255"/>
            <a:ext cx="10515600" cy="318268"/>
          </a:xfrm>
        </p:spPr>
        <p:txBody>
          <a:bodyPr>
            <a:normAutofit fontScale="90000"/>
          </a:bodyPr>
          <a:lstStyle/>
          <a:p>
            <a:pPr algn="ctr"/>
            <a:r>
              <a:rPr lang="en-US" altLang="zh-CN" dirty="0" err="1">
                <a:solidFill>
                  <a:srgbClr val="0000FF"/>
                </a:solidFill>
              </a:rPr>
              <a:t>brms</a:t>
            </a:r>
            <a:r>
              <a:rPr lang="zh-CN" altLang="en-US" dirty="0">
                <a:solidFill>
                  <a:srgbClr val="0000FF"/>
                </a:solidFill>
              </a:rPr>
              <a:t>的应用</a:t>
            </a:r>
            <a:r>
              <a:rPr lang="en-US" altLang="zh-CN" dirty="0">
                <a:solidFill>
                  <a:srgbClr val="0000FF"/>
                </a:solidFill>
              </a:rPr>
              <a:t>—</a:t>
            </a:r>
            <a:r>
              <a:rPr lang="zh-CN" altLang="en-US" dirty="0">
                <a:solidFill>
                  <a:srgbClr val="0000FF"/>
                </a:solidFill>
              </a:rPr>
              <a:t>变截距、变斜率</a:t>
            </a:r>
            <a:r>
              <a:rPr lang="en-US" altLang="zh-CN" dirty="0">
                <a:solidFill>
                  <a:srgbClr val="0000FF"/>
                </a:solidFill>
              </a:rPr>
              <a:t>LMM</a:t>
            </a:r>
            <a:r>
              <a:rPr lang="zh-CN" altLang="en-US" dirty="0">
                <a:solidFill>
                  <a:srgbClr val="0000FF"/>
                </a:solidFill>
              </a:rPr>
              <a:t>模型</a:t>
            </a:r>
            <a:r>
              <a:rPr lang="en-US" altLang="zh-CN" dirty="0">
                <a:solidFill>
                  <a:srgbClr val="0000FF"/>
                </a:solidFill>
              </a:rPr>
              <a:t/>
            </a:r>
            <a:br>
              <a:rPr lang="en-US" altLang="zh-CN" dirty="0">
                <a:solidFill>
                  <a:srgbClr val="0000FF"/>
                </a:solidFill>
              </a:rPr>
            </a:br>
            <a:r>
              <a:rPr lang="zh-CN" altLang="en-US" dirty="0" smtClean="0">
                <a:solidFill>
                  <a:srgbClr val="0000FF"/>
                </a:solidFill>
              </a:rPr>
              <a:t>获取后验分布数据</a:t>
            </a:r>
            <a:endParaRPr lang="zh-CN" altLang="en-US" dirty="0"/>
          </a:p>
        </p:txBody>
      </p:sp>
      <p:pic>
        <p:nvPicPr>
          <p:cNvPr id="7" name="图片 6"/>
          <p:cNvPicPr>
            <a:picLocks noChangeAspect="1"/>
          </p:cNvPicPr>
          <p:nvPr/>
        </p:nvPicPr>
        <p:blipFill>
          <a:blip r:embed="rId2"/>
          <a:stretch>
            <a:fillRect/>
          </a:stretch>
        </p:blipFill>
        <p:spPr>
          <a:xfrm>
            <a:off x="645598" y="1926505"/>
            <a:ext cx="5431151" cy="4480560"/>
          </a:xfrm>
          <a:prstGeom prst="rect">
            <a:avLst/>
          </a:prstGeom>
        </p:spPr>
      </p:pic>
      <p:sp>
        <p:nvSpPr>
          <p:cNvPr id="8" name="Rectangle 1"/>
          <p:cNvSpPr>
            <a:spLocks noChangeArrowheads="1"/>
          </p:cNvSpPr>
          <p:nvPr/>
        </p:nvSpPr>
        <p:spPr bwMode="auto">
          <a:xfrm>
            <a:off x="818949" y="1418173"/>
            <a:ext cx="3975219"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FF"/>
                </a:solidFill>
                <a:effectLst/>
                <a:latin typeface="Lucida Console" panose="020B0609040504020204" pitchFamily="49" charset="0"/>
              </a:rPr>
              <a:t>stanplot(bm1, type = "hist" )</a:t>
            </a:r>
            <a:endParaRPr kumimoji="0" lang="zh-CN" altLang="zh-CN" sz="1600" b="0" i="0" u="none" strike="noStrike" cap="none" normalizeH="0" baseline="0" dirty="0" smtClean="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6949439" y="1926505"/>
            <a:ext cx="4282583" cy="4698144"/>
          </a:xfrm>
          <a:prstGeom prst="rect">
            <a:avLst/>
          </a:prstGeom>
        </p:spPr>
      </p:pic>
      <p:sp>
        <p:nvSpPr>
          <p:cNvPr id="11" name="文本框 10"/>
          <p:cNvSpPr txBox="1"/>
          <p:nvPr/>
        </p:nvSpPr>
        <p:spPr>
          <a:xfrm>
            <a:off x="7218708" y="1889824"/>
            <a:ext cx="3262432" cy="830997"/>
          </a:xfrm>
          <a:prstGeom prst="rect">
            <a:avLst/>
          </a:prstGeom>
          <a:noFill/>
        </p:spPr>
        <p:txBody>
          <a:bodyPr wrap="none" rtlCol="0">
            <a:spAutoFit/>
          </a:bodyPr>
          <a:lstStyle/>
          <a:p>
            <a:r>
              <a:rPr lang="zh-CN" altLang="en-US" sz="2400" dirty="0" smtClean="0">
                <a:solidFill>
                  <a:srgbClr val="FF0000"/>
                </a:solidFill>
              </a:rPr>
              <a:t>依据模型产生模拟数据</a:t>
            </a:r>
            <a:endParaRPr lang="en-US" altLang="zh-CN" sz="2400" dirty="0" smtClean="0">
              <a:solidFill>
                <a:srgbClr val="FF0000"/>
              </a:solidFill>
            </a:endParaRPr>
          </a:p>
          <a:p>
            <a:r>
              <a:rPr lang="zh-CN" altLang="en-US" sz="2400" dirty="0" smtClean="0">
                <a:solidFill>
                  <a:srgbClr val="FF0000"/>
                </a:solidFill>
              </a:rPr>
              <a:t>与原数据进行对比</a:t>
            </a:r>
            <a:endParaRPr lang="zh-CN" altLang="en-US" sz="2400" dirty="0">
              <a:solidFill>
                <a:srgbClr val="FF0000"/>
              </a:solidFill>
            </a:endParaRPr>
          </a:p>
        </p:txBody>
      </p:sp>
      <p:sp>
        <p:nvSpPr>
          <p:cNvPr id="12" name="矩形 11"/>
          <p:cNvSpPr/>
          <p:nvPr/>
        </p:nvSpPr>
        <p:spPr>
          <a:xfrm>
            <a:off x="6949439" y="1233507"/>
            <a:ext cx="3800971" cy="369332"/>
          </a:xfrm>
          <a:prstGeom prst="rect">
            <a:avLst/>
          </a:prstGeom>
        </p:spPr>
        <p:txBody>
          <a:bodyPr wrap="square">
            <a:spAutoFit/>
          </a:bodyPr>
          <a:lstStyle/>
          <a:p>
            <a:r>
              <a:rPr lang="en-US" altLang="zh-CN" b="1" dirty="0" err="1" smtClean="0">
                <a:solidFill>
                  <a:srgbClr val="0000FF"/>
                </a:solidFill>
              </a:rPr>
              <a:t>pp_check</a:t>
            </a:r>
            <a:r>
              <a:rPr lang="en-US" altLang="zh-CN" b="1" dirty="0" smtClean="0">
                <a:solidFill>
                  <a:srgbClr val="0000FF"/>
                </a:solidFill>
              </a:rPr>
              <a:t>(bm1</a:t>
            </a:r>
            <a:r>
              <a:rPr lang="en-US" altLang="zh-CN" b="1" dirty="0">
                <a:solidFill>
                  <a:srgbClr val="0000FF"/>
                </a:solidFill>
              </a:rPr>
              <a:t>, </a:t>
            </a:r>
            <a:r>
              <a:rPr lang="en-US" altLang="zh-CN" b="1" dirty="0" err="1">
                <a:solidFill>
                  <a:srgbClr val="0000FF"/>
                </a:solidFill>
              </a:rPr>
              <a:t>nsamples</a:t>
            </a:r>
            <a:r>
              <a:rPr lang="en-US" altLang="zh-CN" b="1" dirty="0">
                <a:solidFill>
                  <a:srgbClr val="0000FF"/>
                </a:solidFill>
              </a:rPr>
              <a:t>=1000)</a:t>
            </a:r>
            <a:endParaRPr lang="zh-CN" altLang="en-US" b="1" dirty="0">
              <a:solidFill>
                <a:srgbClr val="0000FF"/>
              </a:solidFill>
            </a:endParaRPr>
          </a:p>
        </p:txBody>
      </p:sp>
    </p:spTree>
    <p:extLst>
      <p:ext uri="{BB962C8B-B14F-4D97-AF65-F5344CB8AC3E}">
        <p14:creationId xmlns:p14="http://schemas.microsoft.com/office/powerpoint/2010/main" val="41066657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2890" y="393261"/>
            <a:ext cx="8094785" cy="956231"/>
          </a:xfrm>
        </p:spPr>
        <p:txBody>
          <a:bodyPr>
            <a:normAutofit/>
          </a:bodyPr>
          <a:lstStyle/>
          <a:p>
            <a:pPr algn="ctr"/>
            <a:r>
              <a:rPr lang="en-US" altLang="zh-CN" sz="3600" dirty="0" smtClean="0"/>
              <a:t>The relationship between x and y</a:t>
            </a:r>
            <a:endParaRPr lang="zh-CN" altLang="en-US" sz="3600" dirty="0"/>
          </a:p>
        </p:txBody>
      </p:sp>
      <p:sp>
        <p:nvSpPr>
          <p:cNvPr id="5" name="矩形 4"/>
          <p:cNvSpPr/>
          <p:nvPr/>
        </p:nvSpPr>
        <p:spPr>
          <a:xfrm>
            <a:off x="360569" y="3366437"/>
            <a:ext cx="5922583" cy="830997"/>
          </a:xfrm>
          <a:prstGeom prst="rect">
            <a:avLst/>
          </a:prstGeom>
        </p:spPr>
        <p:txBody>
          <a:bodyPr wrap="none">
            <a:spAutoFit/>
          </a:bodyPr>
          <a:lstStyle/>
          <a:p>
            <a:r>
              <a:rPr lang="en-US" altLang="zh-CN" sz="2400" dirty="0" smtClean="0"/>
              <a:t>plot(</a:t>
            </a:r>
            <a:r>
              <a:rPr lang="en-US" altLang="zh-CN" sz="2400" dirty="0" err="1" smtClean="0"/>
              <a:t>marginal_effects</a:t>
            </a:r>
            <a:r>
              <a:rPr lang="en-US" altLang="zh-CN" sz="2400" dirty="0" smtClean="0"/>
              <a:t>(bm1</a:t>
            </a:r>
            <a:r>
              <a:rPr lang="en-US" altLang="zh-CN" sz="2400" dirty="0"/>
              <a:t>, resolution = 100), </a:t>
            </a:r>
            <a:endParaRPr lang="en-US" altLang="zh-CN" sz="2400" dirty="0" smtClean="0"/>
          </a:p>
          <a:p>
            <a:r>
              <a:rPr lang="en-US" altLang="zh-CN" sz="2400" dirty="0"/>
              <a:t> </a:t>
            </a:r>
            <a:r>
              <a:rPr lang="en-US" altLang="zh-CN" sz="2400" dirty="0" smtClean="0"/>
              <a:t>    points=T</a:t>
            </a:r>
            <a:r>
              <a:rPr lang="en-US" altLang="zh-CN" sz="2400" dirty="0"/>
              <a:t>)</a:t>
            </a:r>
            <a:endParaRPr lang="zh-CN" altLang="en-US" sz="2400" dirty="0"/>
          </a:p>
        </p:txBody>
      </p:sp>
      <p:pic>
        <p:nvPicPr>
          <p:cNvPr id="3" name="图片 2"/>
          <p:cNvPicPr>
            <a:picLocks noChangeAspect="1"/>
          </p:cNvPicPr>
          <p:nvPr/>
        </p:nvPicPr>
        <p:blipFill>
          <a:blip r:embed="rId2"/>
          <a:stretch>
            <a:fillRect/>
          </a:stretch>
        </p:blipFill>
        <p:spPr>
          <a:xfrm>
            <a:off x="6219847" y="871376"/>
            <a:ext cx="5310143" cy="5343003"/>
          </a:xfrm>
          <a:prstGeom prst="rect">
            <a:avLst/>
          </a:prstGeom>
        </p:spPr>
      </p:pic>
      <p:sp>
        <p:nvSpPr>
          <p:cNvPr id="6" name="矩形 5"/>
          <p:cNvSpPr/>
          <p:nvPr/>
        </p:nvSpPr>
        <p:spPr>
          <a:xfrm>
            <a:off x="480159" y="4388009"/>
            <a:ext cx="5344925" cy="646331"/>
          </a:xfrm>
          <a:prstGeom prst="rect">
            <a:avLst/>
          </a:prstGeom>
        </p:spPr>
        <p:txBody>
          <a:bodyPr wrap="none">
            <a:spAutoFit/>
          </a:bodyPr>
          <a:lstStyle/>
          <a:p>
            <a:r>
              <a:rPr lang="en-US" altLang="zh-CN" dirty="0"/>
              <a:t>resolution </a:t>
            </a:r>
            <a:r>
              <a:rPr lang="zh-CN" altLang="en-US" dirty="0"/>
              <a:t>，</a:t>
            </a:r>
            <a:r>
              <a:rPr lang="zh-CN" altLang="en-US" dirty="0" smtClean="0"/>
              <a:t>用来拟合回归线及其置信区间的点数量</a:t>
            </a:r>
            <a:endParaRPr lang="en-US" altLang="zh-CN" dirty="0" smtClean="0"/>
          </a:p>
          <a:p>
            <a:r>
              <a:rPr lang="en-US" altLang="zh-CN" dirty="0"/>
              <a:t>p</a:t>
            </a:r>
            <a:r>
              <a:rPr lang="en-US" altLang="zh-CN" dirty="0" smtClean="0"/>
              <a:t>oints= ,  </a:t>
            </a:r>
            <a:r>
              <a:rPr lang="zh-CN" altLang="en-US" dirty="0" smtClean="0"/>
              <a:t>是否保留原始数据， 即图中的黑点</a:t>
            </a:r>
            <a:r>
              <a:rPr lang="en-US" altLang="zh-CN" dirty="0" smtClean="0"/>
              <a:t> </a:t>
            </a:r>
            <a:endParaRPr lang="zh-CN" altLang="en-US" dirty="0"/>
          </a:p>
        </p:txBody>
      </p:sp>
    </p:spTree>
    <p:extLst>
      <p:ext uri="{BB962C8B-B14F-4D97-AF65-F5344CB8AC3E}">
        <p14:creationId xmlns:p14="http://schemas.microsoft.com/office/powerpoint/2010/main" val="40797838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6531" y="486553"/>
            <a:ext cx="10515600" cy="558900"/>
          </a:xfrm>
        </p:spPr>
        <p:txBody>
          <a:bodyPr>
            <a:normAutofit fontScale="90000"/>
          </a:bodyPr>
          <a:lstStyle/>
          <a:p>
            <a:pPr algn="ctr"/>
            <a:r>
              <a:rPr lang="en-US" altLang="zh-CN" dirty="0" smtClean="0"/>
              <a:t>Extract data plot with </a:t>
            </a:r>
            <a:r>
              <a:rPr lang="en-US" altLang="zh-CN" dirty="0" smtClean="0"/>
              <a:t>ggplot2</a:t>
            </a:r>
            <a:endParaRPr lang="zh-CN" altLang="en-US" dirty="0"/>
          </a:p>
        </p:txBody>
      </p:sp>
      <p:sp>
        <p:nvSpPr>
          <p:cNvPr id="3" name="内容占位符 2"/>
          <p:cNvSpPr>
            <a:spLocks noGrp="1"/>
          </p:cNvSpPr>
          <p:nvPr>
            <p:ph idx="1"/>
          </p:nvPr>
        </p:nvSpPr>
        <p:spPr>
          <a:xfrm>
            <a:off x="135556" y="1498366"/>
            <a:ext cx="7237396" cy="4286418"/>
          </a:xfrm>
        </p:spPr>
        <p:txBody>
          <a:bodyPr>
            <a:normAutofit fontScale="70000" lnSpcReduction="20000"/>
          </a:bodyPr>
          <a:lstStyle/>
          <a:p>
            <a:pPr marL="0" indent="0">
              <a:buNone/>
            </a:pPr>
            <a:r>
              <a:rPr lang="en-US" altLang="zh-CN" dirty="0" smtClean="0">
                <a:solidFill>
                  <a:schemeClr val="accent5">
                    <a:lumMod val="60000"/>
                    <a:lumOff val="40000"/>
                  </a:schemeClr>
                </a:solidFill>
              </a:rPr>
              <a:t>##</a:t>
            </a:r>
            <a:r>
              <a:rPr lang="zh-CN" altLang="en-US" dirty="0" smtClean="0">
                <a:solidFill>
                  <a:schemeClr val="accent5">
                    <a:lumMod val="60000"/>
                    <a:lumOff val="40000"/>
                  </a:schemeClr>
                </a:solidFill>
              </a:rPr>
              <a:t>可以提取模型拟合的数据直接用</a:t>
            </a:r>
            <a:r>
              <a:rPr lang="en-US" altLang="zh-CN" dirty="0" smtClean="0">
                <a:solidFill>
                  <a:schemeClr val="accent5">
                    <a:lumMod val="60000"/>
                    <a:lumOff val="40000"/>
                  </a:schemeClr>
                </a:solidFill>
              </a:rPr>
              <a:t>ggplot2</a:t>
            </a:r>
            <a:r>
              <a:rPr lang="zh-CN" altLang="en-US" dirty="0" smtClean="0">
                <a:solidFill>
                  <a:schemeClr val="accent5">
                    <a:lumMod val="60000"/>
                    <a:lumOff val="40000"/>
                  </a:schemeClr>
                </a:solidFill>
              </a:rPr>
              <a:t>作图</a:t>
            </a:r>
            <a:endParaRPr lang="en-US" altLang="zh-CN" dirty="0" smtClean="0">
              <a:solidFill>
                <a:schemeClr val="accent5">
                  <a:lumMod val="60000"/>
                  <a:lumOff val="40000"/>
                </a:schemeClr>
              </a:solidFill>
            </a:endParaRPr>
          </a:p>
          <a:p>
            <a:pPr marL="0" indent="0">
              <a:buNone/>
            </a:pPr>
            <a:r>
              <a:rPr lang="en-US" altLang="zh-CN" dirty="0"/>
              <a:t>bd1&lt;-plot(</a:t>
            </a:r>
            <a:r>
              <a:rPr lang="en-US" altLang="zh-CN" dirty="0" err="1"/>
              <a:t>marginal_effects</a:t>
            </a:r>
            <a:r>
              <a:rPr lang="en-US" altLang="zh-CN" dirty="0"/>
              <a:t>(bm1, resolution = 100), points=T)</a:t>
            </a:r>
          </a:p>
          <a:p>
            <a:pPr marL="0" indent="0">
              <a:buNone/>
            </a:pPr>
            <a:r>
              <a:rPr lang="en-US" altLang="zh-CN" sz="2900" dirty="0">
                <a:solidFill>
                  <a:schemeClr val="accent5">
                    <a:lumMod val="60000"/>
                    <a:lumOff val="40000"/>
                  </a:schemeClr>
                </a:solidFill>
              </a:rPr>
              <a:t>###</a:t>
            </a:r>
            <a:r>
              <a:rPr lang="zh-CN" altLang="en-US" sz="2900" dirty="0">
                <a:solidFill>
                  <a:schemeClr val="accent5">
                    <a:lumMod val="60000"/>
                    <a:lumOff val="40000"/>
                  </a:schemeClr>
                </a:solidFill>
              </a:rPr>
              <a:t>提取作图数据</a:t>
            </a:r>
            <a:endParaRPr lang="en-US" altLang="zh-CN" sz="2900" dirty="0">
              <a:solidFill>
                <a:schemeClr val="accent5">
                  <a:lumMod val="60000"/>
                  <a:lumOff val="40000"/>
                </a:schemeClr>
              </a:solidFill>
            </a:endParaRPr>
          </a:p>
          <a:p>
            <a:pPr marL="0" indent="0">
              <a:buNone/>
            </a:pPr>
            <a:r>
              <a:rPr lang="en-US" altLang="zh-CN" dirty="0"/>
              <a:t>bd2&lt;-</a:t>
            </a:r>
            <a:r>
              <a:rPr lang="en-US" altLang="zh-CN" dirty="0" smtClean="0"/>
              <a:t>bd1$Days$data</a:t>
            </a:r>
            <a:endParaRPr lang="en-US" altLang="zh-CN" dirty="0"/>
          </a:p>
          <a:p>
            <a:pPr marL="0" indent="0">
              <a:buNone/>
            </a:pPr>
            <a:r>
              <a:rPr lang="en-US" altLang="zh-CN" dirty="0"/>
              <a:t>library(ggplot2)</a:t>
            </a:r>
          </a:p>
          <a:p>
            <a:pPr marL="0" indent="0">
              <a:buNone/>
            </a:pPr>
            <a:r>
              <a:rPr lang="en-US" altLang="zh-CN" dirty="0"/>
              <a:t>f1&lt;-</a:t>
            </a:r>
            <a:r>
              <a:rPr lang="en-US" altLang="zh-CN" dirty="0" err="1"/>
              <a:t>ggplot</a:t>
            </a:r>
            <a:r>
              <a:rPr lang="en-US" altLang="zh-CN" dirty="0"/>
              <a:t>(</a:t>
            </a:r>
            <a:r>
              <a:rPr lang="en-US" altLang="zh-CN" dirty="0" err="1"/>
              <a:t>sleepstudy</a:t>
            </a:r>
            <a:r>
              <a:rPr lang="en-US" altLang="zh-CN" dirty="0"/>
              <a:t>, </a:t>
            </a:r>
            <a:r>
              <a:rPr lang="en-US" altLang="zh-CN" dirty="0" err="1"/>
              <a:t>aes</a:t>
            </a:r>
            <a:r>
              <a:rPr lang="en-US" altLang="zh-CN" dirty="0"/>
              <a:t>(x =Days, y=Reaction))+ </a:t>
            </a:r>
            <a:r>
              <a:rPr lang="en-US" altLang="zh-CN" dirty="0" err="1"/>
              <a:t>theme_bw</a:t>
            </a:r>
            <a:r>
              <a:rPr lang="en-US" altLang="zh-CN" dirty="0"/>
              <a:t>()+</a:t>
            </a:r>
          </a:p>
          <a:p>
            <a:pPr marL="0" indent="0">
              <a:buNone/>
            </a:pPr>
            <a:r>
              <a:rPr lang="en-US" altLang="zh-CN" dirty="0"/>
              <a:t>  </a:t>
            </a:r>
            <a:r>
              <a:rPr lang="en-US" altLang="zh-CN" dirty="0" err="1"/>
              <a:t>geom_point</a:t>
            </a:r>
            <a:r>
              <a:rPr lang="en-US" altLang="zh-CN" dirty="0"/>
              <a:t>(size=3,color="red")+</a:t>
            </a:r>
          </a:p>
          <a:p>
            <a:pPr marL="0" indent="0">
              <a:buNone/>
            </a:pPr>
            <a:r>
              <a:rPr lang="en-US" altLang="zh-CN" dirty="0"/>
              <a:t>  </a:t>
            </a:r>
            <a:r>
              <a:rPr lang="en-US" altLang="zh-CN" dirty="0" err="1"/>
              <a:t>geom_ribbon</a:t>
            </a:r>
            <a:r>
              <a:rPr lang="en-US" altLang="zh-CN" dirty="0"/>
              <a:t>(data=bd2,aes(</a:t>
            </a:r>
            <a:r>
              <a:rPr lang="en-US" altLang="zh-CN" dirty="0" err="1"/>
              <a:t>ymin</a:t>
            </a:r>
            <a:r>
              <a:rPr lang="en-US" altLang="zh-CN" dirty="0"/>
              <a:t>=lower__, </a:t>
            </a:r>
            <a:endParaRPr lang="en-US" altLang="zh-CN" dirty="0" smtClean="0"/>
          </a:p>
          <a:p>
            <a:pPr marL="0" indent="0">
              <a:buNone/>
            </a:pPr>
            <a:r>
              <a:rPr lang="en-US" altLang="zh-CN" dirty="0" err="1" smtClean="0"/>
              <a:t>ymax</a:t>
            </a:r>
            <a:r>
              <a:rPr lang="en-US" altLang="zh-CN" dirty="0" smtClean="0"/>
              <a:t>=upper</a:t>
            </a:r>
            <a:r>
              <a:rPr lang="en-US" altLang="zh-CN" dirty="0"/>
              <a:t>__), fill = "grey70",alpha=0.7)+</a:t>
            </a:r>
          </a:p>
          <a:p>
            <a:pPr marL="0" indent="0">
              <a:buNone/>
            </a:pPr>
            <a:r>
              <a:rPr lang="en-US" altLang="zh-CN" dirty="0"/>
              <a:t>  </a:t>
            </a:r>
            <a:r>
              <a:rPr lang="en-US" altLang="zh-CN" dirty="0" err="1"/>
              <a:t>geom_line</a:t>
            </a:r>
            <a:r>
              <a:rPr lang="en-US" altLang="zh-CN" dirty="0"/>
              <a:t>(data=bd2,aes(x =Days, y=bd2$estimate__),color='</a:t>
            </a:r>
            <a:r>
              <a:rPr lang="en-US" altLang="zh-CN" dirty="0" err="1"/>
              <a:t>steelblue</a:t>
            </a:r>
            <a:r>
              <a:rPr lang="en-US" altLang="zh-CN" dirty="0"/>
              <a:t>',size=2</a:t>
            </a:r>
            <a:r>
              <a:rPr lang="en-US" altLang="zh-CN" dirty="0" smtClean="0"/>
              <a:t>)</a:t>
            </a:r>
            <a:endParaRPr lang="en-US" altLang="zh-CN" dirty="0"/>
          </a:p>
          <a:p>
            <a:pPr marL="0" indent="0">
              <a:buNone/>
            </a:pPr>
            <a:r>
              <a:rPr lang="en-US" altLang="zh-CN" dirty="0"/>
              <a:t>plot(f1)</a:t>
            </a:r>
            <a:endParaRPr lang="zh-CN" altLang="en-US" dirty="0"/>
          </a:p>
        </p:txBody>
      </p:sp>
      <p:pic>
        <p:nvPicPr>
          <p:cNvPr id="4" name="图片 3"/>
          <p:cNvPicPr>
            <a:picLocks noChangeAspect="1"/>
          </p:cNvPicPr>
          <p:nvPr/>
        </p:nvPicPr>
        <p:blipFill>
          <a:blip r:embed="rId2"/>
          <a:stretch>
            <a:fillRect/>
          </a:stretch>
        </p:blipFill>
        <p:spPr>
          <a:xfrm>
            <a:off x="6986176" y="942535"/>
            <a:ext cx="5003208" cy="5480023"/>
          </a:xfrm>
          <a:prstGeom prst="rect">
            <a:avLst/>
          </a:prstGeom>
        </p:spPr>
      </p:pic>
    </p:spTree>
    <p:extLst>
      <p:ext uri="{BB962C8B-B14F-4D97-AF65-F5344CB8AC3E}">
        <p14:creationId xmlns:p14="http://schemas.microsoft.com/office/powerpoint/2010/main" val="37508918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9324" y="124493"/>
            <a:ext cx="10515600" cy="655153"/>
          </a:xfrm>
        </p:spPr>
        <p:txBody>
          <a:bodyPr>
            <a:normAutofit fontScale="90000"/>
          </a:bodyPr>
          <a:lstStyle/>
          <a:p>
            <a:pPr algn="ctr"/>
            <a:r>
              <a:rPr lang="en-US" altLang="zh-CN" sz="3200" b="1" dirty="0" err="1">
                <a:solidFill>
                  <a:srgbClr val="0000FF"/>
                </a:solidFill>
              </a:rPr>
              <a:t>brms</a:t>
            </a:r>
            <a:r>
              <a:rPr lang="zh-CN" altLang="en-US" sz="3200" b="1" dirty="0">
                <a:solidFill>
                  <a:srgbClr val="0000FF"/>
                </a:solidFill>
              </a:rPr>
              <a:t>的应用</a:t>
            </a:r>
            <a:r>
              <a:rPr lang="en-US" altLang="zh-CN" sz="3200" b="1" dirty="0">
                <a:solidFill>
                  <a:srgbClr val="0000FF"/>
                </a:solidFill>
              </a:rPr>
              <a:t>—</a:t>
            </a:r>
            <a:r>
              <a:rPr lang="zh-CN" altLang="en-US" sz="3200" b="1" dirty="0">
                <a:solidFill>
                  <a:srgbClr val="0000FF"/>
                </a:solidFill>
              </a:rPr>
              <a:t>结果</a:t>
            </a:r>
            <a:r>
              <a:rPr lang="zh-CN" altLang="en-US" sz="3200" b="1" dirty="0" smtClean="0">
                <a:solidFill>
                  <a:srgbClr val="0000FF"/>
                </a:solidFill>
              </a:rPr>
              <a:t>作图</a:t>
            </a:r>
            <a:r>
              <a:rPr lang="en-US" altLang="zh-CN" sz="3200" b="1" dirty="0" smtClean="0">
                <a:solidFill>
                  <a:srgbClr val="0000FF"/>
                </a:solidFill>
              </a:rPr>
              <a:t/>
            </a:r>
            <a:br>
              <a:rPr lang="en-US" altLang="zh-CN" sz="3200" b="1" dirty="0" smtClean="0">
                <a:solidFill>
                  <a:srgbClr val="0000FF"/>
                </a:solidFill>
              </a:rPr>
            </a:br>
            <a:r>
              <a:rPr lang="zh-CN" altLang="en-US" sz="3200" b="1" dirty="0" smtClean="0">
                <a:solidFill>
                  <a:srgbClr val="0000FF"/>
                </a:solidFill>
              </a:rPr>
              <a:t>也可以调用</a:t>
            </a:r>
            <a:r>
              <a:rPr lang="en-US" altLang="zh-CN" sz="3200" b="1" dirty="0" err="1" smtClean="0">
                <a:solidFill>
                  <a:srgbClr val="0000FF"/>
                </a:solidFill>
              </a:rPr>
              <a:t>tidybayes</a:t>
            </a:r>
            <a:r>
              <a:rPr lang="zh-CN" altLang="en-US" sz="3200" b="1" dirty="0" smtClean="0">
                <a:solidFill>
                  <a:srgbClr val="0000FF"/>
                </a:solidFill>
              </a:rPr>
              <a:t>下的</a:t>
            </a:r>
            <a:r>
              <a:rPr lang="en-US" altLang="zh-CN" sz="3200" b="1" dirty="0" err="1" smtClean="0">
                <a:solidFill>
                  <a:srgbClr val="0000FF"/>
                </a:solidFill>
              </a:rPr>
              <a:t>add_fitted_draws</a:t>
            </a:r>
            <a:r>
              <a:rPr lang="zh-CN" altLang="en-US" sz="3200" b="1" dirty="0" smtClean="0">
                <a:solidFill>
                  <a:srgbClr val="0000FF"/>
                </a:solidFill>
              </a:rPr>
              <a:t>函数来预测作图</a:t>
            </a:r>
            <a:endParaRPr lang="zh-CN" altLang="en-US" sz="3200" b="1" dirty="0"/>
          </a:p>
        </p:txBody>
      </p:sp>
      <p:sp>
        <p:nvSpPr>
          <p:cNvPr id="3" name="内容占位符 2"/>
          <p:cNvSpPr>
            <a:spLocks noGrp="1"/>
          </p:cNvSpPr>
          <p:nvPr>
            <p:ph idx="1"/>
          </p:nvPr>
        </p:nvSpPr>
        <p:spPr>
          <a:xfrm>
            <a:off x="214229" y="1315485"/>
            <a:ext cx="6515501" cy="5017937"/>
          </a:xfrm>
        </p:spPr>
        <p:txBody>
          <a:bodyPr>
            <a:normAutofit fontScale="55000" lnSpcReduction="20000"/>
          </a:bodyPr>
          <a:lstStyle/>
          <a:p>
            <a:pPr marL="0" indent="0">
              <a:buNone/>
            </a:pPr>
            <a:r>
              <a:rPr lang="en-US" altLang="zh-CN" b="1" dirty="0">
                <a:solidFill>
                  <a:srgbClr val="FF0000"/>
                </a:solidFill>
              </a:rPr>
              <a:t>library(</a:t>
            </a:r>
            <a:r>
              <a:rPr lang="en-US" altLang="zh-CN" b="1" dirty="0" err="1">
                <a:solidFill>
                  <a:srgbClr val="FF0000"/>
                </a:solidFill>
              </a:rPr>
              <a:t>tidybayes</a:t>
            </a:r>
            <a:r>
              <a:rPr lang="en-US" altLang="zh-CN" b="1" dirty="0">
                <a:solidFill>
                  <a:srgbClr val="FF0000"/>
                </a:solidFill>
              </a:rPr>
              <a:t>)</a:t>
            </a:r>
          </a:p>
          <a:p>
            <a:pPr marL="0" indent="0">
              <a:buNone/>
            </a:pPr>
            <a:r>
              <a:rPr lang="en-US" altLang="zh-CN" b="1" dirty="0">
                <a:solidFill>
                  <a:srgbClr val="FF0000"/>
                </a:solidFill>
              </a:rPr>
              <a:t>library(</a:t>
            </a:r>
            <a:r>
              <a:rPr lang="en-US" altLang="zh-CN" b="1" dirty="0" err="1">
                <a:solidFill>
                  <a:srgbClr val="FF0000"/>
                </a:solidFill>
              </a:rPr>
              <a:t>tidyverse</a:t>
            </a:r>
            <a:r>
              <a:rPr lang="en-US" altLang="zh-CN" b="1" dirty="0">
                <a:solidFill>
                  <a:srgbClr val="FF0000"/>
                </a:solidFill>
              </a:rPr>
              <a:t>)</a:t>
            </a:r>
          </a:p>
          <a:p>
            <a:pPr marL="0" indent="0">
              <a:buNone/>
            </a:pPr>
            <a:r>
              <a:rPr lang="en-US" altLang="zh-CN" b="1" dirty="0">
                <a:solidFill>
                  <a:srgbClr val="FF0000"/>
                </a:solidFill>
              </a:rPr>
              <a:t>library(</a:t>
            </a:r>
            <a:r>
              <a:rPr lang="en-US" altLang="zh-CN" b="1" dirty="0" err="1">
                <a:solidFill>
                  <a:srgbClr val="FF0000"/>
                </a:solidFill>
              </a:rPr>
              <a:t>modelr</a:t>
            </a:r>
            <a:r>
              <a:rPr lang="en-US" altLang="zh-CN" b="1" dirty="0" smtClean="0">
                <a:solidFill>
                  <a:srgbClr val="FF0000"/>
                </a:solidFill>
              </a:rPr>
              <a:t>)</a:t>
            </a:r>
            <a:endParaRPr lang="en-US" altLang="zh-CN" b="1" dirty="0">
              <a:solidFill>
                <a:srgbClr val="FF0000"/>
              </a:solidFill>
            </a:endParaRPr>
          </a:p>
          <a:p>
            <a:pPr marL="0" indent="0">
              <a:buNone/>
            </a:pPr>
            <a:r>
              <a:rPr lang="en-US" altLang="zh-CN" b="1" dirty="0">
                <a:solidFill>
                  <a:srgbClr val="0000FF"/>
                </a:solidFill>
              </a:rPr>
              <a:t>f2&lt;-</a:t>
            </a:r>
            <a:r>
              <a:rPr lang="en-US" altLang="zh-CN" b="1" dirty="0" err="1">
                <a:solidFill>
                  <a:srgbClr val="0000FF"/>
                </a:solidFill>
              </a:rPr>
              <a:t>sleepstudy</a:t>
            </a:r>
            <a:r>
              <a:rPr lang="en-US" altLang="zh-CN" b="1" dirty="0">
                <a:solidFill>
                  <a:srgbClr val="0000FF"/>
                </a:solidFill>
              </a:rPr>
              <a:t> %&gt;%</a:t>
            </a:r>
          </a:p>
          <a:p>
            <a:pPr marL="0" indent="0">
              <a:buNone/>
            </a:pPr>
            <a:r>
              <a:rPr lang="en-US" altLang="zh-CN" b="1" dirty="0">
                <a:solidFill>
                  <a:srgbClr val="0000FF"/>
                </a:solidFill>
              </a:rPr>
              <a:t>  </a:t>
            </a:r>
            <a:r>
              <a:rPr lang="en-US" altLang="zh-CN" b="1" dirty="0" err="1">
                <a:solidFill>
                  <a:srgbClr val="0000FF"/>
                </a:solidFill>
              </a:rPr>
              <a:t>data_grid</a:t>
            </a:r>
            <a:r>
              <a:rPr lang="en-US" altLang="zh-CN" b="1" dirty="0">
                <a:solidFill>
                  <a:srgbClr val="0000FF"/>
                </a:solidFill>
              </a:rPr>
              <a:t>(Days= </a:t>
            </a:r>
            <a:r>
              <a:rPr lang="en-US" altLang="zh-CN" b="1" dirty="0" err="1">
                <a:solidFill>
                  <a:srgbClr val="0000FF"/>
                </a:solidFill>
              </a:rPr>
              <a:t>seq_range</a:t>
            </a:r>
            <a:r>
              <a:rPr lang="en-US" altLang="zh-CN" b="1" dirty="0">
                <a:solidFill>
                  <a:srgbClr val="0000FF"/>
                </a:solidFill>
              </a:rPr>
              <a:t>(Days, n =</a:t>
            </a:r>
            <a:r>
              <a:rPr lang="en-US" altLang="zh-CN" b="1" dirty="0" err="1">
                <a:solidFill>
                  <a:srgbClr val="0000FF"/>
                </a:solidFill>
              </a:rPr>
              <a:t>nrow</a:t>
            </a:r>
            <a:r>
              <a:rPr lang="en-US" altLang="zh-CN" b="1" dirty="0">
                <a:solidFill>
                  <a:srgbClr val="0000FF"/>
                </a:solidFill>
              </a:rPr>
              <a:t>(</a:t>
            </a:r>
            <a:r>
              <a:rPr lang="en-US" altLang="zh-CN" b="1" dirty="0" err="1">
                <a:solidFill>
                  <a:srgbClr val="0000FF"/>
                </a:solidFill>
              </a:rPr>
              <a:t>sleepstudy</a:t>
            </a:r>
            <a:r>
              <a:rPr lang="en-US" altLang="zh-CN" b="1" dirty="0">
                <a:solidFill>
                  <a:srgbClr val="0000FF"/>
                </a:solidFill>
              </a:rPr>
              <a:t>))) %&gt;%</a:t>
            </a:r>
          </a:p>
          <a:p>
            <a:pPr marL="0" indent="0">
              <a:buNone/>
            </a:pPr>
            <a:r>
              <a:rPr lang="en-US" altLang="zh-CN" b="1" dirty="0">
                <a:solidFill>
                  <a:srgbClr val="0000FF"/>
                </a:solidFill>
              </a:rPr>
              <a:t>  </a:t>
            </a:r>
            <a:r>
              <a:rPr lang="en-US" altLang="zh-CN" b="1" dirty="0" err="1">
                <a:solidFill>
                  <a:srgbClr val="FF0000"/>
                </a:solidFill>
              </a:rPr>
              <a:t>add_fitted_draws</a:t>
            </a:r>
            <a:r>
              <a:rPr lang="en-US" altLang="zh-CN" b="1" dirty="0">
                <a:solidFill>
                  <a:srgbClr val="FF0000"/>
                </a:solidFill>
              </a:rPr>
              <a:t>(model </a:t>
            </a:r>
            <a:r>
              <a:rPr lang="en-US" altLang="zh-CN" b="1" dirty="0" smtClean="0">
                <a:solidFill>
                  <a:srgbClr val="FF0000"/>
                </a:solidFill>
              </a:rPr>
              <a:t>=bm1</a:t>
            </a:r>
            <a:r>
              <a:rPr lang="en-US" altLang="zh-CN" b="1" dirty="0">
                <a:solidFill>
                  <a:srgbClr val="FF0000"/>
                </a:solidFill>
              </a:rPr>
              <a:t>,</a:t>
            </a:r>
          </a:p>
          <a:p>
            <a:pPr marL="0" indent="0">
              <a:buNone/>
            </a:pPr>
            <a:r>
              <a:rPr lang="en-US" altLang="zh-CN" b="1" dirty="0">
                <a:solidFill>
                  <a:srgbClr val="FF0000"/>
                </a:solidFill>
              </a:rPr>
              <a:t>                   </a:t>
            </a:r>
            <a:r>
              <a:rPr lang="en-US" altLang="zh-CN" b="1" dirty="0" err="1">
                <a:solidFill>
                  <a:srgbClr val="FF0000"/>
                </a:solidFill>
              </a:rPr>
              <a:t>re_formula</a:t>
            </a:r>
            <a:r>
              <a:rPr lang="en-US" altLang="zh-CN" b="1" dirty="0">
                <a:solidFill>
                  <a:srgbClr val="FF0000"/>
                </a:solidFill>
              </a:rPr>
              <a:t> =NA,</a:t>
            </a:r>
          </a:p>
          <a:p>
            <a:pPr marL="0" indent="0">
              <a:buNone/>
            </a:pPr>
            <a:r>
              <a:rPr lang="en-US" altLang="zh-CN" b="1" dirty="0">
                <a:solidFill>
                  <a:srgbClr val="FF0000"/>
                </a:solidFill>
              </a:rPr>
              <a:t>                   </a:t>
            </a:r>
            <a:r>
              <a:rPr lang="en-US" altLang="zh-CN" b="1" dirty="0" err="1">
                <a:solidFill>
                  <a:srgbClr val="FF0000"/>
                </a:solidFill>
              </a:rPr>
              <a:t>allow_new_levels</a:t>
            </a:r>
            <a:r>
              <a:rPr lang="en-US" altLang="zh-CN" b="1" dirty="0">
                <a:solidFill>
                  <a:srgbClr val="FF0000"/>
                </a:solidFill>
              </a:rPr>
              <a:t> = TRUE</a:t>
            </a:r>
            <a:r>
              <a:rPr lang="en-US" altLang="zh-CN" b="1" dirty="0">
                <a:solidFill>
                  <a:srgbClr val="0000FF"/>
                </a:solidFill>
              </a:rPr>
              <a:t>)%&gt;%</a:t>
            </a:r>
          </a:p>
          <a:p>
            <a:pPr marL="0" indent="0">
              <a:buNone/>
            </a:pPr>
            <a:r>
              <a:rPr lang="en-US" altLang="zh-CN" b="1" dirty="0">
                <a:solidFill>
                  <a:srgbClr val="0000FF"/>
                </a:solidFill>
              </a:rPr>
              <a:t>  </a:t>
            </a:r>
            <a:r>
              <a:rPr lang="en-US" altLang="zh-CN" b="1" dirty="0" err="1">
                <a:solidFill>
                  <a:srgbClr val="0000FF"/>
                </a:solidFill>
              </a:rPr>
              <a:t>ggplot</a:t>
            </a:r>
            <a:r>
              <a:rPr lang="en-US" altLang="zh-CN" b="1" dirty="0">
                <a:solidFill>
                  <a:srgbClr val="0000FF"/>
                </a:solidFill>
              </a:rPr>
              <a:t>(</a:t>
            </a:r>
            <a:r>
              <a:rPr lang="en-US" altLang="zh-CN" b="1" dirty="0" err="1">
                <a:solidFill>
                  <a:srgbClr val="0000FF"/>
                </a:solidFill>
              </a:rPr>
              <a:t>aes</a:t>
            </a:r>
            <a:r>
              <a:rPr lang="en-US" altLang="zh-CN" b="1" dirty="0">
                <a:solidFill>
                  <a:srgbClr val="0000FF"/>
                </a:solidFill>
              </a:rPr>
              <a:t>(x =Days, y = Reaction)) +</a:t>
            </a:r>
            <a:r>
              <a:rPr lang="en-US" altLang="zh-CN" b="1" dirty="0" err="1">
                <a:solidFill>
                  <a:srgbClr val="0000FF"/>
                </a:solidFill>
              </a:rPr>
              <a:t>geom_point</a:t>
            </a:r>
            <a:r>
              <a:rPr lang="en-US" altLang="zh-CN" b="1" dirty="0">
                <a:solidFill>
                  <a:srgbClr val="0000FF"/>
                </a:solidFill>
              </a:rPr>
              <a:t>(data =</a:t>
            </a:r>
            <a:r>
              <a:rPr lang="en-US" altLang="zh-CN" b="1" dirty="0" err="1">
                <a:solidFill>
                  <a:srgbClr val="0000FF"/>
                </a:solidFill>
              </a:rPr>
              <a:t>sleepstudy</a:t>
            </a:r>
            <a:r>
              <a:rPr lang="en-US" altLang="zh-CN" b="1" dirty="0" smtClean="0">
                <a:solidFill>
                  <a:srgbClr val="0000FF"/>
                </a:solidFill>
              </a:rPr>
              <a:t>, col=“red")+</a:t>
            </a:r>
            <a:endParaRPr lang="en-US" altLang="zh-CN" b="1" dirty="0">
              <a:solidFill>
                <a:srgbClr val="0000FF"/>
              </a:solidFill>
            </a:endParaRPr>
          </a:p>
          <a:p>
            <a:pPr marL="0" indent="0">
              <a:buNone/>
            </a:pPr>
            <a:r>
              <a:rPr lang="en-US" altLang="zh-CN" b="1" dirty="0">
                <a:solidFill>
                  <a:srgbClr val="0000FF"/>
                </a:solidFill>
              </a:rPr>
              <a:t>  </a:t>
            </a:r>
            <a:r>
              <a:rPr lang="en-US" altLang="zh-CN" b="1" dirty="0" err="1">
                <a:solidFill>
                  <a:srgbClr val="0000FF"/>
                </a:solidFill>
              </a:rPr>
              <a:t>stat_lineribbon</a:t>
            </a:r>
            <a:r>
              <a:rPr lang="en-US" altLang="zh-CN" b="1" dirty="0">
                <a:solidFill>
                  <a:srgbClr val="0000FF"/>
                </a:solidFill>
              </a:rPr>
              <a:t>(</a:t>
            </a:r>
            <a:r>
              <a:rPr lang="en-US" altLang="zh-CN" b="1" dirty="0" err="1">
                <a:solidFill>
                  <a:srgbClr val="0000FF"/>
                </a:solidFill>
              </a:rPr>
              <a:t>aes</a:t>
            </a:r>
            <a:r>
              <a:rPr lang="en-US" altLang="zh-CN" b="1" dirty="0">
                <a:solidFill>
                  <a:srgbClr val="0000FF"/>
                </a:solidFill>
              </a:rPr>
              <a:t>(y = .value),.width = </a:t>
            </a:r>
            <a:r>
              <a:rPr lang="en-US" altLang="zh-CN" b="1" dirty="0">
                <a:solidFill>
                  <a:srgbClr val="FF0000"/>
                </a:solidFill>
              </a:rPr>
              <a:t>c(.95,0.5),</a:t>
            </a:r>
            <a:r>
              <a:rPr lang="en-US" altLang="zh-CN" b="1" dirty="0">
                <a:solidFill>
                  <a:srgbClr val="0000FF"/>
                </a:solidFill>
              </a:rPr>
              <a:t>alpha = 1/4,show.legend=F)+</a:t>
            </a:r>
          </a:p>
          <a:p>
            <a:pPr marL="0" indent="0">
              <a:buNone/>
            </a:pPr>
            <a:r>
              <a:rPr lang="en-US" altLang="zh-CN" b="1" dirty="0">
                <a:solidFill>
                  <a:srgbClr val="0000FF"/>
                </a:solidFill>
              </a:rPr>
              <a:t>  </a:t>
            </a:r>
            <a:r>
              <a:rPr lang="en-US" altLang="zh-CN" b="1" dirty="0" err="1">
                <a:solidFill>
                  <a:srgbClr val="0000FF"/>
                </a:solidFill>
              </a:rPr>
              <a:t>scale_fill_brewer</a:t>
            </a:r>
            <a:r>
              <a:rPr lang="en-US" altLang="zh-CN" b="1" dirty="0">
                <a:solidFill>
                  <a:srgbClr val="0000FF"/>
                </a:solidFill>
              </a:rPr>
              <a:t>(palette = "Dark2")+ </a:t>
            </a:r>
          </a:p>
          <a:p>
            <a:pPr marL="0" indent="0">
              <a:buNone/>
            </a:pPr>
            <a:r>
              <a:rPr lang="en-US" altLang="zh-CN" b="1" dirty="0">
                <a:solidFill>
                  <a:srgbClr val="0000FF"/>
                </a:solidFill>
              </a:rPr>
              <a:t>  </a:t>
            </a:r>
            <a:r>
              <a:rPr lang="en-US" altLang="zh-CN" b="1" dirty="0" err="1">
                <a:solidFill>
                  <a:srgbClr val="0000FF"/>
                </a:solidFill>
              </a:rPr>
              <a:t>theme_bw</a:t>
            </a:r>
            <a:r>
              <a:rPr lang="en-US" altLang="zh-CN" b="1" dirty="0">
                <a:solidFill>
                  <a:srgbClr val="0000FF"/>
                </a:solidFill>
              </a:rPr>
              <a:t>()+</a:t>
            </a:r>
          </a:p>
          <a:p>
            <a:pPr marL="0" indent="0">
              <a:buNone/>
            </a:pPr>
            <a:r>
              <a:rPr lang="en-US" altLang="zh-CN" b="1" dirty="0">
                <a:solidFill>
                  <a:srgbClr val="0000FF"/>
                </a:solidFill>
              </a:rPr>
              <a:t>  labs(x="Days")+</a:t>
            </a:r>
          </a:p>
          <a:p>
            <a:pPr marL="0" indent="0">
              <a:buNone/>
            </a:pPr>
            <a:r>
              <a:rPr lang="en-US" altLang="zh-CN" b="1" dirty="0">
                <a:solidFill>
                  <a:srgbClr val="0000FF"/>
                </a:solidFill>
              </a:rPr>
              <a:t>  labs(y="Reaction</a:t>
            </a:r>
            <a:r>
              <a:rPr lang="en-US" altLang="zh-CN" b="1" dirty="0" smtClean="0">
                <a:solidFill>
                  <a:srgbClr val="0000FF"/>
                </a:solidFill>
              </a:rPr>
              <a:t>")</a:t>
            </a:r>
            <a:endParaRPr lang="en-US" altLang="zh-CN" b="1" dirty="0">
              <a:solidFill>
                <a:srgbClr val="0000FF"/>
              </a:solidFill>
            </a:endParaRPr>
          </a:p>
          <a:p>
            <a:pPr marL="0" indent="0">
              <a:buNone/>
            </a:pPr>
            <a:r>
              <a:rPr lang="en-US" altLang="zh-CN" b="1" dirty="0">
                <a:solidFill>
                  <a:srgbClr val="0000FF"/>
                </a:solidFill>
              </a:rPr>
              <a:t>plot(f2)</a:t>
            </a:r>
          </a:p>
          <a:p>
            <a:pPr marL="0" indent="0">
              <a:buNone/>
            </a:pPr>
            <a:endParaRPr lang="zh-CN" altLang="en-US" dirty="0"/>
          </a:p>
        </p:txBody>
      </p:sp>
      <p:pic>
        <p:nvPicPr>
          <p:cNvPr id="5" name="图片 4"/>
          <p:cNvPicPr>
            <a:picLocks noChangeAspect="1"/>
          </p:cNvPicPr>
          <p:nvPr/>
        </p:nvPicPr>
        <p:blipFill>
          <a:blip r:embed="rId2"/>
          <a:stretch>
            <a:fillRect/>
          </a:stretch>
        </p:blipFill>
        <p:spPr>
          <a:xfrm>
            <a:off x="6623852" y="1084297"/>
            <a:ext cx="5219968" cy="5374255"/>
          </a:xfrm>
          <a:prstGeom prst="rect">
            <a:avLst/>
          </a:prstGeom>
        </p:spPr>
      </p:pic>
    </p:spTree>
    <p:extLst>
      <p:ext uri="{BB962C8B-B14F-4D97-AF65-F5344CB8AC3E}">
        <p14:creationId xmlns:p14="http://schemas.microsoft.com/office/powerpoint/2010/main" val="32801718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128" y="296372"/>
            <a:ext cx="10515600" cy="626277"/>
          </a:xfrm>
        </p:spPr>
        <p:txBody>
          <a:bodyPr>
            <a:normAutofit fontScale="90000"/>
          </a:bodyPr>
          <a:lstStyle/>
          <a:p>
            <a:pPr algn="ctr"/>
            <a:r>
              <a:rPr lang="zh-CN" altLang="en-US" b="1" dirty="0" smtClean="0">
                <a:solidFill>
                  <a:srgbClr val="0000FF"/>
                </a:solidFill>
              </a:rPr>
              <a:t>模型的解释度</a:t>
            </a:r>
            <a:r>
              <a:rPr lang="en-US" altLang="zh-CN" b="1" dirty="0" smtClean="0">
                <a:solidFill>
                  <a:srgbClr val="0000FF"/>
                </a:solidFill>
              </a:rPr>
              <a:t>bayes_R2</a:t>
            </a:r>
            <a:endParaRPr lang="zh-CN" altLang="en-US" b="1" dirty="0">
              <a:solidFill>
                <a:srgbClr val="0000FF"/>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0435" y="998515"/>
                <a:ext cx="11020124" cy="1504716"/>
              </a:xfrm>
            </p:spPr>
            <p:txBody>
              <a:bodyPr>
                <a:normAutofit lnSpcReduction="10000"/>
              </a:bodyPr>
              <a:lstStyle/>
              <a:p>
                <a:pPr marL="0" indent="0">
                  <a:buNone/>
                </a:pPr>
                <a:r>
                  <a:rPr lang="en-US" altLang="zh-CN" dirty="0" smtClean="0">
                    <a:solidFill>
                      <a:srgbClr val="0000FF"/>
                    </a:solidFill>
                  </a:rPr>
                  <a:t>bayes_R2</a:t>
                </a:r>
                <a:r>
                  <a:rPr lang="zh-CN" altLang="en-US" dirty="0">
                    <a:solidFill>
                      <a:srgbClr val="0000FF"/>
                    </a:solidFill>
                  </a:rPr>
                  <a:t>的计算原理</a:t>
                </a:r>
                <a:r>
                  <a:rPr lang="zh-CN" altLang="en-US" dirty="0" smtClean="0">
                    <a:solidFill>
                      <a:srgbClr val="0000FF"/>
                    </a:solidFill>
                  </a:rPr>
                  <a:t>：</a:t>
                </a:r>
                <a14:m>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𝑉</m:t>
                        </m:r>
                      </m:e>
                      <m:sub>
                        <m:r>
                          <a:rPr lang="en-US" altLang="zh-CN" b="0" i="1" smtClean="0">
                            <a:solidFill>
                              <a:srgbClr val="0000FF"/>
                            </a:solidFill>
                            <a:latin typeface="Cambria Math" panose="02040503050406030204" pitchFamily="18" charset="0"/>
                          </a:rPr>
                          <m:t>𝑝𝑟𝑒𝑑𝑖𝑐𝑡𝑒𝑑</m:t>
                        </m:r>
                        <m:r>
                          <a:rPr lang="en-US" altLang="zh-CN" b="0" i="1" smtClean="0">
                            <a:solidFill>
                              <a:srgbClr val="0000FF"/>
                            </a:solidFill>
                            <a:latin typeface="Cambria Math" panose="02040503050406030204" pitchFamily="18" charset="0"/>
                          </a:rPr>
                          <m:t> </m:t>
                        </m:r>
                        <m:r>
                          <a:rPr lang="en-US" altLang="zh-CN" b="0" i="1" smtClean="0">
                            <a:solidFill>
                              <a:srgbClr val="0000FF"/>
                            </a:solidFill>
                            <a:latin typeface="Cambria Math" panose="02040503050406030204" pitchFamily="18" charset="0"/>
                          </a:rPr>
                          <m:t>𝑣𝑎𝑙𝑢𝑒𝑠</m:t>
                        </m:r>
                      </m:sub>
                    </m:sSub>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𝑉</m:t>
                        </m:r>
                      </m:e>
                      <m:sub>
                        <m:r>
                          <a:rPr lang="en-US" altLang="zh-CN" i="1">
                            <a:solidFill>
                              <a:srgbClr val="0000FF"/>
                            </a:solidFill>
                            <a:latin typeface="Cambria Math" panose="02040503050406030204" pitchFamily="18" charset="0"/>
                          </a:rPr>
                          <m:t>𝑝𝑟𝑒𝑑𝑖𝑐𝑡𝑒𝑑</m:t>
                        </m:r>
                        <m:r>
                          <a:rPr lang="en-US" altLang="zh-CN" i="1">
                            <a:solidFill>
                              <a:srgbClr val="0000FF"/>
                            </a:solidFill>
                            <a:latin typeface="Cambria Math" panose="02040503050406030204" pitchFamily="18" charset="0"/>
                          </a:rPr>
                          <m:t> </m:t>
                        </m:r>
                        <m:r>
                          <a:rPr lang="en-US" altLang="zh-CN" i="1">
                            <a:solidFill>
                              <a:srgbClr val="0000FF"/>
                            </a:solidFill>
                            <a:latin typeface="Cambria Math" panose="02040503050406030204" pitchFamily="18" charset="0"/>
                          </a:rPr>
                          <m:t>𝑣𝑎𝑙𝑢𝑒𝑠</m:t>
                        </m:r>
                      </m:sub>
                    </m:sSub>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𝑉</m:t>
                        </m:r>
                      </m:e>
                      <m:sub>
                        <m:r>
                          <a:rPr lang="en-US" altLang="zh-CN" b="0" i="1" smtClean="0">
                            <a:solidFill>
                              <a:srgbClr val="0000FF"/>
                            </a:solidFill>
                            <a:latin typeface="Cambria Math" panose="02040503050406030204" pitchFamily="18" charset="0"/>
                          </a:rPr>
                          <m:t>𝑟𝑒𝑠𝑖𝑑𝑢𝑎𝑙𝑠</m:t>
                        </m:r>
                      </m:sub>
                    </m:sSub>
                    <m:r>
                      <a:rPr lang="en-US" altLang="zh-CN" b="0" i="1" smtClean="0">
                        <a:solidFill>
                          <a:srgbClr val="0000FF"/>
                        </a:solidFill>
                        <a:latin typeface="Cambria Math" panose="02040503050406030204" pitchFamily="18" charset="0"/>
                      </a:rPr>
                      <m:t>)</m:t>
                    </m:r>
                  </m:oMath>
                </a14:m>
                <a:endParaRPr lang="en-US" altLang="zh-CN" dirty="0" smtClean="0">
                  <a:solidFill>
                    <a:srgbClr val="0000FF"/>
                  </a:solidFill>
                </a:endParaRPr>
              </a:p>
              <a:p>
                <a:pPr marL="0" indent="0">
                  <a:buNone/>
                </a:pPr>
                <a:r>
                  <a:rPr lang="zh-CN" altLang="en-US" dirty="0" smtClean="0"/>
                  <a:t>用预测值（</a:t>
                </a:r>
                <a:r>
                  <a:rPr lang="en-US" altLang="zh-CN" dirty="0" smtClean="0"/>
                  <a:t>predicted values</a:t>
                </a:r>
                <a:r>
                  <a:rPr lang="zh-CN" altLang="en-US" dirty="0" smtClean="0"/>
                  <a:t>）的</a:t>
                </a:r>
                <a:r>
                  <a:rPr lang="zh-CN" altLang="en-US" dirty="0"/>
                  <a:t>方差除</a:t>
                </a:r>
                <a:r>
                  <a:rPr lang="zh-CN" altLang="en-US" dirty="0" smtClean="0"/>
                  <a:t>以预测值的</a:t>
                </a:r>
                <a:r>
                  <a:rPr lang="zh-CN" altLang="en-US" dirty="0"/>
                  <a:t>方差</a:t>
                </a:r>
                <a:r>
                  <a:rPr lang="en-US" altLang="zh-CN" dirty="0"/>
                  <a:t>+</a:t>
                </a:r>
                <a:r>
                  <a:rPr lang="zh-CN" altLang="en-US" dirty="0"/>
                  <a:t>残差的</a:t>
                </a:r>
                <a:r>
                  <a:rPr lang="zh-CN" altLang="en-US" dirty="0" smtClean="0"/>
                  <a:t>方差</a:t>
                </a:r>
                <a:r>
                  <a:rPr lang="en-US" altLang="zh-CN" dirty="0" smtClean="0"/>
                  <a:t>,</a:t>
                </a:r>
              </a:p>
              <a:p>
                <a:pPr marL="0" indent="0">
                  <a:buNone/>
                </a:pPr>
                <a:r>
                  <a:rPr lang="zh-CN" altLang="en-US" dirty="0" smtClean="0"/>
                  <a:t>相当于</a:t>
                </a:r>
                <a:r>
                  <a:rPr lang="en-US" altLang="zh-CN" dirty="0" smtClean="0"/>
                  <a:t>conditional R2</a:t>
                </a:r>
                <a:r>
                  <a:rPr lang="zh-CN" altLang="en-US" dirty="0" smtClean="0"/>
                  <a:t>：即固定效应</a:t>
                </a:r>
                <a:r>
                  <a:rPr lang="en-US" altLang="zh-CN" dirty="0" smtClean="0"/>
                  <a:t>+</a:t>
                </a:r>
                <a:r>
                  <a:rPr lang="zh-CN" altLang="en-US" dirty="0" smtClean="0"/>
                  <a:t>随机效应一起对</a:t>
                </a:r>
                <a:r>
                  <a:rPr lang="en-US" altLang="zh-CN" dirty="0" smtClean="0"/>
                  <a:t>y</a:t>
                </a:r>
                <a:r>
                  <a:rPr lang="zh-CN" altLang="en-US" dirty="0" smtClean="0"/>
                  <a:t>的解释度</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0435" y="998515"/>
                <a:ext cx="11020124" cy="1504716"/>
              </a:xfrm>
              <a:blipFill rotWithShape="0">
                <a:blip r:embed="rId2"/>
                <a:stretch>
                  <a:fillRect l="-1106" t="-10526" b="-4858"/>
                </a:stretch>
              </a:blipFill>
            </p:spPr>
            <p:txBody>
              <a:bodyPr/>
              <a:lstStyle/>
              <a:p>
                <a:r>
                  <a:rPr lang="zh-CN" altLang="en-US">
                    <a:noFill/>
                  </a:rPr>
                  <a:t> </a:t>
                </a:r>
              </a:p>
            </p:txBody>
          </p:sp>
        </mc:Fallback>
      </mc:AlternateContent>
      <p:sp>
        <p:nvSpPr>
          <p:cNvPr id="5" name="文本框 4"/>
          <p:cNvSpPr txBox="1"/>
          <p:nvPr/>
        </p:nvSpPr>
        <p:spPr>
          <a:xfrm>
            <a:off x="470435" y="3724281"/>
            <a:ext cx="8910388" cy="523220"/>
          </a:xfrm>
          <a:prstGeom prst="rect">
            <a:avLst/>
          </a:prstGeom>
          <a:noFill/>
        </p:spPr>
        <p:txBody>
          <a:bodyPr wrap="none" rtlCol="0">
            <a:spAutoFit/>
          </a:bodyPr>
          <a:lstStyle/>
          <a:p>
            <a:r>
              <a:rPr lang="zh-CN" altLang="en-US" sz="2800" dirty="0" smtClean="0"/>
              <a:t>也可以用</a:t>
            </a:r>
            <a:r>
              <a:rPr lang="en-US" altLang="zh-CN" sz="2800" dirty="0" smtClean="0"/>
              <a:t>performance </a:t>
            </a:r>
            <a:r>
              <a:rPr lang="zh-CN" altLang="en-US" sz="2800" dirty="0" smtClean="0"/>
              <a:t>包直接求</a:t>
            </a:r>
            <a:r>
              <a:rPr lang="en-US" altLang="zh-CN" sz="2800" dirty="0" smtClean="0"/>
              <a:t>conditional </a:t>
            </a:r>
            <a:r>
              <a:rPr lang="zh-CN" altLang="en-US" sz="2800" dirty="0" smtClean="0"/>
              <a:t>与 </a:t>
            </a:r>
            <a:r>
              <a:rPr lang="en-US" altLang="zh-CN" sz="2800" dirty="0" smtClean="0"/>
              <a:t>marginal R2</a:t>
            </a:r>
            <a:endParaRPr lang="zh-CN" altLang="en-US" sz="2800" dirty="0"/>
          </a:p>
        </p:txBody>
      </p:sp>
      <p:pic>
        <p:nvPicPr>
          <p:cNvPr id="6" name="图片 5"/>
          <p:cNvPicPr>
            <a:picLocks noChangeAspect="1"/>
          </p:cNvPicPr>
          <p:nvPr/>
        </p:nvPicPr>
        <p:blipFill>
          <a:blip r:embed="rId3"/>
          <a:stretch>
            <a:fillRect/>
          </a:stretch>
        </p:blipFill>
        <p:spPr>
          <a:xfrm>
            <a:off x="2046848" y="2631930"/>
            <a:ext cx="7750277" cy="974322"/>
          </a:xfrm>
          <a:prstGeom prst="rect">
            <a:avLst/>
          </a:prstGeom>
        </p:spPr>
      </p:pic>
      <p:pic>
        <p:nvPicPr>
          <p:cNvPr id="10" name="图片 9"/>
          <p:cNvPicPr>
            <a:picLocks noChangeAspect="1"/>
          </p:cNvPicPr>
          <p:nvPr/>
        </p:nvPicPr>
        <p:blipFill rotWithShape="1">
          <a:blip r:embed="rId4"/>
          <a:srcRect t="3494"/>
          <a:stretch/>
        </p:blipFill>
        <p:spPr>
          <a:xfrm>
            <a:off x="2644388" y="4376200"/>
            <a:ext cx="6816973" cy="2130732"/>
          </a:xfrm>
          <a:prstGeom prst="rect">
            <a:avLst/>
          </a:prstGeom>
        </p:spPr>
      </p:pic>
    </p:spTree>
    <p:extLst>
      <p:ext uri="{BB962C8B-B14F-4D97-AF65-F5344CB8AC3E}">
        <p14:creationId xmlns:p14="http://schemas.microsoft.com/office/powerpoint/2010/main" val="6356244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123" y="442126"/>
            <a:ext cx="11453261" cy="761031"/>
          </a:xfrm>
        </p:spPr>
        <p:txBody>
          <a:bodyPr>
            <a:normAutofit fontScale="90000"/>
          </a:bodyPr>
          <a:lstStyle/>
          <a:p>
            <a:pPr algn="ctr"/>
            <a:r>
              <a:rPr lang="en-US" altLang="zh-CN" b="1" dirty="0" smtClean="0">
                <a:solidFill>
                  <a:srgbClr val="0000FF"/>
                </a:solidFill>
              </a:rPr>
              <a:t>ICC</a:t>
            </a:r>
            <a:r>
              <a:rPr lang="zh-CN" altLang="en-US" b="1" dirty="0" smtClean="0">
                <a:solidFill>
                  <a:srgbClr val="0000FF"/>
                </a:solidFill>
              </a:rPr>
              <a:t>的计算：当模型含有多个随机因素时</a:t>
            </a:r>
            <a:r>
              <a:rPr lang="en-US" altLang="zh-CN" b="1" dirty="0" smtClean="0">
                <a:solidFill>
                  <a:srgbClr val="0000FF"/>
                </a:solidFill>
              </a:rPr>
              <a:t/>
            </a:r>
            <a:br>
              <a:rPr lang="en-US" altLang="zh-CN" b="1" dirty="0" smtClean="0">
                <a:solidFill>
                  <a:srgbClr val="0000FF"/>
                </a:solidFill>
              </a:rPr>
            </a:br>
            <a:r>
              <a:rPr lang="zh-CN" altLang="en-US" b="1" dirty="0" smtClean="0">
                <a:solidFill>
                  <a:srgbClr val="0000FF"/>
                </a:solidFill>
              </a:rPr>
              <a:t>如何单独求某一随机因素的</a:t>
            </a:r>
            <a:r>
              <a:rPr lang="en-US" altLang="zh-CN" b="1" dirty="0" smtClean="0">
                <a:solidFill>
                  <a:srgbClr val="0000FF"/>
                </a:solidFill>
              </a:rPr>
              <a:t>ICC</a:t>
            </a:r>
            <a:endParaRPr lang="zh-CN" altLang="en-US" b="1" dirty="0">
              <a:solidFill>
                <a:srgbClr val="0000FF"/>
              </a:solidFill>
            </a:endParaRPr>
          </a:p>
        </p:txBody>
      </p:sp>
      <p:sp>
        <p:nvSpPr>
          <p:cNvPr id="3" name="内容占位符 2"/>
          <p:cNvSpPr>
            <a:spLocks noGrp="1"/>
          </p:cNvSpPr>
          <p:nvPr>
            <p:ph idx="1"/>
          </p:nvPr>
        </p:nvSpPr>
        <p:spPr>
          <a:xfrm>
            <a:off x="838200" y="1825624"/>
            <a:ext cx="10515600" cy="4334543"/>
          </a:xfrm>
        </p:spPr>
        <p:txBody>
          <a:bodyPr>
            <a:normAutofit/>
          </a:bodyPr>
          <a:lstStyle/>
          <a:p>
            <a:pPr>
              <a:lnSpc>
                <a:spcPct val="100000"/>
              </a:lnSpc>
            </a:pPr>
            <a:r>
              <a:rPr lang="zh-CN" altLang="en-US" b="1" dirty="0" smtClean="0">
                <a:solidFill>
                  <a:srgbClr val="FF0000"/>
                </a:solidFill>
              </a:rPr>
              <a:t>如果</a:t>
            </a:r>
            <a:r>
              <a:rPr lang="zh-CN" altLang="en-US" b="1" dirty="0">
                <a:solidFill>
                  <a:srgbClr val="FF0000"/>
                </a:solidFill>
              </a:rPr>
              <a:t>随机效应</a:t>
            </a:r>
            <a:r>
              <a:rPr lang="en-US" altLang="zh-CN" b="1" dirty="0">
                <a:solidFill>
                  <a:srgbClr val="FF0000"/>
                </a:solidFill>
              </a:rPr>
              <a:t>A</a:t>
            </a:r>
            <a:r>
              <a:rPr lang="zh-CN" altLang="en-US" b="1" dirty="0">
                <a:solidFill>
                  <a:srgbClr val="FF0000"/>
                </a:solidFill>
              </a:rPr>
              <a:t>的方差是</a:t>
            </a:r>
            <a:r>
              <a:rPr lang="en-US" altLang="zh-CN" b="1" dirty="0">
                <a:solidFill>
                  <a:srgbClr val="FF0000"/>
                </a:solidFill>
              </a:rPr>
              <a:t>v1, </a:t>
            </a:r>
            <a:r>
              <a:rPr lang="zh-CN" altLang="en-US" b="1" dirty="0">
                <a:solidFill>
                  <a:srgbClr val="FF0000"/>
                </a:solidFill>
              </a:rPr>
              <a:t>随机效应</a:t>
            </a:r>
            <a:r>
              <a:rPr lang="en-US" altLang="zh-CN" b="1" dirty="0">
                <a:solidFill>
                  <a:srgbClr val="FF0000"/>
                </a:solidFill>
              </a:rPr>
              <a:t>B</a:t>
            </a:r>
            <a:r>
              <a:rPr lang="zh-CN" altLang="en-US" b="1" dirty="0">
                <a:solidFill>
                  <a:srgbClr val="FF0000"/>
                </a:solidFill>
              </a:rPr>
              <a:t>的方差是</a:t>
            </a:r>
            <a:r>
              <a:rPr lang="en-US" altLang="zh-CN" b="1" dirty="0">
                <a:solidFill>
                  <a:srgbClr val="FF0000"/>
                </a:solidFill>
              </a:rPr>
              <a:t>V2</a:t>
            </a:r>
            <a:r>
              <a:rPr lang="zh-CN" altLang="en-US" b="1" dirty="0">
                <a:solidFill>
                  <a:srgbClr val="FF0000"/>
                </a:solidFill>
              </a:rPr>
              <a:t>，那么二者一共造成的方差不是</a:t>
            </a:r>
            <a:r>
              <a:rPr lang="en-US" altLang="zh-CN" b="1" dirty="0" smtClean="0">
                <a:solidFill>
                  <a:srgbClr val="FF0000"/>
                </a:solidFill>
              </a:rPr>
              <a:t>v1+v2</a:t>
            </a:r>
          </a:p>
          <a:p>
            <a:pPr>
              <a:lnSpc>
                <a:spcPct val="100000"/>
              </a:lnSpc>
            </a:pPr>
            <a:r>
              <a:rPr lang="zh-CN" altLang="en-US" b="1" dirty="0" smtClean="0">
                <a:solidFill>
                  <a:srgbClr val="FF0000"/>
                </a:solidFill>
              </a:rPr>
              <a:t>即单个</a:t>
            </a:r>
            <a:r>
              <a:rPr lang="zh-CN" altLang="en-US" b="1" dirty="0">
                <a:solidFill>
                  <a:srgbClr val="FF0000"/>
                </a:solidFill>
              </a:rPr>
              <a:t>随机效应</a:t>
            </a:r>
            <a:r>
              <a:rPr lang="zh-CN" altLang="en-US" b="1" dirty="0" smtClean="0">
                <a:solidFill>
                  <a:srgbClr val="FF0000"/>
                </a:solidFill>
              </a:rPr>
              <a:t>的</a:t>
            </a:r>
            <a:r>
              <a:rPr lang="en-US" altLang="zh-CN" b="1" dirty="0">
                <a:solidFill>
                  <a:srgbClr val="FF0000"/>
                </a:solidFill>
              </a:rPr>
              <a:t>ICC</a:t>
            </a:r>
            <a:r>
              <a:rPr lang="zh-CN" altLang="en-US" b="1" dirty="0" smtClean="0">
                <a:solidFill>
                  <a:srgbClr val="FF0000"/>
                </a:solidFill>
              </a:rPr>
              <a:t>之</a:t>
            </a:r>
            <a:r>
              <a:rPr lang="zh-CN" altLang="en-US" b="1" dirty="0">
                <a:solidFill>
                  <a:srgbClr val="FF0000"/>
                </a:solidFill>
              </a:rPr>
              <a:t>和并不等于模型的总</a:t>
            </a:r>
            <a:r>
              <a:rPr lang="en-US" altLang="zh-CN" b="1" dirty="0">
                <a:solidFill>
                  <a:srgbClr val="FF0000"/>
                </a:solidFill>
              </a:rPr>
              <a:t>ICC</a:t>
            </a:r>
            <a:r>
              <a:rPr lang="zh-CN" altLang="en-US" b="1" dirty="0">
                <a:solidFill>
                  <a:srgbClr val="FF0000"/>
                </a:solidFill>
              </a:rPr>
              <a:t>，因为计算</a:t>
            </a:r>
            <a:r>
              <a:rPr lang="en-US" altLang="zh-CN" b="1" dirty="0">
                <a:solidFill>
                  <a:srgbClr val="FF0000"/>
                </a:solidFill>
              </a:rPr>
              <a:t>ICC</a:t>
            </a:r>
            <a:r>
              <a:rPr lang="zh-CN" altLang="en-US" b="1" dirty="0">
                <a:solidFill>
                  <a:srgbClr val="FF0000"/>
                </a:solidFill>
              </a:rPr>
              <a:t>的分母不同</a:t>
            </a:r>
            <a:r>
              <a:rPr lang="zh-CN" altLang="en-US" b="1" dirty="0" smtClean="0">
                <a:solidFill>
                  <a:srgbClr val="FF0000"/>
                </a:solidFill>
              </a:rPr>
              <a:t>。</a:t>
            </a:r>
            <a:endParaRPr lang="en-US" altLang="zh-CN" b="1" dirty="0">
              <a:solidFill>
                <a:srgbClr val="FF0000"/>
              </a:solidFill>
            </a:endParaRPr>
          </a:p>
          <a:p>
            <a:pPr>
              <a:lnSpc>
                <a:spcPct val="100000"/>
              </a:lnSpc>
            </a:pPr>
            <a:r>
              <a:rPr lang="zh-CN" altLang="en-US" b="1" dirty="0">
                <a:solidFill>
                  <a:srgbClr val="FF0000"/>
                </a:solidFill>
              </a:rPr>
              <a:t> </a:t>
            </a:r>
            <a:r>
              <a:rPr lang="zh-CN" altLang="en-US" b="1" dirty="0" smtClean="0">
                <a:solidFill>
                  <a:srgbClr val="FF0000"/>
                </a:solidFill>
              </a:rPr>
              <a:t>如</a:t>
            </a:r>
            <a:r>
              <a:rPr lang="zh-CN" altLang="en-US" b="1" dirty="0">
                <a:solidFill>
                  <a:srgbClr val="FF0000"/>
                </a:solidFill>
              </a:rPr>
              <a:t>随机效应</a:t>
            </a:r>
            <a:r>
              <a:rPr lang="en-US" altLang="zh-CN" b="1" dirty="0">
                <a:solidFill>
                  <a:srgbClr val="FF0000"/>
                </a:solidFill>
              </a:rPr>
              <a:t>A</a:t>
            </a:r>
            <a:r>
              <a:rPr lang="zh-CN" altLang="en-US" b="1" dirty="0">
                <a:solidFill>
                  <a:srgbClr val="FF0000"/>
                </a:solidFill>
              </a:rPr>
              <a:t>的</a:t>
            </a:r>
            <a:r>
              <a:rPr lang="en-US" altLang="zh-CN" b="1" dirty="0">
                <a:solidFill>
                  <a:srgbClr val="FF0000"/>
                </a:solidFill>
              </a:rPr>
              <a:t>ICC=</a:t>
            </a:r>
            <a:r>
              <a:rPr lang="zh-CN" altLang="en-US" b="1" dirty="0">
                <a:solidFill>
                  <a:srgbClr val="FF0000"/>
                </a:solidFill>
              </a:rPr>
              <a:t>包括</a:t>
            </a:r>
            <a:r>
              <a:rPr lang="en-US" altLang="zh-CN" b="1" dirty="0">
                <a:solidFill>
                  <a:srgbClr val="FF0000"/>
                </a:solidFill>
              </a:rPr>
              <a:t>A</a:t>
            </a:r>
            <a:r>
              <a:rPr lang="zh-CN" altLang="en-US" b="1" dirty="0">
                <a:solidFill>
                  <a:srgbClr val="FF0000"/>
                </a:solidFill>
              </a:rPr>
              <a:t>的模型的</a:t>
            </a:r>
            <a:r>
              <a:rPr lang="en-US" altLang="zh-CN" b="1" dirty="0">
                <a:solidFill>
                  <a:srgbClr val="FF0000"/>
                </a:solidFill>
              </a:rPr>
              <a:t>predicted values</a:t>
            </a:r>
            <a:r>
              <a:rPr lang="zh-CN" altLang="en-US" b="1" dirty="0">
                <a:solidFill>
                  <a:srgbClr val="FF0000"/>
                </a:solidFill>
              </a:rPr>
              <a:t>的方差  减去   去掉随机效应</a:t>
            </a:r>
            <a:r>
              <a:rPr lang="en-US" altLang="zh-CN" b="1" dirty="0">
                <a:solidFill>
                  <a:srgbClr val="FF0000"/>
                </a:solidFill>
              </a:rPr>
              <a:t>A</a:t>
            </a:r>
            <a:r>
              <a:rPr lang="zh-CN" altLang="en-US" b="1" dirty="0">
                <a:solidFill>
                  <a:srgbClr val="FF0000"/>
                </a:solidFill>
              </a:rPr>
              <a:t>后的模型</a:t>
            </a:r>
            <a:r>
              <a:rPr lang="en-US" altLang="zh-CN" b="1" dirty="0">
                <a:solidFill>
                  <a:srgbClr val="FF0000"/>
                </a:solidFill>
              </a:rPr>
              <a:t>predicted values</a:t>
            </a:r>
            <a:r>
              <a:rPr lang="zh-CN" altLang="en-US" b="1" dirty="0">
                <a:solidFill>
                  <a:srgbClr val="FF0000"/>
                </a:solidFill>
              </a:rPr>
              <a:t>的方差，然后除以前者。 </a:t>
            </a:r>
            <a:endParaRPr lang="en-US" altLang="zh-CN" b="1" dirty="0">
              <a:solidFill>
                <a:srgbClr val="FF0000"/>
              </a:solidFill>
            </a:endParaRPr>
          </a:p>
          <a:p>
            <a:pPr>
              <a:lnSpc>
                <a:spcPct val="100000"/>
              </a:lnSpc>
            </a:pPr>
            <a:r>
              <a:rPr lang="zh-CN" altLang="en-US" b="1" dirty="0">
                <a:solidFill>
                  <a:srgbClr val="FF0000"/>
                </a:solidFill>
              </a:rPr>
              <a:t> </a:t>
            </a:r>
            <a:r>
              <a:rPr lang="zh-CN" altLang="en-US" b="1" dirty="0" smtClean="0">
                <a:solidFill>
                  <a:srgbClr val="FF0000"/>
                </a:solidFill>
              </a:rPr>
              <a:t>所以</a:t>
            </a:r>
            <a:r>
              <a:rPr lang="zh-CN" altLang="en-US" b="1" dirty="0">
                <a:solidFill>
                  <a:srgbClr val="FF0000"/>
                </a:solidFill>
              </a:rPr>
              <a:t>由于计算时用</a:t>
            </a:r>
            <a:r>
              <a:rPr lang="zh-CN" altLang="en-US" b="1" dirty="0" smtClean="0">
                <a:solidFill>
                  <a:srgbClr val="FF0000"/>
                </a:solidFill>
              </a:rPr>
              <a:t>的</a:t>
            </a:r>
            <a:r>
              <a:rPr lang="zh-CN" altLang="en-US" b="1" dirty="0">
                <a:solidFill>
                  <a:srgbClr val="FF0000"/>
                </a:solidFill>
              </a:rPr>
              <a:t>分母</a:t>
            </a:r>
            <a:r>
              <a:rPr lang="zh-CN" altLang="en-US" b="1" dirty="0" smtClean="0">
                <a:solidFill>
                  <a:srgbClr val="FF0000"/>
                </a:solidFill>
              </a:rPr>
              <a:t>不同</a:t>
            </a:r>
            <a:r>
              <a:rPr lang="zh-CN" altLang="en-US" b="1" dirty="0">
                <a:solidFill>
                  <a:srgbClr val="FF0000"/>
                </a:solidFill>
              </a:rPr>
              <a:t>，不同随机效应的</a:t>
            </a:r>
            <a:r>
              <a:rPr lang="en-US" altLang="zh-CN" b="1" dirty="0">
                <a:solidFill>
                  <a:srgbClr val="FF0000"/>
                </a:solidFill>
              </a:rPr>
              <a:t>ICC</a:t>
            </a:r>
            <a:r>
              <a:rPr lang="zh-CN" altLang="en-US" b="1" dirty="0" smtClean="0">
                <a:solidFill>
                  <a:srgbClr val="FF0000"/>
                </a:solidFill>
              </a:rPr>
              <a:t>无绝对可</a:t>
            </a:r>
            <a:r>
              <a:rPr lang="zh-CN" altLang="en-US" b="1" dirty="0">
                <a:solidFill>
                  <a:srgbClr val="FF0000"/>
                </a:solidFill>
              </a:rPr>
              <a:t>比</a:t>
            </a:r>
            <a:r>
              <a:rPr lang="zh-CN" altLang="en-US" b="1" dirty="0" smtClean="0">
                <a:solidFill>
                  <a:srgbClr val="FF0000"/>
                </a:solidFill>
              </a:rPr>
              <a:t>性。</a:t>
            </a:r>
            <a:endParaRPr lang="en-US" altLang="zh-CN" b="1" dirty="0">
              <a:solidFill>
                <a:srgbClr val="FF0000"/>
              </a:solidFill>
            </a:endParaRPr>
          </a:p>
          <a:p>
            <a:pPr marL="0" indent="0">
              <a:buNone/>
            </a:pPr>
            <a:endParaRPr lang="zh-CN" altLang="en-US" dirty="0"/>
          </a:p>
        </p:txBody>
      </p:sp>
    </p:spTree>
    <p:extLst>
      <p:ext uri="{BB962C8B-B14F-4D97-AF65-F5344CB8AC3E}">
        <p14:creationId xmlns:p14="http://schemas.microsoft.com/office/powerpoint/2010/main" val="3322239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3026" y="-86628"/>
            <a:ext cx="10515600" cy="1325563"/>
          </a:xfrm>
        </p:spPr>
        <p:txBody>
          <a:bodyPr/>
          <a:lstStyle/>
          <a:p>
            <a:pPr algn="ctr"/>
            <a:r>
              <a:rPr lang="en-US" altLang="zh-CN" dirty="0" smtClean="0"/>
              <a:t>Bayesian Statistic</a:t>
            </a:r>
            <a:endParaRPr lang="zh-CN" altLang="en-US" dirty="0"/>
          </a:p>
        </p:txBody>
      </p:sp>
      <p:sp>
        <p:nvSpPr>
          <p:cNvPr id="3" name="内容占位符 2"/>
          <p:cNvSpPr>
            <a:spLocks noGrp="1"/>
          </p:cNvSpPr>
          <p:nvPr>
            <p:ph idx="1"/>
          </p:nvPr>
        </p:nvSpPr>
        <p:spPr>
          <a:xfrm>
            <a:off x="390624" y="1438977"/>
            <a:ext cx="5552521" cy="3774283"/>
          </a:xfrm>
        </p:spPr>
        <p:txBody>
          <a:bodyPr>
            <a:noAutofit/>
          </a:bodyPr>
          <a:lstStyle/>
          <a:p>
            <a:pPr>
              <a:lnSpc>
                <a:spcPct val="100000"/>
              </a:lnSpc>
            </a:pPr>
            <a:r>
              <a:rPr lang="en-GB" altLang="zh-CN" dirty="0">
                <a:cs typeface="Arial" panose="020B0604020202020204" pitchFamily="34" charset="0"/>
              </a:rPr>
              <a:t>we make probability statements about model </a:t>
            </a:r>
            <a:r>
              <a:rPr lang="en-GB" altLang="zh-CN" dirty="0" smtClean="0">
                <a:cs typeface="Arial" panose="020B0604020202020204" pitchFamily="34" charset="0"/>
              </a:rPr>
              <a:t>parameters </a:t>
            </a:r>
            <a:r>
              <a:rPr lang="zh-CN" altLang="en-US" dirty="0" smtClean="0"/>
              <a:t>（</a:t>
            </a:r>
            <a:r>
              <a:rPr lang="en-US" altLang="zh-CN" b="1" dirty="0" smtClean="0">
                <a:solidFill>
                  <a:srgbClr val="C00000"/>
                </a:solidFill>
              </a:rPr>
              <a:t>prior distribution</a:t>
            </a:r>
            <a:r>
              <a:rPr lang="zh-CN" altLang="en-US" dirty="0" smtClean="0"/>
              <a:t>），</a:t>
            </a:r>
            <a:r>
              <a:rPr lang="en-US" altLang="zh-CN" dirty="0" smtClean="0"/>
              <a:t>different distribution produce different probability to get the observed data</a:t>
            </a:r>
          </a:p>
          <a:p>
            <a:pPr>
              <a:lnSpc>
                <a:spcPct val="100000"/>
              </a:lnSpc>
            </a:pPr>
            <a:r>
              <a:rPr lang="en-US" altLang="zh-CN" dirty="0" smtClean="0"/>
              <a:t>Adjust the prior distribution according to the probability, then get the </a:t>
            </a:r>
            <a:r>
              <a:rPr lang="en-US" altLang="zh-CN" b="1" dirty="0" smtClean="0">
                <a:solidFill>
                  <a:srgbClr val="C00000"/>
                </a:solidFill>
              </a:rPr>
              <a:t>posterior distribution</a:t>
            </a:r>
            <a:r>
              <a:rPr lang="en-US" altLang="zh-CN" dirty="0" smtClean="0"/>
              <a:t>.</a:t>
            </a:r>
          </a:p>
          <a:p>
            <a:pPr marL="0" indent="0">
              <a:lnSpc>
                <a:spcPct val="100000"/>
              </a:lnSpc>
              <a:buNone/>
            </a:pPr>
            <a:endParaRPr lang="en-US" altLang="zh-CN" sz="3200" dirty="0" smtClean="0"/>
          </a:p>
        </p:txBody>
      </p:sp>
      <mc:AlternateContent xmlns:mc="http://schemas.openxmlformats.org/markup-compatibility/2006" xmlns:a14="http://schemas.microsoft.com/office/drawing/2010/main">
        <mc:Choice Requires="a14">
          <p:sp>
            <p:nvSpPr>
              <p:cNvPr id="4" name="矩形 3"/>
              <p:cNvSpPr/>
              <p:nvPr/>
            </p:nvSpPr>
            <p:spPr>
              <a:xfrm>
                <a:off x="4165120" y="5776884"/>
                <a:ext cx="8026880" cy="830997"/>
              </a:xfrm>
              <a:prstGeom prst="rect">
                <a:avLst/>
              </a:prstGeom>
            </p:spPr>
            <p:txBody>
              <a:bodyPr wrap="square">
                <a:spAutoFit/>
              </a:bodyPr>
              <a:lstStyle/>
              <a:p>
                <a:r>
                  <a:rPr lang="en-US" altLang="zh-CN" sz="2400" dirty="0" smtClean="0">
                    <a:solidFill>
                      <a:srgbClr val="FF0000"/>
                    </a:solidFill>
                  </a:rPr>
                  <a:t>                            </a:t>
                </a:r>
                <a:r>
                  <a:rPr lang="en-US" altLang="zh-CN" sz="2400" dirty="0"/>
                  <a:t>Y =</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 </m:t>
                        </m:r>
                        <m:r>
                          <a:rPr lang="en-US" altLang="zh-CN" sz="2400" i="1" dirty="0">
                            <a:solidFill>
                              <a:srgbClr val="FF0000"/>
                            </a:solidFill>
                            <a:latin typeface="Cambria Math" panose="02040503050406030204" pitchFamily="18" charset="0"/>
                          </a:rPr>
                          <m:t>𝑏</m:t>
                        </m:r>
                      </m:e>
                      <m:sub>
                        <m:r>
                          <a:rPr lang="en-US" altLang="zh-CN" sz="2400" i="1" dirty="0">
                            <a:solidFill>
                              <a:srgbClr val="FF0000"/>
                            </a:solidFill>
                            <a:latin typeface="Cambria Math" panose="02040503050406030204" pitchFamily="18" charset="0"/>
                          </a:rPr>
                          <m:t>0</m:t>
                        </m:r>
                      </m:sub>
                    </m:sSub>
                  </m:oMath>
                </a14:m>
                <a:r>
                  <a:rPr lang="en-US" altLang="zh-CN" sz="2400" dirty="0"/>
                  <a:t> +</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 </m:t>
                        </m:r>
                        <m:r>
                          <a:rPr lang="en-US" altLang="zh-CN" sz="2400" i="1" dirty="0">
                            <a:solidFill>
                              <a:srgbClr val="FF0000"/>
                            </a:solidFill>
                            <a:latin typeface="Cambria Math" panose="02040503050406030204" pitchFamily="18" charset="0"/>
                          </a:rPr>
                          <m:t>𝑏</m:t>
                        </m:r>
                      </m:e>
                      <m:sub>
                        <m:r>
                          <a:rPr lang="en-US" altLang="zh-CN" sz="2400" i="1" dirty="0">
                            <a:solidFill>
                              <a:srgbClr val="FF0000"/>
                            </a:solidFill>
                            <a:latin typeface="Cambria Math" panose="02040503050406030204" pitchFamily="18" charset="0"/>
                          </a:rPr>
                          <m:t>1</m:t>
                        </m:r>
                      </m:sub>
                    </m:sSub>
                  </m:oMath>
                </a14:m>
                <a:r>
                  <a:rPr lang="en-US" altLang="zh-CN" sz="2400" dirty="0"/>
                  <a:t>x + error, error ~N(0,</a:t>
                </a:r>
                <a14:m>
                  <m:oMath xmlns:m="http://schemas.openxmlformats.org/officeDocument/2006/math">
                    <m:sSup>
                      <m:sSupPr>
                        <m:ctrlPr>
                          <a:rPr lang="en-US" altLang="zh-CN" sz="2400" i="1">
                            <a:latin typeface="Cambria Math" panose="02040503050406030204" pitchFamily="18" charset="0"/>
                          </a:rPr>
                        </m:ctrlPr>
                      </m:sSupPr>
                      <m:e>
                        <m:r>
                          <m:rPr>
                            <m:sty m:val="p"/>
                          </m:rPr>
                          <a:rPr lang="en-US" altLang="zh-CN" sz="2400" i="1">
                            <a:solidFill>
                              <a:srgbClr val="FF0000"/>
                            </a:solidFill>
                            <a:latin typeface="Cambria Math" panose="02040503050406030204" pitchFamily="18" charset="0"/>
                          </a:rPr>
                          <m:t>σ</m:t>
                        </m:r>
                      </m:e>
                      <m:sup>
                        <m:r>
                          <a:rPr lang="en-US" altLang="zh-CN" sz="2400" i="1">
                            <a:latin typeface="Cambria Math" panose="02040503050406030204" pitchFamily="18" charset="0"/>
                          </a:rPr>
                          <m:t>2</m:t>
                        </m:r>
                      </m:sup>
                    </m:sSup>
                  </m:oMath>
                </a14:m>
                <a:r>
                  <a:rPr lang="en-US" altLang="zh-CN" sz="2400" dirty="0"/>
                  <a:t>)</a:t>
                </a:r>
              </a:p>
              <a:p>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 </m:t>
                        </m:r>
                        <m:r>
                          <a:rPr lang="en-US" altLang="zh-CN" sz="2400" dirty="0">
                            <a:latin typeface="Cambria Math" panose="02040503050406030204" pitchFamily="18" charset="0"/>
                          </a:rPr>
                          <m:t>𝑏</m:t>
                        </m:r>
                      </m:e>
                      <m:sub>
                        <m:r>
                          <a:rPr lang="en-US" altLang="zh-CN" sz="2400" dirty="0">
                            <a:latin typeface="Cambria Math" panose="02040503050406030204" pitchFamily="18" charset="0"/>
                          </a:rPr>
                          <m:t>0</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 </m:t>
                        </m:r>
                        <m:r>
                          <a:rPr lang="en-US" altLang="zh-CN" sz="2400" dirty="0">
                            <a:latin typeface="Cambria Math" panose="02040503050406030204" pitchFamily="18" charset="0"/>
                          </a:rPr>
                          <m:t>𝑏</m:t>
                        </m:r>
                      </m:e>
                      <m:sub>
                        <m:r>
                          <a:rPr lang="en-US" altLang="zh-CN" sz="2400" dirty="0">
                            <a:latin typeface="Cambria Math" panose="02040503050406030204" pitchFamily="18" charset="0"/>
                          </a:rPr>
                          <m:t>1</m:t>
                        </m:r>
                      </m:sub>
                    </m:sSub>
                  </m:oMath>
                </a14:m>
                <a:r>
                  <a:rPr lang="en-US" altLang="zh-CN" sz="2400" dirty="0"/>
                  <a:t>, </a:t>
                </a:r>
                <a14:m>
                  <m:oMath xmlns:m="http://schemas.openxmlformats.org/officeDocument/2006/math">
                    <m:r>
                      <m:rPr>
                        <m:sty m:val="p"/>
                      </m:rPr>
                      <a:rPr lang="en-US" altLang="zh-CN" sz="2400">
                        <a:latin typeface="Cambria Math" panose="02040503050406030204" pitchFamily="18" charset="0"/>
                      </a:rPr>
                      <m:t>σ</m:t>
                    </m:r>
                    <m:r>
                      <a:rPr lang="en-US" altLang="zh-CN" sz="2400">
                        <a:latin typeface="Cambria Math" panose="02040503050406030204" pitchFamily="18" charset="0"/>
                      </a:rPr>
                      <m:t> </m:t>
                    </m:r>
                    <m:r>
                      <a:rPr lang="en-US" altLang="zh-CN" sz="2400">
                        <a:latin typeface="Cambria Math" panose="02040503050406030204" pitchFamily="18" charset="0"/>
                      </a:rPr>
                      <m:t>𝑎𝑟𝑒</m:t>
                    </m:r>
                    <m:r>
                      <a:rPr lang="en-US" altLang="zh-CN" sz="2400">
                        <a:latin typeface="Cambria Math" panose="02040503050406030204" pitchFamily="18" charset="0"/>
                      </a:rPr>
                      <m:t> </m:t>
                    </m:r>
                    <m:r>
                      <a:rPr lang="en-US" altLang="zh-CN" sz="2400">
                        <a:latin typeface="Cambria Math" panose="02040503050406030204" pitchFamily="18" charset="0"/>
                      </a:rPr>
                      <m:t>𝑛𝑜𝑡</m:t>
                    </m:r>
                    <m:r>
                      <a:rPr lang="en-US" altLang="zh-CN" sz="2400">
                        <a:latin typeface="Cambria Math" panose="02040503050406030204" pitchFamily="18" charset="0"/>
                      </a:rPr>
                      <m:t> </m:t>
                    </m:r>
                    <m:r>
                      <a:rPr lang="en-US" altLang="zh-CN" sz="2400">
                        <a:latin typeface="Cambria Math" panose="02040503050406030204" pitchFamily="18" charset="0"/>
                      </a:rPr>
                      <m:t>𝑎</m:t>
                    </m:r>
                    <m:r>
                      <a:rPr lang="en-US" altLang="zh-CN" sz="2400">
                        <a:latin typeface="Cambria Math" panose="02040503050406030204" pitchFamily="18" charset="0"/>
                      </a:rPr>
                      <m:t> </m:t>
                    </m:r>
                    <m:r>
                      <a:rPr lang="en-US" altLang="zh-CN" sz="2400">
                        <a:latin typeface="Cambria Math" panose="02040503050406030204" pitchFamily="18" charset="0"/>
                      </a:rPr>
                      <m:t>𝑓𝑖𝑥𝑒𝑑</m:t>
                    </m:r>
                    <m:r>
                      <a:rPr lang="en-US" altLang="zh-CN" sz="2400">
                        <a:latin typeface="Cambria Math" panose="02040503050406030204" pitchFamily="18" charset="0"/>
                      </a:rPr>
                      <m:t> </m:t>
                    </m:r>
                    <m:r>
                      <a:rPr lang="en-US" altLang="zh-CN" sz="2400">
                        <a:latin typeface="Cambria Math" panose="02040503050406030204" pitchFamily="18" charset="0"/>
                      </a:rPr>
                      <m:t>𝑣𝑎𝑙𝑢𝑒</m:t>
                    </m:r>
                  </m:oMath>
                </a14:m>
                <a:r>
                  <a:rPr lang="zh-CN" altLang="en-US" sz="2400" dirty="0"/>
                  <a:t>，</a:t>
                </a:r>
                <a:r>
                  <a:rPr lang="en-US" altLang="zh-CN" sz="2400" dirty="0"/>
                  <a:t>they are distribution.</a:t>
                </a:r>
              </a:p>
            </p:txBody>
          </p:sp>
        </mc:Choice>
        <mc:Fallback xmlns="">
          <p:sp>
            <p:nvSpPr>
              <p:cNvPr id="4" name="矩形 3"/>
              <p:cNvSpPr>
                <a:spLocks noRot="1" noChangeAspect="1" noMove="1" noResize="1" noEditPoints="1" noAdjustHandles="1" noChangeArrowheads="1" noChangeShapeType="1" noTextEdit="1"/>
              </p:cNvSpPr>
              <p:nvPr/>
            </p:nvSpPr>
            <p:spPr>
              <a:xfrm>
                <a:off x="4165120" y="5776884"/>
                <a:ext cx="8026880" cy="830997"/>
              </a:xfrm>
              <a:prstGeom prst="rect">
                <a:avLst/>
              </a:prstGeom>
              <a:blipFill>
                <a:blip r:embed="rId2"/>
                <a:stretch>
                  <a:fillRect t="-5882" b="-16912"/>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6081622" y="1438977"/>
            <a:ext cx="4218317" cy="4137865"/>
          </a:xfrm>
          <a:prstGeom prst="rect">
            <a:avLst/>
          </a:prstGeom>
        </p:spPr>
      </p:pic>
    </p:spTree>
    <p:extLst>
      <p:ext uri="{BB962C8B-B14F-4D97-AF65-F5344CB8AC3E}">
        <p14:creationId xmlns:p14="http://schemas.microsoft.com/office/powerpoint/2010/main" val="40170820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123"/>
            <a:ext cx="10515600" cy="712904"/>
          </a:xfrm>
        </p:spPr>
        <p:txBody>
          <a:bodyPr/>
          <a:lstStyle/>
          <a:p>
            <a:pPr algn="ctr"/>
            <a:r>
              <a:rPr lang="zh-CN" altLang="en-US" b="1" smtClean="0">
                <a:solidFill>
                  <a:srgbClr val="0000FF"/>
                </a:solidFill>
              </a:rPr>
              <a:t>贝叶斯混合模型对</a:t>
            </a:r>
            <a:r>
              <a:rPr lang="en-US" altLang="zh-CN" b="1" smtClean="0">
                <a:solidFill>
                  <a:srgbClr val="0000FF"/>
                </a:solidFill>
              </a:rPr>
              <a:t>y</a:t>
            </a:r>
            <a:r>
              <a:rPr lang="zh-CN" altLang="en-US" b="1" smtClean="0">
                <a:solidFill>
                  <a:srgbClr val="0000FF"/>
                </a:solidFill>
              </a:rPr>
              <a:t>预测的几种形式</a:t>
            </a:r>
            <a:endParaRPr lang="zh-CN" altLang="en-US" b="1" dirty="0">
              <a:solidFill>
                <a:srgbClr val="0000FF"/>
              </a:solidFill>
            </a:endParaRPr>
          </a:p>
        </p:txBody>
      </p:sp>
      <p:sp>
        <p:nvSpPr>
          <p:cNvPr id="3" name="内容占位符 2"/>
          <p:cNvSpPr>
            <a:spLocks noGrp="1"/>
          </p:cNvSpPr>
          <p:nvPr>
            <p:ph idx="1"/>
          </p:nvPr>
        </p:nvSpPr>
        <p:spPr>
          <a:xfrm>
            <a:off x="921619" y="1214421"/>
            <a:ext cx="11270381" cy="4113162"/>
          </a:xfrm>
        </p:spPr>
        <p:txBody>
          <a:bodyPr>
            <a:normAutofit/>
          </a:bodyPr>
          <a:lstStyle/>
          <a:p>
            <a:pPr marL="0" indent="0">
              <a:buNone/>
            </a:pPr>
            <a:r>
              <a:rPr lang="zh-CN" altLang="en-US" sz="2400" dirty="0" smtClean="0"/>
              <a:t>首先明确混合模型方差来源的组成：</a:t>
            </a:r>
            <a:r>
              <a:rPr lang="en-US" altLang="zh-CN" sz="2400" dirty="0" smtClean="0"/>
              <a:t> </a:t>
            </a:r>
            <a:endParaRPr lang="en-US" altLang="zh-CN" sz="2400" dirty="0" smtClean="0"/>
          </a:p>
          <a:p>
            <a:pPr marL="0" indent="0">
              <a:buNone/>
            </a:pPr>
            <a:r>
              <a:rPr lang="en-US" altLang="zh-CN" sz="2400" dirty="0" smtClean="0"/>
              <a:t>1) </a:t>
            </a:r>
            <a:r>
              <a:rPr lang="zh-CN" altLang="en-US" sz="2400" dirty="0" smtClean="0"/>
              <a:t>固定效应造成的</a:t>
            </a:r>
            <a:r>
              <a:rPr lang="zh-CN" altLang="en-US" sz="2400" dirty="0" smtClean="0"/>
              <a:t>方差 </a:t>
            </a:r>
            <a:r>
              <a:rPr lang="en-US" altLang="zh-CN" sz="2400" dirty="0" smtClean="0">
                <a:latin typeface="Times New Roman" panose="02020603050405020304" pitchFamily="18" charset="0"/>
                <a:cs typeface="Times New Roman" panose="02020603050405020304" pitchFamily="18" charset="0"/>
              </a:rPr>
              <a:t>v(fixed)</a:t>
            </a:r>
            <a:endParaRPr lang="en-US" altLang="zh-CN" sz="2400" dirty="0" smtClean="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随机效应造成的</a:t>
            </a:r>
            <a:r>
              <a:rPr lang="zh-CN" altLang="en-US" sz="2400" dirty="0" smtClean="0">
                <a:latin typeface="Times New Roman" panose="02020603050405020304" pitchFamily="18" charset="0"/>
                <a:cs typeface="Times New Roman" panose="02020603050405020304" pitchFamily="18" charset="0"/>
              </a:rPr>
              <a:t>方差 </a:t>
            </a:r>
            <a:r>
              <a:rPr lang="en-US" altLang="zh-CN" sz="2400" dirty="0" smtClean="0">
                <a:latin typeface="Times New Roman" panose="02020603050405020304" pitchFamily="18" charset="0"/>
                <a:cs typeface="Times New Roman" panose="02020603050405020304" pitchFamily="18" charset="0"/>
              </a:rPr>
              <a:t>v(random)</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smtClean="0"/>
              <a:t>3) </a:t>
            </a:r>
            <a:r>
              <a:rPr lang="zh-CN" altLang="en-US" sz="2400" dirty="0" smtClean="0">
                <a:latin typeface="Times New Roman" panose="02020603050405020304" pitchFamily="18" charset="0"/>
                <a:cs typeface="Times New Roman" panose="02020603050405020304" pitchFamily="18" charset="0"/>
              </a:rPr>
              <a:t>残差 </a:t>
            </a:r>
            <a:r>
              <a:rPr lang="en-US" altLang="zh-CN" sz="2400" dirty="0"/>
              <a:t>v(residual</a:t>
            </a:r>
            <a:r>
              <a:rPr lang="en-US" altLang="zh-CN" sz="2400" dirty="0" smtClean="0"/>
              <a:t>)</a:t>
            </a:r>
          </a:p>
          <a:p>
            <a:pPr marL="0" indent="0">
              <a:buNone/>
            </a:pPr>
            <a:endParaRPr lang="en-US" altLang="zh-CN" sz="2400" dirty="0" smtClean="0"/>
          </a:p>
          <a:p>
            <a:pPr marL="0" indent="0">
              <a:buNone/>
            </a:pPr>
            <a:r>
              <a:rPr lang="en-US" altLang="zh-CN" sz="2400" dirty="0" smtClean="0"/>
              <a:t>The method to predict y</a:t>
            </a:r>
            <a:endParaRPr lang="en-US" altLang="zh-CN" sz="2400" dirty="0" smtClean="0"/>
          </a:p>
          <a:p>
            <a:pPr marL="514350" indent="-514350">
              <a:buAutoNum type="arabicParenR"/>
            </a:pPr>
            <a:r>
              <a:rPr lang="zh-CN" altLang="en-US" sz="2400" dirty="0" smtClean="0"/>
              <a:t>只依据固定效应对</a:t>
            </a:r>
            <a:r>
              <a:rPr lang="en-US" altLang="zh-CN" sz="2400" dirty="0" smtClean="0"/>
              <a:t>y</a:t>
            </a:r>
            <a:r>
              <a:rPr lang="zh-CN" altLang="en-US" sz="2400" dirty="0" smtClean="0"/>
              <a:t>进行预测</a:t>
            </a:r>
            <a:r>
              <a:rPr lang="en-US" altLang="zh-CN" sz="2400" dirty="0"/>
              <a:t>fitted</a:t>
            </a:r>
            <a:r>
              <a:rPr lang="en-US" altLang="zh-CN" sz="2400" dirty="0" smtClean="0"/>
              <a:t>()</a:t>
            </a:r>
            <a:r>
              <a:rPr lang="zh-CN" altLang="en-US" sz="2400" dirty="0" smtClean="0"/>
              <a:t>，不包括残差</a:t>
            </a:r>
            <a:r>
              <a:rPr lang="zh-CN" altLang="en-US" sz="2400" dirty="0" smtClean="0"/>
              <a:t>部分 </a:t>
            </a:r>
            <a:r>
              <a:rPr lang="en-US" altLang="zh-CN" sz="2400" dirty="0" smtClean="0"/>
              <a:t>no v(residual)</a:t>
            </a:r>
            <a:endParaRPr lang="en-US" altLang="zh-CN" sz="2400" dirty="0" smtClean="0"/>
          </a:p>
          <a:p>
            <a:pPr marL="514350" indent="-514350">
              <a:buAutoNum type="arabicParenR"/>
            </a:pPr>
            <a:r>
              <a:rPr lang="zh-CN" altLang="en-US" sz="2400" dirty="0" smtClean="0"/>
              <a:t>依据所有因素对</a:t>
            </a:r>
            <a:r>
              <a:rPr lang="en-US" altLang="zh-CN" sz="2400" dirty="0" smtClean="0"/>
              <a:t>y</a:t>
            </a:r>
            <a:r>
              <a:rPr lang="zh-CN" altLang="en-US" sz="2400" dirty="0" smtClean="0"/>
              <a:t>进行预测</a:t>
            </a:r>
            <a:r>
              <a:rPr lang="en-US" altLang="zh-CN" sz="2400" dirty="0"/>
              <a:t>predict</a:t>
            </a:r>
            <a:r>
              <a:rPr lang="en-US" altLang="zh-CN" sz="2400" dirty="0" smtClean="0"/>
              <a:t>()</a:t>
            </a:r>
            <a:r>
              <a:rPr lang="zh-CN" altLang="en-US" sz="2400" dirty="0" smtClean="0"/>
              <a:t>，包括残差</a:t>
            </a:r>
            <a:r>
              <a:rPr lang="zh-CN" altLang="en-US" sz="2400" dirty="0" smtClean="0"/>
              <a:t>部分 </a:t>
            </a:r>
            <a:r>
              <a:rPr lang="en-US" altLang="zh-CN" sz="2400" dirty="0"/>
              <a:t>include v(residual</a:t>
            </a:r>
            <a:r>
              <a:rPr lang="en-US" altLang="zh-CN" sz="2400" dirty="0" smtClean="0"/>
              <a:t>)</a:t>
            </a:r>
          </a:p>
          <a:p>
            <a:pPr marL="514350" indent="-514350">
              <a:buAutoNum type="arabicParenR"/>
            </a:pPr>
            <a:r>
              <a:rPr lang="zh-CN" altLang="en-US" sz="2400" dirty="0" smtClean="0"/>
              <a:t>只</a:t>
            </a:r>
            <a:r>
              <a:rPr lang="zh-CN" altLang="en-US" sz="2400" dirty="0" smtClean="0"/>
              <a:t>依据固定效应和某些随机效应对</a:t>
            </a:r>
            <a:r>
              <a:rPr lang="en-US" altLang="zh-CN" sz="2400" dirty="0" smtClean="0"/>
              <a:t>y</a:t>
            </a:r>
            <a:r>
              <a:rPr lang="zh-CN" altLang="en-US" sz="2400" dirty="0" smtClean="0"/>
              <a:t>进行预测</a:t>
            </a:r>
            <a:r>
              <a:rPr lang="en-US" altLang="zh-CN" sz="2400" dirty="0"/>
              <a:t>predict</a:t>
            </a:r>
            <a:r>
              <a:rPr lang="en-US" altLang="zh-CN" sz="2400" dirty="0" smtClean="0"/>
              <a:t>(, </a:t>
            </a:r>
            <a:r>
              <a:rPr lang="en-US" altLang="zh-CN" sz="2400" dirty="0" err="1" smtClean="0"/>
              <a:t>re_formula</a:t>
            </a:r>
            <a:r>
              <a:rPr lang="en-US" altLang="zh-CN" sz="2400" dirty="0" smtClean="0"/>
              <a:t>=), </a:t>
            </a:r>
            <a:r>
              <a:rPr lang="zh-CN" altLang="en-US" sz="2400" dirty="0" smtClean="0"/>
              <a:t>包括</a:t>
            </a:r>
            <a:r>
              <a:rPr lang="zh-CN" altLang="en-US" sz="2400" dirty="0" smtClean="0"/>
              <a:t>残差</a:t>
            </a:r>
            <a:endParaRPr lang="zh-CN" altLang="en-US" dirty="0"/>
          </a:p>
        </p:txBody>
      </p:sp>
      <p:sp>
        <p:nvSpPr>
          <p:cNvPr id="4" name="文本框 3"/>
          <p:cNvSpPr txBox="1"/>
          <p:nvPr/>
        </p:nvSpPr>
        <p:spPr>
          <a:xfrm>
            <a:off x="354684" y="5540977"/>
            <a:ext cx="11482631" cy="584775"/>
          </a:xfrm>
          <a:prstGeom prst="rect">
            <a:avLst/>
          </a:prstGeom>
          <a:noFill/>
        </p:spPr>
        <p:txBody>
          <a:bodyPr wrap="none" rtlCol="0">
            <a:spAutoFit/>
          </a:bodyPr>
          <a:lstStyle/>
          <a:p>
            <a:r>
              <a:rPr lang="zh-CN" altLang="en-US" sz="3200" b="1" dirty="0" smtClean="0">
                <a:solidFill>
                  <a:srgbClr val="0000FF"/>
                </a:solidFill>
              </a:rPr>
              <a:t>即</a:t>
            </a:r>
            <a:r>
              <a:rPr lang="en-US" altLang="zh-CN" sz="3200" b="1" dirty="0">
                <a:solidFill>
                  <a:srgbClr val="0000FF"/>
                </a:solidFill>
              </a:rPr>
              <a:t>fitted</a:t>
            </a:r>
            <a:r>
              <a:rPr lang="en-US" altLang="zh-CN" sz="3200" b="1" dirty="0" smtClean="0">
                <a:solidFill>
                  <a:srgbClr val="0000FF"/>
                </a:solidFill>
              </a:rPr>
              <a:t>()</a:t>
            </a:r>
            <a:r>
              <a:rPr lang="zh-CN" altLang="en-US" sz="3200" b="1" dirty="0" smtClean="0">
                <a:solidFill>
                  <a:srgbClr val="0000FF"/>
                </a:solidFill>
              </a:rPr>
              <a:t>的预测都不包括残差部分，而</a:t>
            </a:r>
            <a:r>
              <a:rPr lang="en-US" altLang="zh-CN" sz="3200" b="1" dirty="0">
                <a:solidFill>
                  <a:srgbClr val="0000FF"/>
                </a:solidFill>
              </a:rPr>
              <a:t>predict</a:t>
            </a:r>
            <a:r>
              <a:rPr lang="en-US" altLang="zh-CN" sz="3200" b="1" dirty="0" smtClean="0">
                <a:solidFill>
                  <a:srgbClr val="0000FF"/>
                </a:solidFill>
              </a:rPr>
              <a:t>()</a:t>
            </a:r>
            <a:r>
              <a:rPr lang="zh-CN" altLang="en-US" sz="3200" b="1" dirty="0" smtClean="0">
                <a:solidFill>
                  <a:srgbClr val="0000FF"/>
                </a:solidFill>
              </a:rPr>
              <a:t>都包括残差部分</a:t>
            </a:r>
            <a:endParaRPr lang="zh-CN" altLang="en-US" sz="3200" b="1" dirty="0">
              <a:solidFill>
                <a:srgbClr val="0000FF"/>
              </a:solidFill>
            </a:endParaRPr>
          </a:p>
        </p:txBody>
      </p:sp>
      <p:sp>
        <p:nvSpPr>
          <p:cNvPr id="8" name="文本框 7"/>
          <p:cNvSpPr txBox="1"/>
          <p:nvPr/>
        </p:nvSpPr>
        <p:spPr>
          <a:xfrm>
            <a:off x="6703216" y="1906272"/>
            <a:ext cx="859809" cy="369332"/>
          </a:xfrm>
          <a:prstGeom prst="rect">
            <a:avLst/>
          </a:prstGeom>
          <a:noFill/>
        </p:spPr>
        <p:txBody>
          <a:bodyPr wrap="square" rtlCol="0">
            <a:spAutoFit/>
          </a:bodyPr>
          <a:lstStyle/>
          <a:p>
            <a:r>
              <a:rPr lang="en-US" altLang="zh-CN" dirty="0" smtClean="0"/>
              <a:t>V</a:t>
            </a:r>
            <a:endParaRPr lang="zh-CN" altLang="en-US" dirty="0"/>
          </a:p>
        </p:txBody>
      </p:sp>
      <p:sp>
        <p:nvSpPr>
          <p:cNvPr id="9" name="矩形 8"/>
          <p:cNvSpPr/>
          <p:nvPr/>
        </p:nvSpPr>
        <p:spPr>
          <a:xfrm>
            <a:off x="7367298" y="2373841"/>
            <a:ext cx="1172309" cy="369332"/>
          </a:xfrm>
          <a:prstGeom prst="rect">
            <a:avLst/>
          </a:prstGeom>
        </p:spPr>
        <p:txBody>
          <a:bodyPr wrap="none">
            <a:spAutoFit/>
          </a:bodyPr>
          <a:lstStyle/>
          <a:p>
            <a:r>
              <a:rPr lang="en-US" altLang="zh-CN" dirty="0"/>
              <a:t>v(residual)</a:t>
            </a:r>
            <a:endParaRPr lang="zh-CN" altLang="en-US" dirty="0"/>
          </a:p>
        </p:txBody>
      </p:sp>
      <mc:AlternateContent xmlns:mc="http://schemas.openxmlformats.org/markup-compatibility/2006">
        <mc:Choice xmlns:a14="http://schemas.microsoft.com/office/drawing/2010/main" Requires="a14">
          <p:sp>
            <p:nvSpPr>
              <p:cNvPr id="10" name="矩形 9"/>
              <p:cNvSpPr/>
              <p:nvPr/>
            </p:nvSpPr>
            <p:spPr>
              <a:xfrm>
                <a:off x="7367298" y="1392901"/>
                <a:ext cx="1059201" cy="369332"/>
              </a:xfrm>
              <a:prstGeom prst="rect">
                <a:avLst/>
              </a:prstGeom>
            </p:spPr>
            <p:txBody>
              <a:bodyPr wrap="none">
                <a:spAutoFit/>
              </a:bodyPr>
              <a:lstStyle/>
              <a:p>
                <a:r>
                  <a:rPr lang="en-US" altLang="zh-CN" dirty="0" smtClean="0"/>
                  <a:t>v</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𝑓𝑖𝑥𝑒𝑑</m:t>
                    </m:r>
                    <m:r>
                      <a:rPr lang="en-US" altLang="zh-CN" b="0" i="1" dirty="0" smtClean="0">
                        <a:latin typeface="Cambria Math" panose="02040503050406030204" pitchFamily="18" charset="0"/>
                        <a:ea typeface="Cambria Math" panose="02040503050406030204" pitchFamily="18" charset="0"/>
                      </a:rPr>
                      <m:t>)</m:t>
                    </m:r>
                  </m:oMath>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7367298" y="1392901"/>
                <a:ext cx="1059201" cy="369332"/>
              </a:xfrm>
              <a:prstGeom prst="rect">
                <a:avLst/>
              </a:prstGeom>
              <a:blipFill>
                <a:blip r:embed="rId2"/>
                <a:stretch>
                  <a:fillRect l="-5202" t="-8197" r="-1156"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7365738" y="1890510"/>
                <a:ext cx="1305935" cy="369332"/>
              </a:xfrm>
              <a:prstGeom prst="rect">
                <a:avLst/>
              </a:prstGeom>
            </p:spPr>
            <p:txBody>
              <a:bodyPr wrap="none">
                <a:spAutoFit/>
              </a:bodyPr>
              <a:lstStyle/>
              <a:p>
                <a:r>
                  <a:rPr lang="en-US" altLang="zh-CN" dirty="0" smtClean="0"/>
                  <a:t>v</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𝑟𝑎𝑛𝑑𝑜𝑚</m:t>
                    </m:r>
                    <m:r>
                      <a:rPr lang="en-US" altLang="zh-CN" b="0" i="1" dirty="0" smtClean="0">
                        <a:latin typeface="Cambria Math" panose="02040503050406030204" pitchFamily="18" charset="0"/>
                        <a:ea typeface="Cambria Math" panose="02040503050406030204" pitchFamily="18" charset="0"/>
                      </a:rPr>
                      <m:t>)</m:t>
                    </m:r>
                  </m:oMath>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7365738" y="1890510"/>
                <a:ext cx="1305935" cy="369332"/>
              </a:xfrm>
              <a:prstGeom prst="rect">
                <a:avLst/>
              </a:prstGeom>
              <a:blipFill>
                <a:blip r:embed="rId3"/>
                <a:stretch>
                  <a:fillRect l="-3721" t="-8197" r="-465" b="-24590"/>
                </a:stretch>
              </a:blipFill>
            </p:spPr>
            <p:txBody>
              <a:bodyPr/>
              <a:lstStyle/>
              <a:p>
                <a:r>
                  <a:rPr lang="zh-CN" altLang="en-US">
                    <a:noFill/>
                  </a:rPr>
                  <a:t> </a:t>
                </a:r>
              </a:p>
            </p:txBody>
          </p:sp>
        </mc:Fallback>
      </mc:AlternateContent>
      <p:cxnSp>
        <p:nvCxnSpPr>
          <p:cNvPr id="13" name="直接连接符 12"/>
          <p:cNvCxnSpPr/>
          <p:nvPr/>
        </p:nvCxnSpPr>
        <p:spPr>
          <a:xfrm flipV="1">
            <a:off x="7137779" y="1643987"/>
            <a:ext cx="334370" cy="389951"/>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7117307" y="2072747"/>
            <a:ext cx="248431" cy="78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7137779" y="2120977"/>
            <a:ext cx="227959" cy="409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8664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728949" y="920296"/>
            <a:ext cx="2661204" cy="2445066"/>
          </a:xfrm>
          <a:prstGeom prst="rect">
            <a:avLst/>
          </a:prstGeom>
        </p:spPr>
      </p:pic>
      <p:sp>
        <p:nvSpPr>
          <p:cNvPr id="3" name="内容占位符 2"/>
          <p:cNvSpPr>
            <a:spLocks noGrp="1"/>
          </p:cNvSpPr>
          <p:nvPr>
            <p:ph idx="1"/>
          </p:nvPr>
        </p:nvSpPr>
        <p:spPr>
          <a:xfrm>
            <a:off x="372178" y="3330150"/>
            <a:ext cx="11819822" cy="3699277"/>
          </a:xfrm>
        </p:spPr>
        <p:txBody>
          <a:bodyPr>
            <a:normAutofit/>
          </a:bodyPr>
          <a:lstStyle/>
          <a:p>
            <a:pPr marL="0" indent="0">
              <a:buNone/>
            </a:pPr>
            <a:r>
              <a:rPr lang="en-US" altLang="zh-CN" sz="1900" dirty="0" smtClean="0"/>
              <a:t>pd1</a:t>
            </a:r>
            <a:r>
              <a:rPr lang="en-US" altLang="zh-CN" sz="1900" dirty="0"/>
              <a:t>&lt;-</a:t>
            </a:r>
            <a:r>
              <a:rPr lang="en-US" altLang="zh-CN" sz="1900" dirty="0" err="1"/>
              <a:t>as.data.frame</a:t>
            </a:r>
            <a:r>
              <a:rPr lang="en-US" altLang="zh-CN" sz="1900" dirty="0"/>
              <a:t>(fitted(bm1</a:t>
            </a:r>
            <a:r>
              <a:rPr lang="en-US" altLang="zh-CN" sz="1900" dirty="0" smtClean="0"/>
              <a:t>, </a:t>
            </a:r>
            <a:r>
              <a:rPr lang="en-US" altLang="zh-CN" sz="1900" dirty="0" err="1" smtClean="0"/>
              <a:t>re_formula</a:t>
            </a:r>
            <a:r>
              <a:rPr lang="en-US" altLang="zh-CN" sz="1900" dirty="0" smtClean="0"/>
              <a:t> </a:t>
            </a:r>
            <a:r>
              <a:rPr lang="en-US" altLang="zh-CN" sz="1900" dirty="0"/>
              <a:t>=NA</a:t>
            </a:r>
            <a:r>
              <a:rPr lang="en-US" altLang="zh-CN" sz="1900" dirty="0" smtClean="0">
                <a:solidFill>
                  <a:schemeClr val="bg2">
                    <a:lumMod val="75000"/>
                  </a:schemeClr>
                </a:solidFill>
              </a:rPr>
              <a:t>))###v(fixed)</a:t>
            </a:r>
            <a:endParaRPr lang="en-US" altLang="zh-CN" sz="1900" dirty="0">
              <a:solidFill>
                <a:schemeClr val="bg2">
                  <a:lumMod val="75000"/>
                </a:schemeClr>
              </a:solidFill>
            </a:endParaRPr>
          </a:p>
          <a:p>
            <a:pPr marL="0" indent="0">
              <a:buNone/>
            </a:pPr>
            <a:r>
              <a:rPr lang="en-US" altLang="zh-CN" sz="1900" dirty="0"/>
              <a:t>plot(</a:t>
            </a:r>
            <a:r>
              <a:rPr lang="en-US" altLang="zh-CN" sz="1900" dirty="0" err="1"/>
              <a:t>sleepstudy$Days</a:t>
            </a:r>
            <a:r>
              <a:rPr lang="en-US" altLang="zh-CN" sz="1900" dirty="0"/>
              <a:t>, </a:t>
            </a:r>
            <a:r>
              <a:rPr lang="en-US" altLang="zh-CN" sz="1900" dirty="0" smtClean="0"/>
              <a:t>pd1$Estimate</a:t>
            </a:r>
            <a:r>
              <a:rPr lang="en-US" altLang="zh-CN" sz="1900" dirty="0"/>
              <a:t>, </a:t>
            </a:r>
            <a:r>
              <a:rPr lang="en-US" altLang="zh-CN" sz="1900" dirty="0" err="1"/>
              <a:t>xlab</a:t>
            </a:r>
            <a:r>
              <a:rPr lang="en-US" altLang="zh-CN" sz="1900" dirty="0"/>
              <a:t>="Raw Y", </a:t>
            </a:r>
            <a:r>
              <a:rPr lang="en-US" altLang="zh-CN" sz="1900" dirty="0" err="1" smtClean="0"/>
              <a:t>ylab</a:t>
            </a:r>
            <a:r>
              <a:rPr lang="en-US" altLang="zh-CN" sz="1900" dirty="0"/>
              <a:t>="predicted Y based on fixed effects</a:t>
            </a:r>
            <a:r>
              <a:rPr lang="en-US" altLang="zh-CN" sz="1900" dirty="0" smtClean="0"/>
              <a:t>")</a:t>
            </a:r>
          </a:p>
          <a:p>
            <a:pPr marL="0" indent="0">
              <a:buNone/>
            </a:pPr>
            <a:endParaRPr lang="en-US" altLang="zh-CN" sz="1900" dirty="0" smtClean="0"/>
          </a:p>
          <a:p>
            <a:pPr marL="0" indent="0">
              <a:buNone/>
            </a:pPr>
            <a:r>
              <a:rPr lang="en-US" altLang="zh-CN" sz="1900" dirty="0" smtClean="0"/>
              <a:t>pd2&lt;-</a:t>
            </a:r>
            <a:r>
              <a:rPr lang="en-US" altLang="zh-CN" sz="1900" dirty="0" err="1"/>
              <a:t>as.data.frame</a:t>
            </a:r>
            <a:r>
              <a:rPr lang="en-US" altLang="zh-CN" sz="1900" dirty="0"/>
              <a:t>(predict(bm1, </a:t>
            </a:r>
            <a:r>
              <a:rPr lang="en-US" altLang="zh-CN" sz="1900" dirty="0" err="1"/>
              <a:t>re_formula</a:t>
            </a:r>
            <a:r>
              <a:rPr lang="en-US" altLang="zh-CN" sz="1900" dirty="0"/>
              <a:t> =NA</a:t>
            </a:r>
            <a:r>
              <a:rPr lang="en-US" altLang="zh-CN" sz="1900" dirty="0" smtClean="0">
                <a:solidFill>
                  <a:schemeClr val="bg2">
                    <a:lumMod val="75000"/>
                  </a:schemeClr>
                </a:solidFill>
              </a:rPr>
              <a:t>))###v(fixed)+v(residual)</a:t>
            </a:r>
            <a:endParaRPr lang="en-US" altLang="zh-CN" sz="1900" dirty="0">
              <a:solidFill>
                <a:schemeClr val="bg2">
                  <a:lumMod val="75000"/>
                </a:schemeClr>
              </a:solidFill>
            </a:endParaRPr>
          </a:p>
          <a:p>
            <a:pPr marL="0" indent="0">
              <a:buNone/>
            </a:pPr>
            <a:r>
              <a:rPr lang="en-US" altLang="zh-CN" sz="1900" dirty="0"/>
              <a:t>plot(</a:t>
            </a:r>
            <a:r>
              <a:rPr lang="en-US" altLang="zh-CN" sz="1900" dirty="0" err="1"/>
              <a:t>sleepstudy$Days</a:t>
            </a:r>
            <a:r>
              <a:rPr lang="en-US" altLang="zh-CN" sz="1900" dirty="0"/>
              <a:t>, </a:t>
            </a:r>
            <a:r>
              <a:rPr lang="en-US" altLang="zh-CN" sz="1900" dirty="0" smtClean="0"/>
              <a:t>pd2$Estimate</a:t>
            </a:r>
            <a:r>
              <a:rPr lang="en-US" altLang="zh-CN" sz="1900" dirty="0"/>
              <a:t>, </a:t>
            </a:r>
            <a:r>
              <a:rPr lang="en-US" altLang="zh-CN" sz="1900" dirty="0" err="1"/>
              <a:t>xlab</a:t>
            </a:r>
            <a:r>
              <a:rPr lang="en-US" altLang="zh-CN" sz="1900" dirty="0"/>
              <a:t>="Raw Y", </a:t>
            </a:r>
            <a:r>
              <a:rPr lang="en-US" altLang="zh-CN" sz="1900" dirty="0" err="1"/>
              <a:t>ylab</a:t>
            </a:r>
            <a:r>
              <a:rPr lang="en-US" altLang="zh-CN" sz="1900" dirty="0"/>
              <a:t>="predicted Y based on fixed effect and error")</a:t>
            </a:r>
          </a:p>
          <a:p>
            <a:pPr marL="0" indent="0">
              <a:buNone/>
            </a:pPr>
            <a:endParaRPr lang="en-US" altLang="zh-CN" sz="1900" dirty="0" smtClean="0"/>
          </a:p>
          <a:p>
            <a:pPr marL="0" indent="0">
              <a:buNone/>
            </a:pPr>
            <a:r>
              <a:rPr lang="en-US" altLang="zh-CN" sz="1900" dirty="0" smtClean="0"/>
              <a:t>pd3&lt;-</a:t>
            </a:r>
            <a:r>
              <a:rPr lang="en-US" altLang="zh-CN" sz="1900" dirty="0" err="1"/>
              <a:t>as.data.frame</a:t>
            </a:r>
            <a:r>
              <a:rPr lang="en-US" altLang="zh-CN" sz="1900" dirty="0"/>
              <a:t>(predict(bm1, </a:t>
            </a:r>
            <a:r>
              <a:rPr lang="en-US" altLang="zh-CN" sz="1900" dirty="0" err="1"/>
              <a:t>re.form</a:t>
            </a:r>
            <a:r>
              <a:rPr lang="en-US" altLang="zh-CN" sz="1900" dirty="0"/>
              <a:t> =~(</a:t>
            </a:r>
            <a:r>
              <a:rPr lang="en-US" altLang="zh-CN" sz="1900" dirty="0" err="1"/>
              <a:t>Days|Subject</a:t>
            </a:r>
            <a:r>
              <a:rPr lang="en-US" altLang="zh-CN" sz="1900" dirty="0" smtClean="0"/>
              <a:t>))) </a:t>
            </a:r>
            <a:r>
              <a:rPr lang="en-US" altLang="zh-CN" sz="1900" dirty="0" smtClean="0">
                <a:solidFill>
                  <a:schemeClr val="bg2">
                    <a:lumMod val="75000"/>
                  </a:schemeClr>
                </a:solidFill>
              </a:rPr>
              <a:t>##v(fixed)+v(random)+v(residual)</a:t>
            </a:r>
            <a:endParaRPr lang="en-US" altLang="zh-CN" sz="1900" dirty="0" smtClean="0">
              <a:solidFill>
                <a:schemeClr val="bg2">
                  <a:lumMod val="75000"/>
                </a:schemeClr>
              </a:solidFill>
            </a:endParaRPr>
          </a:p>
          <a:p>
            <a:pPr marL="0" indent="0">
              <a:buNone/>
            </a:pPr>
            <a:r>
              <a:rPr lang="en-US" altLang="zh-CN" sz="1900" dirty="0" smtClean="0"/>
              <a:t>plot(</a:t>
            </a:r>
            <a:r>
              <a:rPr lang="en-US" altLang="zh-CN" sz="1900" dirty="0" err="1" smtClean="0"/>
              <a:t>sleepstudy$Days</a:t>
            </a:r>
            <a:r>
              <a:rPr lang="en-US" altLang="zh-CN" sz="1900" dirty="0"/>
              <a:t>, </a:t>
            </a:r>
            <a:r>
              <a:rPr lang="en-US" altLang="zh-CN" sz="1900" dirty="0" smtClean="0"/>
              <a:t> </a:t>
            </a:r>
            <a:r>
              <a:rPr lang="en-US" altLang="zh-CN" sz="1900" dirty="0" smtClean="0"/>
              <a:t>pd3$Estimate</a:t>
            </a:r>
            <a:r>
              <a:rPr lang="en-US" altLang="zh-CN" sz="1900" dirty="0"/>
              <a:t>, </a:t>
            </a:r>
            <a:r>
              <a:rPr lang="en-US" altLang="zh-CN" sz="1900" dirty="0" err="1"/>
              <a:t>xlab</a:t>
            </a:r>
            <a:r>
              <a:rPr lang="en-US" altLang="zh-CN" sz="1900" dirty="0"/>
              <a:t>="Raw Y", </a:t>
            </a:r>
            <a:r>
              <a:rPr lang="en-US" altLang="zh-CN" sz="1900" dirty="0" err="1" smtClean="0"/>
              <a:t>ylab</a:t>
            </a:r>
            <a:r>
              <a:rPr lang="en-US" altLang="zh-CN" sz="1900" dirty="0"/>
              <a:t>="predicted Y based on all effects</a:t>
            </a:r>
            <a:r>
              <a:rPr lang="en-US" altLang="zh-CN" sz="1900" dirty="0" smtClean="0"/>
              <a:t>")</a:t>
            </a:r>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3"/>
          <a:stretch>
            <a:fillRect/>
          </a:stretch>
        </p:blipFill>
        <p:spPr>
          <a:xfrm>
            <a:off x="664945" y="920295"/>
            <a:ext cx="2688468" cy="2409855"/>
          </a:xfrm>
          <a:prstGeom prst="rect">
            <a:avLst/>
          </a:prstGeom>
        </p:spPr>
      </p:pic>
      <p:pic>
        <p:nvPicPr>
          <p:cNvPr id="6" name="图片 5"/>
          <p:cNvPicPr>
            <a:picLocks noChangeAspect="1"/>
          </p:cNvPicPr>
          <p:nvPr/>
        </p:nvPicPr>
        <p:blipFill>
          <a:blip r:embed="rId4"/>
          <a:stretch>
            <a:fillRect/>
          </a:stretch>
        </p:blipFill>
        <p:spPr>
          <a:xfrm>
            <a:off x="8322695" y="920295"/>
            <a:ext cx="3030601" cy="2790017"/>
          </a:xfrm>
          <a:prstGeom prst="rect">
            <a:avLst/>
          </a:prstGeom>
        </p:spPr>
      </p:pic>
      <p:sp>
        <p:nvSpPr>
          <p:cNvPr id="8" name="矩形 7"/>
          <p:cNvSpPr/>
          <p:nvPr/>
        </p:nvSpPr>
        <p:spPr>
          <a:xfrm>
            <a:off x="1666668" y="550963"/>
            <a:ext cx="883896" cy="369332"/>
          </a:xfrm>
          <a:prstGeom prst="rect">
            <a:avLst/>
          </a:prstGeom>
        </p:spPr>
        <p:txBody>
          <a:bodyPr wrap="none">
            <a:spAutoFit/>
          </a:bodyPr>
          <a:lstStyle/>
          <a:p>
            <a:r>
              <a:rPr lang="en-US" altLang="zh-CN" dirty="0"/>
              <a:t>v(fixed)</a:t>
            </a:r>
            <a:endParaRPr lang="zh-CN" altLang="en-US" dirty="0"/>
          </a:p>
        </p:txBody>
      </p:sp>
      <p:sp>
        <p:nvSpPr>
          <p:cNvPr id="9" name="矩形 8"/>
          <p:cNvSpPr/>
          <p:nvPr/>
        </p:nvSpPr>
        <p:spPr>
          <a:xfrm>
            <a:off x="5122994" y="550963"/>
            <a:ext cx="1986954" cy="369332"/>
          </a:xfrm>
          <a:prstGeom prst="rect">
            <a:avLst/>
          </a:prstGeom>
        </p:spPr>
        <p:txBody>
          <a:bodyPr wrap="none">
            <a:spAutoFit/>
          </a:bodyPr>
          <a:lstStyle/>
          <a:p>
            <a:r>
              <a:rPr lang="en-US" altLang="zh-CN" dirty="0"/>
              <a:t>v(fixed)+v(residual)</a:t>
            </a:r>
            <a:endParaRPr lang="en-US" altLang="zh-CN" dirty="0"/>
          </a:p>
        </p:txBody>
      </p:sp>
      <p:sp>
        <p:nvSpPr>
          <p:cNvPr id="10" name="矩形 9"/>
          <p:cNvSpPr/>
          <p:nvPr/>
        </p:nvSpPr>
        <p:spPr>
          <a:xfrm>
            <a:off x="8220457" y="550963"/>
            <a:ext cx="3083473" cy="369332"/>
          </a:xfrm>
          <a:prstGeom prst="rect">
            <a:avLst/>
          </a:prstGeom>
        </p:spPr>
        <p:txBody>
          <a:bodyPr wrap="none">
            <a:spAutoFit/>
          </a:bodyPr>
          <a:lstStyle/>
          <a:p>
            <a:r>
              <a:rPr lang="en-US" altLang="zh-CN" dirty="0"/>
              <a:t>v(fixed)+v(random)+v(residual)</a:t>
            </a:r>
          </a:p>
        </p:txBody>
      </p:sp>
    </p:spTree>
    <p:extLst>
      <p:ext uri="{BB962C8B-B14F-4D97-AF65-F5344CB8AC3E}">
        <p14:creationId xmlns:p14="http://schemas.microsoft.com/office/powerpoint/2010/main" val="32817903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43911"/>
          </a:xfrm>
        </p:spPr>
        <p:txBody>
          <a:bodyPr/>
          <a:lstStyle/>
          <a:p>
            <a:pPr algn="ctr"/>
            <a:r>
              <a:rPr lang="en-US" altLang="zh-CN" dirty="0" smtClean="0"/>
              <a:t>Raw y </a:t>
            </a:r>
            <a:r>
              <a:rPr lang="en-US" altLang="zh-CN" dirty="0" err="1" smtClean="0"/>
              <a:t>v.s</a:t>
            </a:r>
            <a:r>
              <a:rPr lang="en-US" altLang="zh-CN" dirty="0" smtClean="0"/>
              <a:t>. predict y</a:t>
            </a:r>
            <a:endParaRPr lang="zh-CN" altLang="en-US" dirty="0"/>
          </a:p>
        </p:txBody>
      </p:sp>
      <p:pic>
        <p:nvPicPr>
          <p:cNvPr id="4" name="内容占位符 3"/>
          <p:cNvPicPr>
            <a:picLocks noGrp="1" noChangeAspect="1"/>
          </p:cNvPicPr>
          <p:nvPr>
            <p:ph idx="1"/>
          </p:nvPr>
        </p:nvPicPr>
        <p:blipFill>
          <a:blip r:embed="rId2"/>
          <a:stretch>
            <a:fillRect/>
          </a:stretch>
        </p:blipFill>
        <p:spPr>
          <a:xfrm>
            <a:off x="4378553" y="1520862"/>
            <a:ext cx="3664338" cy="3276939"/>
          </a:xfrm>
          <a:prstGeom prst="rect">
            <a:avLst/>
          </a:prstGeom>
        </p:spPr>
      </p:pic>
      <p:pic>
        <p:nvPicPr>
          <p:cNvPr id="5" name="图片 4"/>
          <p:cNvPicPr>
            <a:picLocks noChangeAspect="1"/>
          </p:cNvPicPr>
          <p:nvPr/>
        </p:nvPicPr>
        <p:blipFill>
          <a:blip r:embed="rId3"/>
          <a:stretch>
            <a:fillRect/>
          </a:stretch>
        </p:blipFill>
        <p:spPr>
          <a:xfrm>
            <a:off x="8141323" y="1420869"/>
            <a:ext cx="3686492" cy="3476924"/>
          </a:xfrm>
          <a:prstGeom prst="rect">
            <a:avLst/>
          </a:prstGeom>
        </p:spPr>
      </p:pic>
      <p:pic>
        <p:nvPicPr>
          <p:cNvPr id="6" name="图片 5"/>
          <p:cNvPicPr>
            <a:picLocks noChangeAspect="1"/>
          </p:cNvPicPr>
          <p:nvPr/>
        </p:nvPicPr>
        <p:blipFill>
          <a:blip r:embed="rId4"/>
          <a:stretch>
            <a:fillRect/>
          </a:stretch>
        </p:blipFill>
        <p:spPr>
          <a:xfrm>
            <a:off x="461395" y="1491914"/>
            <a:ext cx="3605943" cy="3421629"/>
          </a:xfrm>
          <a:prstGeom prst="rect">
            <a:avLst/>
          </a:prstGeom>
        </p:spPr>
      </p:pic>
      <p:sp>
        <p:nvSpPr>
          <p:cNvPr id="3" name="矩形 2"/>
          <p:cNvSpPr/>
          <p:nvPr/>
        </p:nvSpPr>
        <p:spPr>
          <a:xfrm>
            <a:off x="1822418" y="5096421"/>
            <a:ext cx="883896" cy="369332"/>
          </a:xfrm>
          <a:prstGeom prst="rect">
            <a:avLst/>
          </a:prstGeom>
        </p:spPr>
        <p:txBody>
          <a:bodyPr wrap="none">
            <a:spAutoFit/>
          </a:bodyPr>
          <a:lstStyle/>
          <a:p>
            <a:r>
              <a:rPr lang="en-US" altLang="zh-CN" dirty="0"/>
              <a:t>v(fixed)</a:t>
            </a:r>
            <a:endParaRPr lang="zh-CN" altLang="en-US" dirty="0"/>
          </a:p>
        </p:txBody>
      </p:sp>
      <p:sp>
        <p:nvSpPr>
          <p:cNvPr id="10" name="矩形 9"/>
          <p:cNvSpPr/>
          <p:nvPr/>
        </p:nvSpPr>
        <p:spPr>
          <a:xfrm>
            <a:off x="5290672" y="5096421"/>
            <a:ext cx="1986954" cy="369332"/>
          </a:xfrm>
          <a:prstGeom prst="rect">
            <a:avLst/>
          </a:prstGeom>
        </p:spPr>
        <p:txBody>
          <a:bodyPr wrap="none">
            <a:spAutoFit/>
          </a:bodyPr>
          <a:lstStyle/>
          <a:p>
            <a:r>
              <a:rPr lang="en-US" altLang="zh-CN" dirty="0"/>
              <a:t>v(fixed)+v(residual)</a:t>
            </a:r>
            <a:endParaRPr lang="en-US" altLang="zh-CN" dirty="0"/>
          </a:p>
        </p:txBody>
      </p:sp>
      <p:sp>
        <p:nvSpPr>
          <p:cNvPr id="11" name="矩形 10"/>
          <p:cNvSpPr/>
          <p:nvPr/>
        </p:nvSpPr>
        <p:spPr>
          <a:xfrm>
            <a:off x="8595771" y="5009626"/>
            <a:ext cx="3083473" cy="369332"/>
          </a:xfrm>
          <a:prstGeom prst="rect">
            <a:avLst/>
          </a:prstGeom>
        </p:spPr>
        <p:txBody>
          <a:bodyPr wrap="none">
            <a:spAutoFit/>
          </a:bodyPr>
          <a:lstStyle/>
          <a:p>
            <a:r>
              <a:rPr lang="en-US" altLang="zh-CN" dirty="0"/>
              <a:t>v(fixed)+v(random)+v(residual)</a:t>
            </a:r>
          </a:p>
        </p:txBody>
      </p:sp>
    </p:spTree>
    <p:extLst>
      <p:ext uri="{BB962C8B-B14F-4D97-AF65-F5344CB8AC3E}">
        <p14:creationId xmlns:p14="http://schemas.microsoft.com/office/powerpoint/2010/main" val="20439655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6701" y="259248"/>
            <a:ext cx="10515600" cy="270142"/>
          </a:xfrm>
        </p:spPr>
        <p:txBody>
          <a:bodyPr>
            <a:normAutofit fontScale="90000"/>
          </a:bodyPr>
          <a:lstStyle/>
          <a:p>
            <a:pPr algn="ctr"/>
            <a:r>
              <a:rPr lang="en-US" altLang="zh-CN" dirty="0" err="1">
                <a:solidFill>
                  <a:srgbClr val="0000FF"/>
                </a:solidFill>
              </a:rPr>
              <a:t>brms</a:t>
            </a:r>
            <a:r>
              <a:rPr lang="zh-CN" altLang="en-US" dirty="0">
                <a:solidFill>
                  <a:srgbClr val="0000FF"/>
                </a:solidFill>
              </a:rPr>
              <a:t>的应用</a:t>
            </a:r>
            <a:r>
              <a:rPr lang="en-US" altLang="zh-CN" dirty="0" smtClean="0">
                <a:solidFill>
                  <a:srgbClr val="0000FF"/>
                </a:solidFill>
              </a:rPr>
              <a:t>—</a:t>
            </a:r>
            <a:r>
              <a:rPr lang="zh-CN" altLang="en-US" dirty="0" smtClean="0">
                <a:solidFill>
                  <a:srgbClr val="0000FF"/>
                </a:solidFill>
              </a:rPr>
              <a:t>多元回归</a:t>
            </a:r>
            <a:endParaRPr lang="zh-CN" altLang="en-US" dirty="0"/>
          </a:p>
        </p:txBody>
      </p:sp>
      <p:sp>
        <p:nvSpPr>
          <p:cNvPr id="3" name="内容占位符 2"/>
          <p:cNvSpPr>
            <a:spLocks noGrp="1"/>
          </p:cNvSpPr>
          <p:nvPr>
            <p:ph idx="1"/>
          </p:nvPr>
        </p:nvSpPr>
        <p:spPr>
          <a:xfrm>
            <a:off x="193307" y="832680"/>
            <a:ext cx="11434011" cy="572608"/>
          </a:xfrm>
        </p:spPr>
        <p:txBody>
          <a:bodyPr>
            <a:noAutofit/>
          </a:bodyPr>
          <a:lstStyle/>
          <a:p>
            <a:pPr marL="0" indent="0">
              <a:buNone/>
            </a:pPr>
            <a:r>
              <a:rPr lang="en-US" altLang="zh-CN" sz="1800" dirty="0">
                <a:solidFill>
                  <a:srgbClr val="0000FF"/>
                </a:solidFill>
              </a:rPr>
              <a:t>bm2 &lt;- </a:t>
            </a:r>
            <a:r>
              <a:rPr lang="en-US" altLang="zh-CN" sz="1800" dirty="0" err="1">
                <a:solidFill>
                  <a:srgbClr val="0000FF"/>
                </a:solidFill>
              </a:rPr>
              <a:t>brm</a:t>
            </a:r>
            <a:r>
              <a:rPr lang="en-US" altLang="zh-CN" sz="1800" dirty="0">
                <a:solidFill>
                  <a:srgbClr val="0000FF"/>
                </a:solidFill>
              </a:rPr>
              <a:t>(popular ~ </a:t>
            </a:r>
            <a:r>
              <a:rPr lang="en-US" altLang="zh-CN" sz="1800" dirty="0">
                <a:solidFill>
                  <a:srgbClr val="FF0000"/>
                </a:solidFill>
              </a:rPr>
              <a:t>sex </a:t>
            </a:r>
            <a:r>
              <a:rPr lang="en-US" altLang="zh-CN" sz="1800" dirty="0">
                <a:solidFill>
                  <a:srgbClr val="0000FF"/>
                </a:solidFill>
              </a:rPr>
              <a:t>+ </a:t>
            </a:r>
            <a:r>
              <a:rPr lang="en-US" altLang="zh-CN" sz="1800" dirty="0" err="1">
                <a:solidFill>
                  <a:srgbClr val="FF0000"/>
                </a:solidFill>
              </a:rPr>
              <a:t>extrav</a:t>
            </a:r>
            <a:r>
              <a:rPr lang="en-US" altLang="zh-CN" sz="1800" dirty="0">
                <a:solidFill>
                  <a:srgbClr val="0000FF"/>
                </a:solidFill>
              </a:rPr>
              <a:t> + </a:t>
            </a:r>
            <a:r>
              <a:rPr lang="en-US" altLang="zh-CN" sz="1800" dirty="0" err="1" smtClean="0">
                <a:solidFill>
                  <a:srgbClr val="FF0000"/>
                </a:solidFill>
              </a:rPr>
              <a:t>sex:extrav</a:t>
            </a:r>
            <a:r>
              <a:rPr lang="en-US" altLang="zh-CN" sz="1800" dirty="0" smtClean="0">
                <a:solidFill>
                  <a:srgbClr val="0000FF"/>
                </a:solidFill>
              </a:rPr>
              <a:t> + </a:t>
            </a:r>
            <a:r>
              <a:rPr lang="en-US" altLang="zh-CN" sz="1800" dirty="0" err="1" smtClean="0">
                <a:solidFill>
                  <a:srgbClr val="FF0000"/>
                </a:solidFill>
              </a:rPr>
              <a:t>texp</a:t>
            </a:r>
            <a:r>
              <a:rPr lang="en-US" altLang="zh-CN" sz="1800" dirty="0" smtClean="0">
                <a:solidFill>
                  <a:srgbClr val="FF0000"/>
                </a:solidFill>
              </a:rPr>
              <a:t> </a:t>
            </a:r>
            <a:r>
              <a:rPr lang="en-US" altLang="zh-CN" sz="1800" dirty="0">
                <a:solidFill>
                  <a:srgbClr val="0000FF"/>
                </a:solidFill>
              </a:rPr>
              <a:t>+ (1|class),  </a:t>
            </a:r>
            <a:r>
              <a:rPr lang="en-US" altLang="zh-CN" sz="1800" dirty="0" smtClean="0">
                <a:solidFill>
                  <a:srgbClr val="0000FF"/>
                </a:solidFill>
              </a:rPr>
              <a:t> </a:t>
            </a:r>
            <a:r>
              <a:rPr lang="en-US" altLang="zh-CN" sz="1800" dirty="0">
                <a:solidFill>
                  <a:srgbClr val="0000FF"/>
                </a:solidFill>
              </a:rPr>
              <a:t>data = </a:t>
            </a:r>
            <a:r>
              <a:rPr lang="en-US" altLang="zh-CN" sz="1800" dirty="0" err="1">
                <a:solidFill>
                  <a:srgbClr val="0000FF"/>
                </a:solidFill>
              </a:rPr>
              <a:t>pdata</a:t>
            </a:r>
            <a:r>
              <a:rPr lang="en-US" altLang="zh-CN" sz="1800" dirty="0">
                <a:solidFill>
                  <a:srgbClr val="0000FF"/>
                </a:solidFill>
              </a:rPr>
              <a:t>, </a:t>
            </a:r>
            <a:r>
              <a:rPr lang="en-US" altLang="zh-CN" sz="1800" dirty="0" smtClean="0">
                <a:solidFill>
                  <a:srgbClr val="0000FF"/>
                </a:solidFill>
              </a:rPr>
              <a:t> </a:t>
            </a:r>
            <a:r>
              <a:rPr lang="en-US" altLang="zh-CN" sz="1800" dirty="0">
                <a:solidFill>
                  <a:srgbClr val="0000FF"/>
                </a:solidFill>
              </a:rPr>
              <a:t>warmup = 1000, </a:t>
            </a:r>
            <a:r>
              <a:rPr lang="en-US" altLang="zh-CN" sz="1800" dirty="0" err="1">
                <a:solidFill>
                  <a:srgbClr val="0000FF"/>
                </a:solidFill>
              </a:rPr>
              <a:t>iter</a:t>
            </a:r>
            <a:r>
              <a:rPr lang="en-US" altLang="zh-CN" sz="1800" dirty="0">
                <a:solidFill>
                  <a:srgbClr val="0000FF"/>
                </a:solidFill>
              </a:rPr>
              <a:t> = 3000, </a:t>
            </a:r>
          </a:p>
          <a:p>
            <a:pPr marL="0" indent="0">
              <a:buNone/>
            </a:pPr>
            <a:r>
              <a:rPr lang="en-US" altLang="zh-CN" sz="1800" dirty="0">
                <a:solidFill>
                  <a:srgbClr val="0000FF"/>
                </a:solidFill>
              </a:rPr>
              <a:t>              cores = 2, chains = 2, </a:t>
            </a:r>
            <a:r>
              <a:rPr lang="en-US" altLang="zh-CN" sz="1800" dirty="0" smtClean="0">
                <a:solidFill>
                  <a:srgbClr val="0000FF"/>
                </a:solidFill>
              </a:rPr>
              <a:t> </a:t>
            </a:r>
            <a:r>
              <a:rPr lang="en-US" altLang="zh-CN" sz="1800" dirty="0">
                <a:solidFill>
                  <a:srgbClr val="0000FF"/>
                </a:solidFill>
              </a:rPr>
              <a:t>seed = 123</a:t>
            </a:r>
            <a:r>
              <a:rPr lang="en-US" altLang="zh-CN" sz="1800" dirty="0" smtClean="0">
                <a:solidFill>
                  <a:srgbClr val="0000FF"/>
                </a:solidFill>
              </a:rPr>
              <a:t>)</a:t>
            </a:r>
          </a:p>
          <a:p>
            <a:pPr marL="0" indent="0">
              <a:buNone/>
            </a:pPr>
            <a:r>
              <a:rPr lang="en-US" altLang="zh-CN" sz="1800" dirty="0" smtClean="0">
                <a:solidFill>
                  <a:srgbClr val="0000FF"/>
                </a:solidFill>
              </a:rPr>
              <a:t>plot (</a:t>
            </a:r>
            <a:r>
              <a:rPr lang="en-US" altLang="zh-CN" sz="1800" dirty="0" err="1" smtClean="0">
                <a:solidFill>
                  <a:srgbClr val="0000FF"/>
                </a:solidFill>
              </a:rPr>
              <a:t>marginal_effects</a:t>
            </a:r>
            <a:r>
              <a:rPr lang="en-US" altLang="zh-CN" sz="1800" dirty="0" smtClean="0">
                <a:solidFill>
                  <a:srgbClr val="0000FF"/>
                </a:solidFill>
              </a:rPr>
              <a:t>(bm2,resolution </a:t>
            </a:r>
            <a:r>
              <a:rPr lang="en-US" altLang="zh-CN" sz="1800" dirty="0">
                <a:solidFill>
                  <a:srgbClr val="0000FF"/>
                </a:solidFill>
              </a:rPr>
              <a:t>= 100</a:t>
            </a:r>
            <a:r>
              <a:rPr lang="en-US" altLang="zh-CN" sz="1800" dirty="0" smtClean="0">
                <a:solidFill>
                  <a:srgbClr val="0000FF"/>
                </a:solidFill>
              </a:rPr>
              <a:t>), points=T</a:t>
            </a:r>
            <a:r>
              <a:rPr lang="en-US" altLang="zh-CN" sz="1800" dirty="0">
                <a:solidFill>
                  <a:srgbClr val="0000FF"/>
                </a:solidFill>
              </a:rPr>
              <a:t>)</a:t>
            </a:r>
            <a:endParaRPr lang="zh-CN" altLang="en-US" sz="1800" dirty="0">
              <a:solidFill>
                <a:srgbClr val="0000FF"/>
              </a:solidFill>
            </a:endParaRPr>
          </a:p>
        </p:txBody>
      </p:sp>
      <p:pic>
        <p:nvPicPr>
          <p:cNvPr id="7" name="图片 6"/>
          <p:cNvPicPr>
            <a:picLocks noChangeAspect="1"/>
          </p:cNvPicPr>
          <p:nvPr/>
        </p:nvPicPr>
        <p:blipFill>
          <a:blip r:embed="rId2"/>
          <a:stretch>
            <a:fillRect/>
          </a:stretch>
        </p:blipFill>
        <p:spPr>
          <a:xfrm>
            <a:off x="712266" y="2531443"/>
            <a:ext cx="2543174" cy="2527495"/>
          </a:xfrm>
          <a:prstGeom prst="rect">
            <a:avLst/>
          </a:prstGeom>
        </p:spPr>
      </p:pic>
      <p:pic>
        <p:nvPicPr>
          <p:cNvPr id="8" name="图片 7"/>
          <p:cNvPicPr>
            <a:picLocks noChangeAspect="1"/>
          </p:cNvPicPr>
          <p:nvPr/>
        </p:nvPicPr>
        <p:blipFill>
          <a:blip r:embed="rId3"/>
          <a:stretch>
            <a:fillRect/>
          </a:stretch>
        </p:blipFill>
        <p:spPr>
          <a:xfrm>
            <a:off x="3351694" y="2531443"/>
            <a:ext cx="2567840" cy="2542573"/>
          </a:xfrm>
          <a:prstGeom prst="rect">
            <a:avLst/>
          </a:prstGeom>
        </p:spPr>
      </p:pic>
      <p:pic>
        <p:nvPicPr>
          <p:cNvPr id="9" name="图片 8"/>
          <p:cNvPicPr>
            <a:picLocks noChangeAspect="1"/>
          </p:cNvPicPr>
          <p:nvPr/>
        </p:nvPicPr>
        <p:blipFill>
          <a:blip r:embed="rId4"/>
          <a:stretch>
            <a:fillRect/>
          </a:stretch>
        </p:blipFill>
        <p:spPr>
          <a:xfrm>
            <a:off x="5919534" y="2531444"/>
            <a:ext cx="2546147" cy="2527494"/>
          </a:xfrm>
          <a:prstGeom prst="rect">
            <a:avLst/>
          </a:prstGeom>
        </p:spPr>
      </p:pic>
      <p:pic>
        <p:nvPicPr>
          <p:cNvPr id="10" name="图片 9"/>
          <p:cNvPicPr>
            <a:picLocks noChangeAspect="1"/>
          </p:cNvPicPr>
          <p:nvPr/>
        </p:nvPicPr>
        <p:blipFill>
          <a:blip r:embed="rId5"/>
          <a:stretch>
            <a:fillRect/>
          </a:stretch>
        </p:blipFill>
        <p:spPr>
          <a:xfrm>
            <a:off x="8636058" y="2531443"/>
            <a:ext cx="2509993" cy="2531901"/>
          </a:xfrm>
          <a:prstGeom prst="rect">
            <a:avLst/>
          </a:prstGeom>
        </p:spPr>
      </p:pic>
      <p:sp>
        <p:nvSpPr>
          <p:cNvPr id="11" name="文本框 10"/>
          <p:cNvSpPr txBox="1"/>
          <p:nvPr/>
        </p:nvSpPr>
        <p:spPr>
          <a:xfrm>
            <a:off x="1694046" y="5178392"/>
            <a:ext cx="646331" cy="369332"/>
          </a:xfrm>
          <a:prstGeom prst="rect">
            <a:avLst/>
          </a:prstGeom>
          <a:noFill/>
        </p:spPr>
        <p:txBody>
          <a:bodyPr wrap="none" rtlCol="0">
            <a:spAutoFit/>
          </a:bodyPr>
          <a:lstStyle/>
          <a:p>
            <a:r>
              <a:rPr lang="zh-CN" altLang="en-US" b="1" dirty="0">
                <a:solidFill>
                  <a:srgbClr val="0000FF"/>
                </a:solidFill>
              </a:rPr>
              <a:t>性别</a:t>
            </a:r>
          </a:p>
        </p:txBody>
      </p:sp>
      <p:sp>
        <p:nvSpPr>
          <p:cNvPr id="12" name="文本框 11"/>
          <p:cNvSpPr txBox="1"/>
          <p:nvPr/>
        </p:nvSpPr>
        <p:spPr>
          <a:xfrm>
            <a:off x="3983254" y="5178392"/>
            <a:ext cx="1569660" cy="369332"/>
          </a:xfrm>
          <a:prstGeom prst="rect">
            <a:avLst/>
          </a:prstGeom>
          <a:noFill/>
        </p:spPr>
        <p:txBody>
          <a:bodyPr wrap="none" rtlCol="0">
            <a:spAutoFit/>
          </a:bodyPr>
          <a:lstStyle/>
          <a:p>
            <a:r>
              <a:rPr lang="zh-CN" altLang="en-US" b="1" dirty="0" smtClean="0">
                <a:solidFill>
                  <a:srgbClr val="0000FF"/>
                </a:solidFill>
              </a:rPr>
              <a:t>性格外向程度</a:t>
            </a:r>
            <a:endParaRPr lang="zh-CN" altLang="en-US" b="1" dirty="0">
              <a:solidFill>
                <a:srgbClr val="0000FF"/>
              </a:solidFill>
            </a:endParaRPr>
          </a:p>
        </p:txBody>
      </p:sp>
      <p:sp>
        <p:nvSpPr>
          <p:cNvPr id="13" name="文本框 12"/>
          <p:cNvSpPr txBox="1"/>
          <p:nvPr/>
        </p:nvSpPr>
        <p:spPr>
          <a:xfrm>
            <a:off x="6522719" y="5197643"/>
            <a:ext cx="1569660" cy="369332"/>
          </a:xfrm>
          <a:prstGeom prst="rect">
            <a:avLst/>
          </a:prstGeom>
          <a:noFill/>
        </p:spPr>
        <p:txBody>
          <a:bodyPr wrap="none" rtlCol="0">
            <a:spAutoFit/>
          </a:bodyPr>
          <a:lstStyle/>
          <a:p>
            <a:r>
              <a:rPr lang="zh-CN" altLang="en-US" b="1" dirty="0" smtClean="0">
                <a:solidFill>
                  <a:srgbClr val="0000FF"/>
                </a:solidFill>
              </a:rPr>
              <a:t>老师教学经验</a:t>
            </a:r>
            <a:endParaRPr lang="zh-CN" altLang="en-US" b="1" dirty="0">
              <a:solidFill>
                <a:srgbClr val="0000FF"/>
              </a:solidFill>
            </a:endParaRPr>
          </a:p>
        </p:txBody>
      </p:sp>
      <p:sp>
        <p:nvSpPr>
          <p:cNvPr id="14" name="文本框 13"/>
          <p:cNvSpPr txBox="1"/>
          <p:nvPr/>
        </p:nvSpPr>
        <p:spPr>
          <a:xfrm>
            <a:off x="8465681" y="5197643"/>
            <a:ext cx="3416320" cy="369332"/>
          </a:xfrm>
          <a:prstGeom prst="rect">
            <a:avLst/>
          </a:prstGeom>
          <a:noFill/>
        </p:spPr>
        <p:txBody>
          <a:bodyPr wrap="none" rtlCol="0">
            <a:spAutoFit/>
          </a:bodyPr>
          <a:lstStyle/>
          <a:p>
            <a:r>
              <a:rPr lang="zh-CN" altLang="en-US" b="1" dirty="0" smtClean="0">
                <a:solidFill>
                  <a:srgbClr val="0000FF"/>
                </a:solidFill>
              </a:rPr>
              <a:t>性别和性格外向程度的交互作用</a:t>
            </a:r>
            <a:endParaRPr lang="zh-CN" altLang="en-US" b="1" dirty="0">
              <a:solidFill>
                <a:srgbClr val="0000FF"/>
              </a:solidFill>
            </a:endParaRPr>
          </a:p>
        </p:txBody>
      </p:sp>
      <p:sp>
        <p:nvSpPr>
          <p:cNvPr id="15" name="文本框 14"/>
          <p:cNvSpPr txBox="1"/>
          <p:nvPr/>
        </p:nvSpPr>
        <p:spPr>
          <a:xfrm>
            <a:off x="80224" y="3179957"/>
            <a:ext cx="461665" cy="1230465"/>
          </a:xfrm>
          <a:prstGeom prst="rect">
            <a:avLst/>
          </a:prstGeom>
          <a:noFill/>
        </p:spPr>
        <p:txBody>
          <a:bodyPr vert="eaVert" wrap="none" rtlCol="0">
            <a:spAutoFit/>
          </a:bodyPr>
          <a:lstStyle/>
          <a:p>
            <a:r>
              <a:rPr lang="zh-CN" altLang="en-US" b="1" dirty="0" smtClean="0">
                <a:solidFill>
                  <a:srgbClr val="0000FF"/>
                </a:solidFill>
              </a:rPr>
              <a:t>受欢迎程度</a:t>
            </a:r>
            <a:endParaRPr lang="zh-CN" altLang="en-US" b="1" dirty="0">
              <a:solidFill>
                <a:srgbClr val="0000FF"/>
              </a:solidFill>
            </a:endParaRPr>
          </a:p>
        </p:txBody>
      </p:sp>
      <p:cxnSp>
        <p:nvCxnSpPr>
          <p:cNvPr id="17" name="直接箭头连接符 16"/>
          <p:cNvCxnSpPr>
            <a:endCxn id="7" idx="0"/>
          </p:cNvCxnSpPr>
          <p:nvPr/>
        </p:nvCxnSpPr>
        <p:spPr>
          <a:xfrm flipH="1">
            <a:off x="1983853" y="1049522"/>
            <a:ext cx="580950" cy="1481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257050" y="1014608"/>
            <a:ext cx="5435590" cy="1516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8" idx="0"/>
          </p:cNvCxnSpPr>
          <p:nvPr/>
        </p:nvCxnSpPr>
        <p:spPr>
          <a:xfrm>
            <a:off x="3147461" y="1066795"/>
            <a:ext cx="1488153" cy="1464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9" idx="0"/>
          </p:cNvCxnSpPr>
          <p:nvPr/>
        </p:nvCxnSpPr>
        <p:spPr>
          <a:xfrm>
            <a:off x="5045986" y="1118984"/>
            <a:ext cx="2146622" cy="1412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5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
            <a:ext cx="10515600" cy="991402"/>
          </a:xfrm>
        </p:spPr>
        <p:txBody>
          <a:bodyPr/>
          <a:lstStyle/>
          <a:p>
            <a:pPr algn="ctr"/>
            <a:r>
              <a:rPr lang="en-US" altLang="zh-CN" b="1" dirty="0" smtClean="0">
                <a:solidFill>
                  <a:srgbClr val="0000FF"/>
                </a:solidFill>
              </a:rPr>
              <a:t>Variable selection</a:t>
            </a:r>
            <a:endParaRPr lang="zh-CN" altLang="en-US" b="1" dirty="0">
              <a:solidFill>
                <a:srgbClr val="0000FF"/>
              </a:solidFill>
            </a:endParaRPr>
          </a:p>
        </p:txBody>
      </p:sp>
      <p:pic>
        <p:nvPicPr>
          <p:cNvPr id="4" name="图片 3"/>
          <p:cNvPicPr>
            <a:picLocks noChangeAspect="1"/>
          </p:cNvPicPr>
          <p:nvPr/>
        </p:nvPicPr>
        <p:blipFill>
          <a:blip r:embed="rId2"/>
          <a:stretch>
            <a:fillRect/>
          </a:stretch>
        </p:blipFill>
        <p:spPr>
          <a:xfrm>
            <a:off x="2004374" y="1190425"/>
            <a:ext cx="7467171" cy="5377057"/>
          </a:xfrm>
          <a:prstGeom prst="rect">
            <a:avLst/>
          </a:prstGeom>
        </p:spPr>
      </p:pic>
      <p:cxnSp>
        <p:nvCxnSpPr>
          <p:cNvPr id="6" name="直接连接符 5"/>
          <p:cNvCxnSpPr/>
          <p:nvPr/>
        </p:nvCxnSpPr>
        <p:spPr>
          <a:xfrm flipV="1">
            <a:off x="3358880" y="5081708"/>
            <a:ext cx="5897320" cy="288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8893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148735" y="4499656"/>
            <a:ext cx="5320567" cy="1924390"/>
          </a:xfrm>
          <a:prstGeom prst="rect">
            <a:avLst/>
          </a:prstGeom>
        </p:spPr>
      </p:pic>
      <p:pic>
        <p:nvPicPr>
          <p:cNvPr id="5" name="图片 4"/>
          <p:cNvPicPr>
            <a:picLocks noChangeAspect="1"/>
          </p:cNvPicPr>
          <p:nvPr/>
        </p:nvPicPr>
        <p:blipFill>
          <a:blip r:embed="rId3"/>
          <a:stretch>
            <a:fillRect/>
          </a:stretch>
        </p:blipFill>
        <p:spPr>
          <a:xfrm>
            <a:off x="6148736" y="1462614"/>
            <a:ext cx="5320567" cy="2977264"/>
          </a:xfrm>
          <a:prstGeom prst="rect">
            <a:avLst/>
          </a:prstGeom>
        </p:spPr>
      </p:pic>
      <p:sp>
        <p:nvSpPr>
          <p:cNvPr id="2" name="标题 1"/>
          <p:cNvSpPr>
            <a:spLocks noGrp="1"/>
          </p:cNvSpPr>
          <p:nvPr>
            <p:ph type="title"/>
          </p:nvPr>
        </p:nvSpPr>
        <p:spPr>
          <a:xfrm>
            <a:off x="953703" y="126123"/>
            <a:ext cx="10515600" cy="971157"/>
          </a:xfrm>
        </p:spPr>
        <p:txBody>
          <a:bodyPr/>
          <a:lstStyle/>
          <a:p>
            <a:pPr algn="ctr"/>
            <a:r>
              <a:rPr lang="zh-CN" altLang="en-US" b="1" dirty="0" smtClean="0">
                <a:solidFill>
                  <a:srgbClr val="0000FF"/>
                </a:solidFill>
              </a:rPr>
              <a:t>模型对比（</a:t>
            </a:r>
            <a:r>
              <a:rPr lang="en-US" altLang="zh-CN" b="1" dirty="0" smtClean="0">
                <a:solidFill>
                  <a:srgbClr val="0000FF"/>
                </a:solidFill>
              </a:rPr>
              <a:t>loo</a:t>
            </a:r>
            <a:r>
              <a:rPr lang="zh-CN" altLang="en-US" b="1" dirty="0" smtClean="0">
                <a:solidFill>
                  <a:srgbClr val="0000FF"/>
                </a:solidFill>
              </a:rPr>
              <a:t>命令）</a:t>
            </a:r>
            <a:endParaRPr lang="zh-CN" altLang="en-US" b="1" dirty="0">
              <a:solidFill>
                <a:srgbClr val="0000FF"/>
              </a:solidFill>
            </a:endParaRPr>
          </a:p>
        </p:txBody>
      </p:sp>
      <p:sp>
        <p:nvSpPr>
          <p:cNvPr id="3" name="内容占位符 2"/>
          <p:cNvSpPr>
            <a:spLocks noGrp="1"/>
          </p:cNvSpPr>
          <p:nvPr>
            <p:ph idx="1"/>
          </p:nvPr>
        </p:nvSpPr>
        <p:spPr>
          <a:xfrm>
            <a:off x="347312" y="1584994"/>
            <a:ext cx="10515600" cy="4351338"/>
          </a:xfrm>
        </p:spPr>
        <p:txBody>
          <a:bodyPr>
            <a:normAutofit fontScale="55000" lnSpcReduction="20000"/>
          </a:bodyPr>
          <a:lstStyle/>
          <a:p>
            <a:pPr marL="0" indent="0">
              <a:buNone/>
            </a:pPr>
            <a:r>
              <a:rPr lang="en-US" altLang="zh-CN" dirty="0">
                <a:solidFill>
                  <a:srgbClr val="0000FF"/>
                </a:solidFill>
              </a:rPr>
              <a:t>bm2 &lt;- </a:t>
            </a:r>
            <a:r>
              <a:rPr lang="en-US" altLang="zh-CN" dirty="0" err="1">
                <a:solidFill>
                  <a:srgbClr val="0000FF"/>
                </a:solidFill>
              </a:rPr>
              <a:t>brm</a:t>
            </a:r>
            <a:r>
              <a:rPr lang="en-US" altLang="zh-CN" dirty="0">
                <a:solidFill>
                  <a:srgbClr val="0000FF"/>
                </a:solidFill>
              </a:rPr>
              <a:t>(popular ~ sex + </a:t>
            </a:r>
            <a:r>
              <a:rPr lang="en-US" altLang="zh-CN" dirty="0" err="1">
                <a:solidFill>
                  <a:srgbClr val="0000FF"/>
                </a:solidFill>
              </a:rPr>
              <a:t>extrav</a:t>
            </a:r>
            <a:r>
              <a:rPr lang="en-US" altLang="zh-CN" dirty="0">
                <a:solidFill>
                  <a:srgbClr val="0000FF"/>
                </a:solidFill>
              </a:rPr>
              <a:t> + </a:t>
            </a:r>
            <a:r>
              <a:rPr lang="en-US" altLang="zh-CN" dirty="0" err="1">
                <a:solidFill>
                  <a:srgbClr val="0000FF"/>
                </a:solidFill>
              </a:rPr>
              <a:t>sex:extrav+texp</a:t>
            </a:r>
            <a:r>
              <a:rPr lang="en-US" altLang="zh-CN" dirty="0">
                <a:solidFill>
                  <a:srgbClr val="0000FF"/>
                </a:solidFill>
              </a:rPr>
              <a:t> + (1|class),  </a:t>
            </a:r>
          </a:p>
          <a:p>
            <a:pPr marL="0" indent="0">
              <a:buNone/>
            </a:pPr>
            <a:r>
              <a:rPr lang="en-US" altLang="zh-CN" dirty="0">
                <a:solidFill>
                  <a:srgbClr val="0000FF"/>
                </a:solidFill>
              </a:rPr>
              <a:t>              data = </a:t>
            </a:r>
            <a:r>
              <a:rPr lang="en-US" altLang="zh-CN" dirty="0" err="1">
                <a:solidFill>
                  <a:srgbClr val="0000FF"/>
                </a:solidFill>
              </a:rPr>
              <a:t>pdata</a:t>
            </a:r>
            <a:r>
              <a:rPr lang="en-US" altLang="zh-CN" dirty="0">
                <a:solidFill>
                  <a:srgbClr val="0000FF"/>
                </a:solidFill>
              </a:rPr>
              <a:t>, </a:t>
            </a:r>
          </a:p>
          <a:p>
            <a:pPr marL="0" indent="0">
              <a:buNone/>
            </a:pPr>
            <a:r>
              <a:rPr lang="en-US" altLang="zh-CN" dirty="0">
                <a:solidFill>
                  <a:srgbClr val="0000FF"/>
                </a:solidFill>
              </a:rPr>
              <a:t>              warmup = 1000, </a:t>
            </a:r>
            <a:r>
              <a:rPr lang="en-US" altLang="zh-CN" dirty="0" err="1">
                <a:solidFill>
                  <a:srgbClr val="0000FF"/>
                </a:solidFill>
              </a:rPr>
              <a:t>iter</a:t>
            </a:r>
            <a:r>
              <a:rPr lang="en-US" altLang="zh-CN" dirty="0">
                <a:solidFill>
                  <a:srgbClr val="0000FF"/>
                </a:solidFill>
              </a:rPr>
              <a:t> = 3000, </a:t>
            </a:r>
          </a:p>
          <a:p>
            <a:pPr marL="0" indent="0">
              <a:buNone/>
            </a:pPr>
            <a:r>
              <a:rPr lang="en-US" altLang="zh-CN" dirty="0">
                <a:solidFill>
                  <a:srgbClr val="0000FF"/>
                </a:solidFill>
              </a:rPr>
              <a:t>              cores = 2, chains = 2, </a:t>
            </a:r>
          </a:p>
          <a:p>
            <a:pPr marL="0" indent="0">
              <a:buNone/>
            </a:pPr>
            <a:r>
              <a:rPr lang="en-US" altLang="zh-CN" dirty="0">
                <a:solidFill>
                  <a:srgbClr val="0000FF"/>
                </a:solidFill>
              </a:rPr>
              <a:t>              seed = 123)</a:t>
            </a:r>
          </a:p>
          <a:p>
            <a:pPr marL="0" indent="0">
              <a:buNone/>
            </a:pPr>
            <a:r>
              <a:rPr lang="en-US" altLang="zh-CN" dirty="0" smtClean="0">
                <a:solidFill>
                  <a:srgbClr val="0000FF"/>
                </a:solidFill>
              </a:rPr>
              <a:t>bm3 </a:t>
            </a:r>
            <a:r>
              <a:rPr lang="en-US" altLang="zh-CN" dirty="0">
                <a:solidFill>
                  <a:srgbClr val="0000FF"/>
                </a:solidFill>
              </a:rPr>
              <a:t>&lt;- </a:t>
            </a:r>
            <a:r>
              <a:rPr lang="en-US" altLang="zh-CN" dirty="0" err="1">
                <a:solidFill>
                  <a:srgbClr val="0000FF"/>
                </a:solidFill>
              </a:rPr>
              <a:t>brm</a:t>
            </a:r>
            <a:r>
              <a:rPr lang="en-US" altLang="zh-CN" dirty="0">
                <a:solidFill>
                  <a:srgbClr val="0000FF"/>
                </a:solidFill>
              </a:rPr>
              <a:t>(popular ~ sex + </a:t>
            </a:r>
            <a:r>
              <a:rPr lang="en-US" altLang="zh-CN" dirty="0" err="1">
                <a:solidFill>
                  <a:srgbClr val="0000FF"/>
                </a:solidFill>
              </a:rPr>
              <a:t>extrav</a:t>
            </a:r>
            <a:r>
              <a:rPr lang="en-US" altLang="zh-CN" dirty="0">
                <a:solidFill>
                  <a:srgbClr val="0000FF"/>
                </a:solidFill>
              </a:rPr>
              <a:t> +</a:t>
            </a:r>
            <a:r>
              <a:rPr lang="en-US" altLang="zh-CN" dirty="0" err="1">
                <a:solidFill>
                  <a:srgbClr val="0000FF"/>
                </a:solidFill>
              </a:rPr>
              <a:t>texp</a:t>
            </a:r>
            <a:r>
              <a:rPr lang="en-US" altLang="zh-CN" dirty="0">
                <a:solidFill>
                  <a:srgbClr val="0000FF"/>
                </a:solidFill>
              </a:rPr>
              <a:t> + (1|class),  </a:t>
            </a:r>
          </a:p>
          <a:p>
            <a:pPr marL="0" indent="0">
              <a:buNone/>
            </a:pPr>
            <a:r>
              <a:rPr lang="en-US" altLang="zh-CN" dirty="0">
                <a:solidFill>
                  <a:srgbClr val="0000FF"/>
                </a:solidFill>
              </a:rPr>
              <a:t>           data = </a:t>
            </a:r>
            <a:r>
              <a:rPr lang="en-US" altLang="zh-CN" dirty="0" err="1">
                <a:solidFill>
                  <a:srgbClr val="0000FF"/>
                </a:solidFill>
              </a:rPr>
              <a:t>pdata</a:t>
            </a:r>
            <a:r>
              <a:rPr lang="en-US" altLang="zh-CN" dirty="0">
                <a:solidFill>
                  <a:srgbClr val="0000FF"/>
                </a:solidFill>
              </a:rPr>
              <a:t>, </a:t>
            </a:r>
          </a:p>
          <a:p>
            <a:pPr marL="0" indent="0">
              <a:buNone/>
            </a:pPr>
            <a:r>
              <a:rPr lang="en-US" altLang="zh-CN" dirty="0">
                <a:solidFill>
                  <a:srgbClr val="0000FF"/>
                </a:solidFill>
              </a:rPr>
              <a:t>           warmup = 1000, </a:t>
            </a:r>
            <a:r>
              <a:rPr lang="en-US" altLang="zh-CN" dirty="0" err="1">
                <a:solidFill>
                  <a:srgbClr val="0000FF"/>
                </a:solidFill>
              </a:rPr>
              <a:t>iter</a:t>
            </a:r>
            <a:r>
              <a:rPr lang="en-US" altLang="zh-CN" dirty="0">
                <a:solidFill>
                  <a:srgbClr val="0000FF"/>
                </a:solidFill>
              </a:rPr>
              <a:t> = 3000, </a:t>
            </a:r>
          </a:p>
          <a:p>
            <a:pPr marL="0" indent="0">
              <a:buNone/>
            </a:pPr>
            <a:r>
              <a:rPr lang="en-US" altLang="zh-CN" dirty="0">
                <a:solidFill>
                  <a:srgbClr val="0000FF"/>
                </a:solidFill>
              </a:rPr>
              <a:t>           cores = 2, chains = 2, </a:t>
            </a:r>
          </a:p>
          <a:p>
            <a:pPr marL="0" indent="0">
              <a:buNone/>
            </a:pPr>
            <a:r>
              <a:rPr lang="en-US" altLang="zh-CN" dirty="0">
                <a:solidFill>
                  <a:srgbClr val="0000FF"/>
                </a:solidFill>
              </a:rPr>
              <a:t>           seed = 123</a:t>
            </a:r>
            <a:r>
              <a:rPr lang="en-US" altLang="zh-CN" dirty="0" smtClean="0">
                <a:solidFill>
                  <a:srgbClr val="0000FF"/>
                </a:solidFill>
              </a:rPr>
              <a:t>)</a:t>
            </a:r>
            <a:endParaRPr lang="en-US" altLang="zh-CN" dirty="0">
              <a:solidFill>
                <a:srgbClr val="0000FF"/>
              </a:solidFill>
            </a:endParaRPr>
          </a:p>
          <a:p>
            <a:pPr marL="0" indent="0">
              <a:buNone/>
            </a:pPr>
            <a:r>
              <a:rPr lang="en-US" altLang="zh-CN" dirty="0" smtClean="0">
                <a:solidFill>
                  <a:srgbClr val="0000FF"/>
                </a:solidFill>
              </a:rPr>
              <a:t>bm4&lt;- </a:t>
            </a:r>
            <a:r>
              <a:rPr lang="en-US" altLang="zh-CN" dirty="0" err="1">
                <a:solidFill>
                  <a:srgbClr val="0000FF"/>
                </a:solidFill>
              </a:rPr>
              <a:t>brm</a:t>
            </a:r>
            <a:r>
              <a:rPr lang="en-US" altLang="zh-CN" dirty="0">
                <a:solidFill>
                  <a:srgbClr val="0000FF"/>
                </a:solidFill>
              </a:rPr>
              <a:t>(popular ~ sex + </a:t>
            </a:r>
            <a:r>
              <a:rPr lang="en-US" altLang="zh-CN" dirty="0" err="1">
                <a:solidFill>
                  <a:srgbClr val="0000FF"/>
                </a:solidFill>
              </a:rPr>
              <a:t>extrav</a:t>
            </a:r>
            <a:r>
              <a:rPr lang="en-US" altLang="zh-CN" dirty="0">
                <a:solidFill>
                  <a:srgbClr val="0000FF"/>
                </a:solidFill>
              </a:rPr>
              <a:t> + (1|class),  </a:t>
            </a:r>
          </a:p>
          <a:p>
            <a:pPr marL="0" indent="0">
              <a:buNone/>
            </a:pPr>
            <a:r>
              <a:rPr lang="en-US" altLang="zh-CN" dirty="0">
                <a:solidFill>
                  <a:srgbClr val="0000FF"/>
                </a:solidFill>
              </a:rPr>
              <a:t>             data = </a:t>
            </a:r>
            <a:r>
              <a:rPr lang="en-US" altLang="zh-CN" dirty="0" err="1">
                <a:solidFill>
                  <a:srgbClr val="0000FF"/>
                </a:solidFill>
              </a:rPr>
              <a:t>pdata</a:t>
            </a:r>
            <a:r>
              <a:rPr lang="en-US" altLang="zh-CN" dirty="0">
                <a:solidFill>
                  <a:srgbClr val="0000FF"/>
                </a:solidFill>
              </a:rPr>
              <a:t>, </a:t>
            </a:r>
          </a:p>
          <a:p>
            <a:pPr marL="0" indent="0">
              <a:buNone/>
            </a:pPr>
            <a:r>
              <a:rPr lang="en-US" altLang="zh-CN" dirty="0">
                <a:solidFill>
                  <a:srgbClr val="0000FF"/>
                </a:solidFill>
              </a:rPr>
              <a:t>             warmup = 1000, </a:t>
            </a:r>
            <a:r>
              <a:rPr lang="en-US" altLang="zh-CN" dirty="0" err="1">
                <a:solidFill>
                  <a:srgbClr val="0000FF"/>
                </a:solidFill>
              </a:rPr>
              <a:t>iter</a:t>
            </a:r>
            <a:r>
              <a:rPr lang="en-US" altLang="zh-CN" dirty="0">
                <a:solidFill>
                  <a:srgbClr val="0000FF"/>
                </a:solidFill>
              </a:rPr>
              <a:t> = 3000, </a:t>
            </a:r>
          </a:p>
          <a:p>
            <a:pPr marL="0" indent="0">
              <a:buNone/>
            </a:pPr>
            <a:r>
              <a:rPr lang="en-US" altLang="zh-CN" dirty="0">
                <a:solidFill>
                  <a:srgbClr val="0000FF"/>
                </a:solidFill>
              </a:rPr>
              <a:t>             cores = 2, chains = 2, </a:t>
            </a:r>
          </a:p>
          <a:p>
            <a:pPr marL="0" indent="0">
              <a:buNone/>
            </a:pPr>
            <a:r>
              <a:rPr lang="en-US" altLang="zh-CN" dirty="0">
                <a:solidFill>
                  <a:srgbClr val="0000FF"/>
                </a:solidFill>
              </a:rPr>
              <a:t>             seed = 123)</a:t>
            </a:r>
            <a:endParaRPr lang="zh-CN" altLang="en-US" dirty="0">
              <a:solidFill>
                <a:srgbClr val="0000FF"/>
              </a:solidFill>
            </a:endParaRPr>
          </a:p>
        </p:txBody>
      </p:sp>
      <p:cxnSp>
        <p:nvCxnSpPr>
          <p:cNvPr id="6" name="直接连接符 5"/>
          <p:cNvCxnSpPr/>
          <p:nvPr/>
        </p:nvCxnSpPr>
        <p:spPr>
          <a:xfrm>
            <a:off x="6148736" y="4161852"/>
            <a:ext cx="2030931" cy="9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243657" y="3498056"/>
            <a:ext cx="3144387" cy="584775"/>
          </a:xfrm>
          <a:prstGeom prst="rect">
            <a:avLst/>
          </a:prstGeom>
          <a:noFill/>
        </p:spPr>
        <p:txBody>
          <a:bodyPr wrap="none" rtlCol="0">
            <a:spAutoFit/>
          </a:bodyPr>
          <a:lstStyle/>
          <a:p>
            <a:r>
              <a:rPr lang="en-US" altLang="zh-CN" sz="3200" dirty="0" smtClean="0"/>
              <a:t>WAIC</a:t>
            </a:r>
            <a:r>
              <a:rPr lang="zh-CN" altLang="en-US" sz="3200" dirty="0" smtClean="0"/>
              <a:t>值越低越好</a:t>
            </a:r>
            <a:endParaRPr lang="zh-CN" altLang="en-US" sz="3200" dirty="0"/>
          </a:p>
        </p:txBody>
      </p:sp>
    </p:spTree>
    <p:extLst>
      <p:ext uri="{BB962C8B-B14F-4D97-AF65-F5344CB8AC3E}">
        <p14:creationId xmlns:p14="http://schemas.microsoft.com/office/powerpoint/2010/main" val="33456074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53969" y="1809387"/>
            <a:ext cx="5005518" cy="2362852"/>
          </a:xfrm>
          <a:prstGeom prst="rect">
            <a:avLst/>
          </a:prstGeom>
        </p:spPr>
      </p:pic>
      <p:sp>
        <p:nvSpPr>
          <p:cNvPr id="2" name="标题 1"/>
          <p:cNvSpPr>
            <a:spLocks noGrp="1"/>
          </p:cNvSpPr>
          <p:nvPr>
            <p:ph type="title"/>
          </p:nvPr>
        </p:nvSpPr>
        <p:spPr>
          <a:xfrm>
            <a:off x="1015144" y="190133"/>
            <a:ext cx="10515600" cy="715642"/>
          </a:xfrm>
        </p:spPr>
        <p:txBody>
          <a:bodyPr/>
          <a:lstStyle/>
          <a:p>
            <a:pPr algn="ctr"/>
            <a:r>
              <a:rPr lang="en-US" altLang="zh-CN" b="1" dirty="0" smtClean="0">
                <a:solidFill>
                  <a:srgbClr val="0000FF"/>
                </a:solidFill>
              </a:rPr>
              <a:t>Model selection</a:t>
            </a:r>
            <a:r>
              <a:rPr lang="zh-CN" altLang="en-US" b="1" dirty="0" smtClean="0">
                <a:solidFill>
                  <a:srgbClr val="0000FF"/>
                </a:solidFill>
              </a:rPr>
              <a:t>（</a:t>
            </a:r>
            <a:r>
              <a:rPr lang="en-US" altLang="zh-CN" b="1" dirty="0">
                <a:solidFill>
                  <a:srgbClr val="0000FF"/>
                </a:solidFill>
              </a:rPr>
              <a:t>WAIC, loo</a:t>
            </a:r>
            <a:r>
              <a:rPr lang="zh-CN" altLang="en-US" b="1" dirty="0">
                <a:solidFill>
                  <a:srgbClr val="0000FF"/>
                </a:solidFill>
              </a:rPr>
              <a:t>命令）</a:t>
            </a:r>
            <a:endParaRPr lang="zh-CN" altLang="en-US" dirty="0"/>
          </a:p>
        </p:txBody>
      </p:sp>
      <p:sp>
        <p:nvSpPr>
          <p:cNvPr id="5" name="矩形 4"/>
          <p:cNvSpPr/>
          <p:nvPr/>
        </p:nvSpPr>
        <p:spPr>
          <a:xfrm>
            <a:off x="783365" y="1185730"/>
            <a:ext cx="3182281" cy="523220"/>
          </a:xfrm>
          <a:prstGeom prst="rect">
            <a:avLst/>
          </a:prstGeom>
        </p:spPr>
        <p:txBody>
          <a:bodyPr wrap="none">
            <a:spAutoFit/>
          </a:bodyPr>
          <a:lstStyle/>
          <a:p>
            <a:r>
              <a:rPr lang="en-US" altLang="zh-CN" sz="2800" dirty="0">
                <a:solidFill>
                  <a:srgbClr val="0000FF"/>
                </a:solidFill>
              </a:rPr>
              <a:t>loo(bm2, </a:t>
            </a:r>
            <a:r>
              <a:rPr lang="en-US" altLang="zh-CN" sz="2800" dirty="0" smtClean="0">
                <a:solidFill>
                  <a:srgbClr val="0000FF"/>
                </a:solidFill>
              </a:rPr>
              <a:t>bm3, bm4)</a:t>
            </a:r>
            <a:endParaRPr lang="zh-CN" altLang="en-US" sz="2800" dirty="0">
              <a:solidFill>
                <a:srgbClr val="0000FF"/>
              </a:solidFill>
            </a:endParaRPr>
          </a:p>
        </p:txBody>
      </p:sp>
      <p:sp>
        <p:nvSpPr>
          <p:cNvPr id="9" name="文本框 8"/>
          <p:cNvSpPr txBox="1"/>
          <p:nvPr/>
        </p:nvSpPr>
        <p:spPr>
          <a:xfrm>
            <a:off x="6109043" y="1185730"/>
            <a:ext cx="4456669" cy="2246769"/>
          </a:xfrm>
          <a:prstGeom prst="rect">
            <a:avLst/>
          </a:prstGeom>
          <a:noFill/>
        </p:spPr>
        <p:txBody>
          <a:bodyPr wrap="none" rtlCol="0">
            <a:spAutoFit/>
          </a:bodyPr>
          <a:lstStyle/>
          <a:p>
            <a:r>
              <a:rPr lang="en-US" altLang="zh-CN" sz="2800" dirty="0" err="1">
                <a:solidFill>
                  <a:srgbClr val="0000FF"/>
                </a:solidFill>
              </a:rPr>
              <a:t>e</a:t>
            </a:r>
            <a:r>
              <a:rPr lang="en-US" altLang="zh-CN" sz="2800" dirty="0" err="1" smtClean="0">
                <a:solidFill>
                  <a:srgbClr val="0000FF"/>
                </a:solidFill>
              </a:rPr>
              <a:t>lpd</a:t>
            </a:r>
            <a:r>
              <a:rPr lang="zh-CN" altLang="en-US" sz="2800" dirty="0" smtClean="0">
                <a:solidFill>
                  <a:srgbClr val="0000FF"/>
                </a:solidFill>
              </a:rPr>
              <a:t>值越大越好</a:t>
            </a:r>
            <a:endParaRPr lang="en-US" altLang="zh-CN" sz="2800" dirty="0" smtClean="0">
              <a:solidFill>
                <a:srgbClr val="0000FF"/>
              </a:solidFill>
            </a:endParaRPr>
          </a:p>
          <a:p>
            <a:r>
              <a:rPr lang="zh-CN" altLang="en-US" sz="2800" dirty="0" smtClean="0">
                <a:solidFill>
                  <a:srgbClr val="0000FF"/>
                </a:solidFill>
              </a:rPr>
              <a:t>最优模型在排在第一位</a:t>
            </a:r>
            <a:endParaRPr lang="en-US" altLang="zh-CN" sz="2800" dirty="0" smtClean="0">
              <a:solidFill>
                <a:srgbClr val="0000FF"/>
              </a:solidFill>
            </a:endParaRPr>
          </a:p>
          <a:p>
            <a:r>
              <a:rPr lang="zh-CN" altLang="en-US" sz="2800" dirty="0">
                <a:solidFill>
                  <a:srgbClr val="0000FF"/>
                </a:solidFill>
              </a:rPr>
              <a:t>与其</a:t>
            </a:r>
            <a:r>
              <a:rPr lang="zh-CN" altLang="en-US" sz="2800" dirty="0" smtClean="0">
                <a:solidFill>
                  <a:srgbClr val="0000FF"/>
                </a:solidFill>
              </a:rPr>
              <a:t>他模型对比</a:t>
            </a:r>
            <a:endParaRPr lang="en-US" altLang="zh-CN" sz="2800" dirty="0" smtClean="0">
              <a:solidFill>
                <a:srgbClr val="0000FF"/>
              </a:solidFill>
            </a:endParaRPr>
          </a:p>
          <a:p>
            <a:r>
              <a:rPr lang="zh-CN" altLang="en-US" sz="2800" dirty="0" smtClean="0">
                <a:solidFill>
                  <a:srgbClr val="0000FF"/>
                </a:solidFill>
              </a:rPr>
              <a:t>若差值的绝对值，</a:t>
            </a:r>
            <a:endParaRPr lang="en-US" altLang="zh-CN" sz="2800" dirty="0" smtClean="0">
              <a:solidFill>
                <a:srgbClr val="0000FF"/>
              </a:solidFill>
            </a:endParaRPr>
          </a:p>
          <a:p>
            <a:r>
              <a:rPr lang="zh-CN" altLang="en-US" sz="2800" dirty="0" smtClean="0">
                <a:solidFill>
                  <a:srgbClr val="0000FF"/>
                </a:solidFill>
              </a:rPr>
              <a:t>大于</a:t>
            </a:r>
            <a:r>
              <a:rPr lang="en-US" altLang="zh-CN" sz="2800" dirty="0" smtClean="0">
                <a:solidFill>
                  <a:srgbClr val="0000FF"/>
                </a:solidFill>
              </a:rPr>
              <a:t>2</a:t>
            </a:r>
            <a:r>
              <a:rPr lang="zh-CN" altLang="en-US" sz="2800" dirty="0" smtClean="0">
                <a:solidFill>
                  <a:srgbClr val="0000FF"/>
                </a:solidFill>
              </a:rPr>
              <a:t>*</a:t>
            </a:r>
            <a:r>
              <a:rPr lang="en-US" altLang="zh-CN" sz="2800" dirty="0" smtClean="0">
                <a:solidFill>
                  <a:srgbClr val="0000FF"/>
                </a:solidFill>
              </a:rPr>
              <a:t>se</a:t>
            </a:r>
            <a:r>
              <a:rPr lang="zh-CN" altLang="en-US" sz="2800" dirty="0" smtClean="0">
                <a:solidFill>
                  <a:srgbClr val="0000FF"/>
                </a:solidFill>
              </a:rPr>
              <a:t>，则模型差异较大</a:t>
            </a:r>
            <a:endParaRPr lang="zh-CN" altLang="en-US" sz="2800" dirty="0">
              <a:solidFill>
                <a:srgbClr val="0000FF"/>
              </a:solidFill>
            </a:endParaRPr>
          </a:p>
        </p:txBody>
      </p:sp>
      <p:sp>
        <p:nvSpPr>
          <p:cNvPr id="7" name="矩形 6"/>
          <p:cNvSpPr/>
          <p:nvPr/>
        </p:nvSpPr>
        <p:spPr>
          <a:xfrm>
            <a:off x="1015144" y="4565975"/>
            <a:ext cx="10758777" cy="1477328"/>
          </a:xfrm>
          <a:prstGeom prst="rect">
            <a:avLst/>
          </a:prstGeom>
        </p:spPr>
        <p:txBody>
          <a:bodyPr wrap="square">
            <a:spAutoFit/>
          </a:bodyPr>
          <a:lstStyle/>
          <a:p>
            <a:r>
              <a:rPr lang="en-US" altLang="zh-CN" dirty="0">
                <a:solidFill>
                  <a:srgbClr val="000000"/>
                </a:solidFill>
                <a:latin typeface="AdvOT1ef757c0"/>
              </a:rPr>
              <a:t>We compared all three models by their </a:t>
            </a:r>
            <a:r>
              <a:rPr lang="en-US" altLang="zh-CN" dirty="0">
                <a:solidFill>
                  <a:srgbClr val="0000FF"/>
                </a:solidFill>
                <a:latin typeface="AdvOT1ef757c0"/>
              </a:rPr>
              <a:t>approximate leave-one-out cross-validated</a:t>
            </a:r>
          </a:p>
          <a:p>
            <a:r>
              <a:rPr lang="en-US" altLang="zh-CN" dirty="0">
                <a:solidFill>
                  <a:srgbClr val="0000FF"/>
                </a:solidFill>
                <a:latin typeface="AdvOT1ef757c0"/>
              </a:rPr>
              <a:t>expected log predictive density (LOO-ELPD), </a:t>
            </a:r>
            <a:r>
              <a:rPr lang="en-US" altLang="zh-CN" dirty="0">
                <a:solidFill>
                  <a:srgbClr val="000000"/>
                </a:solidFill>
                <a:latin typeface="AdvOT1ef757c0"/>
              </a:rPr>
              <a:t>which is an information-theoretic</a:t>
            </a:r>
          </a:p>
          <a:p>
            <a:r>
              <a:rPr lang="en-US" altLang="zh-CN" dirty="0">
                <a:solidFill>
                  <a:srgbClr val="000000"/>
                </a:solidFill>
                <a:latin typeface="AdvOT1ef757c0"/>
              </a:rPr>
              <a:t>criterion of the model </a:t>
            </a:r>
            <a:r>
              <a:rPr lang="en-US" altLang="zh-CN" dirty="0">
                <a:solidFill>
                  <a:srgbClr val="000000"/>
                </a:solidFill>
                <a:latin typeface="AdvOT1ef757c0+fb"/>
              </a:rPr>
              <a:t>fi</a:t>
            </a:r>
            <a:r>
              <a:rPr lang="en-US" altLang="zh-CN" dirty="0">
                <a:solidFill>
                  <a:srgbClr val="000000"/>
                </a:solidFill>
                <a:latin typeface="AdvOT1ef757c0"/>
              </a:rPr>
              <a:t>t for Bayesian models</a:t>
            </a:r>
            <a:r>
              <a:rPr lang="en-US" altLang="zh-CN" dirty="0">
                <a:solidFill>
                  <a:srgbClr val="0000FF"/>
                </a:solidFill>
                <a:latin typeface="AdvOT1ef757c0"/>
              </a:rPr>
              <a:t> </a:t>
            </a:r>
            <a:r>
              <a:rPr lang="en-US" altLang="zh-CN" dirty="0">
                <a:solidFill>
                  <a:srgbClr val="000000"/>
                </a:solidFill>
                <a:latin typeface="AdvOT1ef757c0"/>
              </a:rPr>
              <a:t>similar to the AIC. </a:t>
            </a:r>
            <a:r>
              <a:rPr lang="en-US" altLang="zh-CN" dirty="0">
                <a:solidFill>
                  <a:srgbClr val="0000FF"/>
                </a:solidFill>
                <a:latin typeface="AdvOT1ef757c0"/>
              </a:rPr>
              <a:t>The </a:t>
            </a:r>
            <a:r>
              <a:rPr lang="en-US" altLang="zh-CN" dirty="0">
                <a:solidFill>
                  <a:srgbClr val="0000FF"/>
                </a:solidFill>
                <a:latin typeface="AdvOT1ef757c0+fb"/>
              </a:rPr>
              <a:t>fi</a:t>
            </a:r>
            <a:r>
              <a:rPr lang="en-US" altLang="zh-CN" dirty="0">
                <a:solidFill>
                  <a:srgbClr val="0000FF"/>
                </a:solidFill>
                <a:latin typeface="AdvOT1ef757c0"/>
              </a:rPr>
              <a:t>nal model</a:t>
            </a:r>
          </a:p>
          <a:p>
            <a:r>
              <a:rPr lang="en-US" altLang="zh-CN" dirty="0">
                <a:solidFill>
                  <a:srgbClr val="0000FF"/>
                </a:solidFill>
                <a:latin typeface="AdvOT1ef757c0"/>
              </a:rPr>
              <a:t>(i.e., with or without smoothing function) was chosen based on the maximum</a:t>
            </a:r>
          </a:p>
          <a:p>
            <a:r>
              <a:rPr lang="en-US" altLang="zh-CN" dirty="0">
                <a:solidFill>
                  <a:srgbClr val="0000FF"/>
                </a:solidFill>
                <a:latin typeface="AdvOT1ef757c0"/>
              </a:rPr>
              <a:t>LOO-ELPD</a:t>
            </a:r>
            <a:r>
              <a:rPr lang="en-US" altLang="zh-CN" dirty="0">
                <a:solidFill>
                  <a:srgbClr val="000000"/>
                </a:solidFill>
                <a:latin typeface="AdvOT1ef757c0"/>
              </a:rPr>
              <a:t>.</a:t>
            </a:r>
          </a:p>
        </p:txBody>
      </p:sp>
      <p:sp>
        <p:nvSpPr>
          <p:cNvPr id="12" name="矩形 11"/>
          <p:cNvSpPr/>
          <p:nvPr/>
        </p:nvSpPr>
        <p:spPr>
          <a:xfrm>
            <a:off x="2730487" y="5964062"/>
            <a:ext cx="8867898" cy="646331"/>
          </a:xfrm>
          <a:prstGeom prst="rect">
            <a:avLst/>
          </a:prstGeom>
        </p:spPr>
        <p:txBody>
          <a:bodyPr wrap="square">
            <a:spAutoFit/>
          </a:bodyPr>
          <a:lstStyle/>
          <a:p>
            <a:pPr marL="457200" indent="-457200" algn="just">
              <a:spcAft>
                <a:spcPts val="0"/>
              </a:spcAft>
            </a:pPr>
            <a:r>
              <a:rPr lang="en-US" altLang="zh-CN" kern="100" dirty="0" err="1">
                <a:latin typeface="等线" panose="02010600030101010101" pitchFamily="2" charset="-122"/>
                <a:cs typeface="Times New Roman" panose="02020603050405020304" pitchFamily="18" charset="0"/>
              </a:rPr>
              <a:t>Senf</a:t>
            </a:r>
            <a:r>
              <a:rPr lang="en-US" altLang="zh-CN" kern="100" dirty="0">
                <a:latin typeface="等线" panose="02010600030101010101" pitchFamily="2" charset="-122"/>
                <a:cs typeface="Times New Roman" panose="02020603050405020304" pitchFamily="18" charset="0"/>
              </a:rPr>
              <a:t>, C., A. Buras, C. S. </a:t>
            </a:r>
            <a:r>
              <a:rPr lang="en-US" altLang="zh-CN" kern="100" dirty="0" err="1">
                <a:latin typeface="等线" panose="02010600030101010101" pitchFamily="2" charset="-122"/>
                <a:cs typeface="Times New Roman" panose="02020603050405020304" pitchFamily="18" charset="0"/>
              </a:rPr>
              <a:t>Zang</a:t>
            </a:r>
            <a:r>
              <a:rPr lang="en-US" altLang="zh-CN" kern="100" dirty="0">
                <a:latin typeface="等线" panose="02010600030101010101" pitchFamily="2" charset="-122"/>
                <a:cs typeface="Times New Roman" panose="02020603050405020304" pitchFamily="18" charset="0"/>
              </a:rPr>
              <a:t>, A. </a:t>
            </a:r>
            <a:r>
              <a:rPr lang="en-US" altLang="zh-CN" kern="100" dirty="0" err="1">
                <a:latin typeface="等线" panose="02010600030101010101" pitchFamily="2" charset="-122"/>
                <a:cs typeface="Times New Roman" panose="02020603050405020304" pitchFamily="18" charset="0"/>
              </a:rPr>
              <a:t>Rammig</a:t>
            </a:r>
            <a:r>
              <a:rPr lang="en-US" altLang="zh-CN" kern="100" dirty="0">
                <a:latin typeface="等线" panose="02010600030101010101" pitchFamily="2" charset="-122"/>
                <a:cs typeface="Times New Roman" panose="02020603050405020304" pitchFamily="18" charset="0"/>
              </a:rPr>
              <a:t>, and R. </a:t>
            </a:r>
            <a:r>
              <a:rPr lang="en-US" altLang="zh-CN" kern="100" dirty="0" err="1">
                <a:latin typeface="等线" panose="02010600030101010101" pitchFamily="2" charset="-122"/>
                <a:cs typeface="Times New Roman" panose="02020603050405020304" pitchFamily="18" charset="0"/>
              </a:rPr>
              <a:t>Seidl</a:t>
            </a:r>
            <a:r>
              <a:rPr lang="en-US" altLang="zh-CN" kern="100" dirty="0">
                <a:latin typeface="等线" panose="02010600030101010101" pitchFamily="2" charset="-122"/>
                <a:cs typeface="Times New Roman" panose="02020603050405020304" pitchFamily="18" charset="0"/>
              </a:rPr>
              <a:t>. 2020. Excess forest mortality is consistently linked to drought across Europe. </a:t>
            </a:r>
            <a:r>
              <a:rPr lang="en-US" altLang="zh-CN" b="1" i="1" kern="100" dirty="0">
                <a:solidFill>
                  <a:srgbClr val="0000FF"/>
                </a:solidFill>
                <a:latin typeface="等线" panose="02010600030101010101" pitchFamily="2" charset="-122"/>
                <a:cs typeface="Times New Roman" panose="02020603050405020304" pitchFamily="18" charset="0"/>
              </a:rPr>
              <a:t>Nature Communications </a:t>
            </a:r>
            <a:r>
              <a:rPr lang="en-US" altLang="zh-CN" b="1" kern="100" dirty="0">
                <a:latin typeface="等线" panose="02010600030101010101" pitchFamily="2" charset="-122"/>
                <a:cs typeface="Times New Roman" panose="02020603050405020304" pitchFamily="18" charset="0"/>
              </a:rPr>
              <a:t>11</a:t>
            </a:r>
            <a:r>
              <a:rPr lang="en-US" altLang="zh-CN" kern="100" dirty="0">
                <a:latin typeface="等线" panose="02010600030101010101" pitchFamily="2" charset="-122"/>
                <a:cs typeface="Times New Roman" panose="02020603050405020304" pitchFamily="18" charset="0"/>
              </a:rPr>
              <a:t>:6200.</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9415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2994"/>
            <a:ext cx="10515600" cy="684029"/>
          </a:xfrm>
        </p:spPr>
        <p:txBody>
          <a:bodyPr>
            <a:normAutofit fontScale="90000"/>
          </a:bodyPr>
          <a:lstStyle/>
          <a:p>
            <a:pPr algn="ctr"/>
            <a:r>
              <a:rPr lang="zh-CN" altLang="en-US" b="1" dirty="0" smtClean="0">
                <a:solidFill>
                  <a:srgbClr val="0000FF"/>
                </a:solidFill>
              </a:rPr>
              <a:t>多重比较</a:t>
            </a:r>
            <a:endParaRPr lang="zh-CN" altLang="en-US" b="1" dirty="0">
              <a:solidFill>
                <a:srgbClr val="0000FF"/>
              </a:solidFill>
            </a:endParaRPr>
          </a:p>
        </p:txBody>
      </p:sp>
      <p:sp>
        <p:nvSpPr>
          <p:cNvPr id="3" name="内容占位符 2"/>
          <p:cNvSpPr>
            <a:spLocks noGrp="1"/>
          </p:cNvSpPr>
          <p:nvPr>
            <p:ph idx="1"/>
          </p:nvPr>
        </p:nvSpPr>
        <p:spPr>
          <a:xfrm>
            <a:off x="279935" y="1286610"/>
            <a:ext cx="8017042" cy="4084287"/>
          </a:xfrm>
        </p:spPr>
        <p:txBody>
          <a:bodyPr>
            <a:normAutofit/>
          </a:bodyPr>
          <a:lstStyle/>
          <a:p>
            <a:pPr marL="0" indent="0">
              <a:buNone/>
            </a:pPr>
            <a:r>
              <a:rPr lang="en-US" altLang="zh-CN" sz="2400" dirty="0" smtClean="0">
                <a:solidFill>
                  <a:srgbClr val="0000FF"/>
                </a:solidFill>
              </a:rPr>
              <a:t>bm5 </a:t>
            </a:r>
            <a:r>
              <a:rPr lang="en-US" altLang="zh-CN" sz="2400" dirty="0">
                <a:solidFill>
                  <a:srgbClr val="0000FF"/>
                </a:solidFill>
              </a:rPr>
              <a:t>&lt;- </a:t>
            </a:r>
            <a:r>
              <a:rPr lang="en-US" altLang="zh-CN" sz="2400" dirty="0" err="1">
                <a:solidFill>
                  <a:srgbClr val="0000FF"/>
                </a:solidFill>
              </a:rPr>
              <a:t>brm</a:t>
            </a:r>
            <a:r>
              <a:rPr lang="en-US" altLang="zh-CN" sz="2400" dirty="0">
                <a:solidFill>
                  <a:srgbClr val="0000FF"/>
                </a:solidFill>
              </a:rPr>
              <a:t>(y~ x3 + (1|Site),  </a:t>
            </a:r>
          </a:p>
          <a:p>
            <a:pPr marL="0" indent="0">
              <a:buNone/>
            </a:pPr>
            <a:r>
              <a:rPr lang="en-US" altLang="zh-CN" sz="2400" dirty="0">
                <a:solidFill>
                  <a:srgbClr val="0000FF"/>
                </a:solidFill>
              </a:rPr>
              <a:t>           data = </a:t>
            </a:r>
            <a:r>
              <a:rPr lang="en-US" altLang="zh-CN" sz="2400" dirty="0" err="1">
                <a:solidFill>
                  <a:srgbClr val="0000FF"/>
                </a:solidFill>
              </a:rPr>
              <a:t>multi_data</a:t>
            </a:r>
            <a:r>
              <a:rPr lang="en-US" altLang="zh-CN" sz="2400" dirty="0">
                <a:solidFill>
                  <a:srgbClr val="0000FF"/>
                </a:solidFill>
              </a:rPr>
              <a:t> , </a:t>
            </a:r>
          </a:p>
          <a:p>
            <a:pPr marL="0" indent="0">
              <a:buNone/>
            </a:pPr>
            <a:r>
              <a:rPr lang="en-US" altLang="zh-CN" sz="2400" dirty="0">
                <a:solidFill>
                  <a:srgbClr val="0000FF"/>
                </a:solidFill>
              </a:rPr>
              <a:t>           warmup = 1000, </a:t>
            </a:r>
            <a:r>
              <a:rPr lang="en-US" altLang="zh-CN" sz="2400" dirty="0" err="1">
                <a:solidFill>
                  <a:srgbClr val="0000FF"/>
                </a:solidFill>
              </a:rPr>
              <a:t>iter</a:t>
            </a:r>
            <a:r>
              <a:rPr lang="en-US" altLang="zh-CN" sz="2400" dirty="0">
                <a:solidFill>
                  <a:srgbClr val="0000FF"/>
                </a:solidFill>
              </a:rPr>
              <a:t> = 3000, </a:t>
            </a:r>
          </a:p>
          <a:p>
            <a:pPr marL="0" indent="0">
              <a:buNone/>
            </a:pPr>
            <a:r>
              <a:rPr lang="en-US" altLang="zh-CN" sz="2400" dirty="0">
                <a:solidFill>
                  <a:srgbClr val="0000FF"/>
                </a:solidFill>
              </a:rPr>
              <a:t>           cores = 2, chains = 2, </a:t>
            </a:r>
          </a:p>
          <a:p>
            <a:pPr marL="0" indent="0">
              <a:buNone/>
            </a:pPr>
            <a:r>
              <a:rPr lang="en-US" altLang="zh-CN" sz="2400" dirty="0">
                <a:solidFill>
                  <a:srgbClr val="0000FF"/>
                </a:solidFill>
              </a:rPr>
              <a:t>           control = list(</a:t>
            </a:r>
            <a:r>
              <a:rPr lang="en-US" altLang="zh-CN" sz="2400" dirty="0" err="1">
                <a:solidFill>
                  <a:srgbClr val="0000FF"/>
                </a:solidFill>
              </a:rPr>
              <a:t>adapt_delta</a:t>
            </a:r>
            <a:r>
              <a:rPr lang="en-US" altLang="zh-CN" sz="2400" dirty="0">
                <a:solidFill>
                  <a:srgbClr val="0000FF"/>
                </a:solidFill>
              </a:rPr>
              <a:t> = 0.99),</a:t>
            </a:r>
          </a:p>
          <a:p>
            <a:pPr marL="0" indent="0">
              <a:buNone/>
            </a:pPr>
            <a:r>
              <a:rPr lang="en-US" altLang="zh-CN" sz="2400" dirty="0">
                <a:solidFill>
                  <a:srgbClr val="0000FF"/>
                </a:solidFill>
              </a:rPr>
              <a:t>           seed = 123)</a:t>
            </a:r>
          </a:p>
          <a:p>
            <a:pPr marL="0" indent="0">
              <a:buNone/>
            </a:pPr>
            <a:r>
              <a:rPr lang="en-US" altLang="zh-CN" sz="2400" dirty="0" smtClean="0">
                <a:solidFill>
                  <a:srgbClr val="0000FF"/>
                </a:solidFill>
              </a:rPr>
              <a:t>plot(</a:t>
            </a:r>
            <a:r>
              <a:rPr lang="en-US" altLang="zh-CN" sz="2400" dirty="0" err="1" smtClean="0">
                <a:solidFill>
                  <a:srgbClr val="0000FF"/>
                </a:solidFill>
              </a:rPr>
              <a:t>marginal_effects</a:t>
            </a:r>
            <a:r>
              <a:rPr lang="en-US" altLang="zh-CN" sz="2400" dirty="0" smtClean="0">
                <a:solidFill>
                  <a:srgbClr val="0000FF"/>
                </a:solidFill>
              </a:rPr>
              <a:t>(bm5,resolution </a:t>
            </a:r>
            <a:r>
              <a:rPr lang="en-US" altLang="zh-CN" sz="2400" dirty="0">
                <a:solidFill>
                  <a:srgbClr val="0000FF"/>
                </a:solidFill>
              </a:rPr>
              <a:t>= 100),points=T</a:t>
            </a:r>
            <a:r>
              <a:rPr lang="en-US" altLang="zh-CN" sz="2400" dirty="0" smtClean="0">
                <a:solidFill>
                  <a:srgbClr val="0000FF"/>
                </a:solidFill>
              </a:rPr>
              <a:t>)</a:t>
            </a:r>
            <a:endParaRPr lang="en-US" altLang="zh-CN" sz="2400" dirty="0">
              <a:solidFill>
                <a:srgbClr val="0000FF"/>
              </a:solidFill>
            </a:endParaRPr>
          </a:p>
          <a:p>
            <a:pPr marL="0" indent="0">
              <a:buNone/>
            </a:pPr>
            <a:r>
              <a:rPr lang="en-US" altLang="zh-CN" sz="2400" dirty="0" smtClean="0">
                <a:solidFill>
                  <a:srgbClr val="0000FF"/>
                </a:solidFill>
              </a:rPr>
              <a:t>hypothesis(bm5,</a:t>
            </a:r>
            <a:r>
              <a:rPr lang="en-US" altLang="zh-CN" sz="2400" dirty="0">
                <a:solidFill>
                  <a:srgbClr val="0000FF"/>
                </a:solidFill>
              </a:rPr>
              <a:t>'x3b+Intercept=Intercept')</a:t>
            </a:r>
          </a:p>
          <a:p>
            <a:pPr marL="0" indent="0">
              <a:buNone/>
            </a:pPr>
            <a:r>
              <a:rPr lang="en-US" altLang="zh-CN" sz="2400" dirty="0" smtClean="0">
                <a:solidFill>
                  <a:srgbClr val="0000FF"/>
                </a:solidFill>
              </a:rPr>
              <a:t>hypothesis(bm5,</a:t>
            </a:r>
            <a:r>
              <a:rPr lang="en-US" altLang="zh-CN" sz="2400" dirty="0">
                <a:solidFill>
                  <a:srgbClr val="0000FF"/>
                </a:solidFill>
              </a:rPr>
              <a:t>'x3b-x3c=0')</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5850654" y="986639"/>
            <a:ext cx="5719762" cy="2342114"/>
          </a:xfrm>
          <a:prstGeom prst="rect">
            <a:avLst/>
          </a:prstGeom>
        </p:spPr>
      </p:pic>
      <p:pic>
        <p:nvPicPr>
          <p:cNvPr id="5" name="图片 4"/>
          <p:cNvPicPr>
            <a:picLocks noChangeAspect="1"/>
          </p:cNvPicPr>
          <p:nvPr/>
        </p:nvPicPr>
        <p:blipFill>
          <a:blip r:embed="rId3"/>
          <a:stretch>
            <a:fillRect/>
          </a:stretch>
        </p:blipFill>
        <p:spPr>
          <a:xfrm>
            <a:off x="7108487" y="3487482"/>
            <a:ext cx="3749555" cy="3370518"/>
          </a:xfrm>
          <a:prstGeom prst="rect">
            <a:avLst/>
          </a:prstGeom>
        </p:spPr>
      </p:pic>
    </p:spTree>
    <p:extLst>
      <p:ext uri="{BB962C8B-B14F-4D97-AF65-F5344CB8AC3E}">
        <p14:creationId xmlns:p14="http://schemas.microsoft.com/office/powerpoint/2010/main" val="16872687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168" y="956124"/>
            <a:ext cx="4850512" cy="2848125"/>
          </a:xfrm>
        </p:spPr>
        <p:txBody>
          <a:bodyPr>
            <a:normAutofit/>
          </a:bodyPr>
          <a:lstStyle/>
          <a:p>
            <a:pPr marL="0" indent="0">
              <a:buNone/>
            </a:pPr>
            <a:r>
              <a:rPr lang="en-US" altLang="zh-CN" sz="1600" dirty="0" smtClean="0">
                <a:solidFill>
                  <a:srgbClr val="0000FF"/>
                </a:solidFill>
              </a:rPr>
              <a:t>bm5 </a:t>
            </a:r>
            <a:r>
              <a:rPr lang="en-US" altLang="zh-CN" sz="1600" dirty="0">
                <a:solidFill>
                  <a:srgbClr val="0000FF"/>
                </a:solidFill>
              </a:rPr>
              <a:t>&lt;- </a:t>
            </a:r>
            <a:r>
              <a:rPr lang="en-US" altLang="zh-CN" sz="1600" dirty="0" err="1">
                <a:solidFill>
                  <a:srgbClr val="0000FF"/>
                </a:solidFill>
              </a:rPr>
              <a:t>brm</a:t>
            </a:r>
            <a:r>
              <a:rPr lang="en-US" altLang="zh-CN" sz="1600" dirty="0">
                <a:solidFill>
                  <a:srgbClr val="0000FF"/>
                </a:solidFill>
              </a:rPr>
              <a:t>(y~ x3 + (1|Site),  </a:t>
            </a:r>
          </a:p>
          <a:p>
            <a:pPr marL="0" indent="0">
              <a:buNone/>
            </a:pPr>
            <a:r>
              <a:rPr lang="en-US" altLang="zh-CN" sz="1600" dirty="0">
                <a:solidFill>
                  <a:srgbClr val="0000FF"/>
                </a:solidFill>
              </a:rPr>
              <a:t>           data = </a:t>
            </a:r>
            <a:r>
              <a:rPr lang="en-US" altLang="zh-CN" sz="1600" dirty="0" err="1">
                <a:solidFill>
                  <a:srgbClr val="0000FF"/>
                </a:solidFill>
              </a:rPr>
              <a:t>multi_data</a:t>
            </a:r>
            <a:r>
              <a:rPr lang="en-US" altLang="zh-CN" sz="1600" dirty="0">
                <a:solidFill>
                  <a:srgbClr val="0000FF"/>
                </a:solidFill>
              </a:rPr>
              <a:t> , </a:t>
            </a:r>
          </a:p>
          <a:p>
            <a:pPr marL="0" indent="0">
              <a:buNone/>
            </a:pPr>
            <a:r>
              <a:rPr lang="en-US" altLang="zh-CN" sz="1600" dirty="0">
                <a:solidFill>
                  <a:srgbClr val="0000FF"/>
                </a:solidFill>
              </a:rPr>
              <a:t>           warmup = 1000, </a:t>
            </a:r>
            <a:r>
              <a:rPr lang="en-US" altLang="zh-CN" sz="1600" dirty="0" err="1">
                <a:solidFill>
                  <a:srgbClr val="0000FF"/>
                </a:solidFill>
              </a:rPr>
              <a:t>iter</a:t>
            </a:r>
            <a:r>
              <a:rPr lang="en-US" altLang="zh-CN" sz="1600" dirty="0">
                <a:solidFill>
                  <a:srgbClr val="0000FF"/>
                </a:solidFill>
              </a:rPr>
              <a:t> = 3000, </a:t>
            </a:r>
          </a:p>
          <a:p>
            <a:pPr marL="0" indent="0">
              <a:buNone/>
            </a:pPr>
            <a:r>
              <a:rPr lang="en-US" altLang="zh-CN" sz="1600" dirty="0">
                <a:solidFill>
                  <a:srgbClr val="0000FF"/>
                </a:solidFill>
              </a:rPr>
              <a:t>           cores = 2, chains = 2, </a:t>
            </a:r>
          </a:p>
          <a:p>
            <a:pPr marL="0" indent="0">
              <a:buNone/>
            </a:pPr>
            <a:r>
              <a:rPr lang="en-US" altLang="zh-CN" sz="1600" dirty="0">
                <a:solidFill>
                  <a:srgbClr val="0000FF"/>
                </a:solidFill>
              </a:rPr>
              <a:t>           control = list(</a:t>
            </a:r>
            <a:r>
              <a:rPr lang="en-US" altLang="zh-CN" sz="1600" dirty="0" err="1">
                <a:solidFill>
                  <a:srgbClr val="0000FF"/>
                </a:solidFill>
              </a:rPr>
              <a:t>adapt_delta</a:t>
            </a:r>
            <a:r>
              <a:rPr lang="en-US" altLang="zh-CN" sz="1600" dirty="0">
                <a:solidFill>
                  <a:srgbClr val="0000FF"/>
                </a:solidFill>
              </a:rPr>
              <a:t> = 0.99</a:t>
            </a:r>
            <a:r>
              <a:rPr lang="en-US" altLang="zh-CN" sz="1600" dirty="0" smtClean="0">
                <a:solidFill>
                  <a:srgbClr val="0000FF"/>
                </a:solidFill>
              </a:rPr>
              <a:t>), seed </a:t>
            </a:r>
            <a:r>
              <a:rPr lang="en-US" altLang="zh-CN" sz="1600" dirty="0">
                <a:solidFill>
                  <a:srgbClr val="0000FF"/>
                </a:solidFill>
              </a:rPr>
              <a:t>= 123)</a:t>
            </a:r>
          </a:p>
          <a:p>
            <a:pPr marL="0" indent="0">
              <a:buNone/>
            </a:pPr>
            <a:r>
              <a:rPr lang="en-US" altLang="zh-CN" sz="1600" dirty="0" smtClean="0">
                <a:solidFill>
                  <a:srgbClr val="0000FF"/>
                </a:solidFill>
              </a:rPr>
              <a:t>plot(</a:t>
            </a:r>
            <a:r>
              <a:rPr lang="en-US" altLang="zh-CN" sz="1600" dirty="0" err="1" smtClean="0">
                <a:solidFill>
                  <a:srgbClr val="0000FF"/>
                </a:solidFill>
              </a:rPr>
              <a:t>marginal_effects</a:t>
            </a:r>
            <a:r>
              <a:rPr lang="en-US" altLang="zh-CN" sz="1600" dirty="0" smtClean="0">
                <a:solidFill>
                  <a:srgbClr val="0000FF"/>
                </a:solidFill>
              </a:rPr>
              <a:t>(bm5,resolution </a:t>
            </a:r>
            <a:r>
              <a:rPr lang="en-US" altLang="zh-CN" sz="1600" dirty="0">
                <a:solidFill>
                  <a:srgbClr val="0000FF"/>
                </a:solidFill>
              </a:rPr>
              <a:t>= 100),points=T)</a:t>
            </a:r>
          </a:p>
          <a:p>
            <a:pPr marL="0" indent="0">
              <a:buNone/>
            </a:pPr>
            <a:r>
              <a:rPr lang="en-US" altLang="zh-CN" sz="1600" dirty="0" smtClean="0">
                <a:solidFill>
                  <a:srgbClr val="0000FF"/>
                </a:solidFill>
              </a:rPr>
              <a:t>hypothesis(bm5,</a:t>
            </a:r>
            <a:r>
              <a:rPr lang="en-US" altLang="zh-CN" sz="1600" dirty="0">
                <a:solidFill>
                  <a:srgbClr val="0000FF"/>
                </a:solidFill>
              </a:rPr>
              <a:t>'</a:t>
            </a:r>
            <a:r>
              <a:rPr lang="en-US" altLang="zh-CN" sz="1600" dirty="0">
                <a:solidFill>
                  <a:srgbClr val="FF0000"/>
                </a:solidFill>
              </a:rPr>
              <a:t>x3b+Intercept=Intercept</a:t>
            </a:r>
            <a:r>
              <a:rPr lang="en-US" altLang="zh-CN" sz="1600" dirty="0">
                <a:solidFill>
                  <a:srgbClr val="0000FF"/>
                </a:solidFill>
              </a:rPr>
              <a:t>')</a:t>
            </a:r>
          </a:p>
          <a:p>
            <a:pPr marL="0" indent="0">
              <a:buNone/>
            </a:pPr>
            <a:r>
              <a:rPr lang="en-US" altLang="zh-CN" sz="1600" dirty="0" smtClean="0">
                <a:solidFill>
                  <a:srgbClr val="0000FF"/>
                </a:solidFill>
              </a:rPr>
              <a:t>hypothesis(bm5,</a:t>
            </a:r>
            <a:r>
              <a:rPr lang="en-US" altLang="zh-CN" sz="1600" dirty="0">
                <a:solidFill>
                  <a:srgbClr val="0000FF"/>
                </a:solidFill>
              </a:rPr>
              <a:t>'</a:t>
            </a:r>
            <a:r>
              <a:rPr lang="en-US" altLang="zh-CN" sz="1600" dirty="0">
                <a:solidFill>
                  <a:srgbClr val="FF0000"/>
                </a:solidFill>
              </a:rPr>
              <a:t>x3b-x3c</a:t>
            </a:r>
            <a:r>
              <a:rPr lang="en-US" altLang="zh-CN" sz="1600" dirty="0">
                <a:solidFill>
                  <a:srgbClr val="0000FF"/>
                </a:solidFill>
              </a:rPr>
              <a:t>=0')</a:t>
            </a:r>
          </a:p>
          <a:p>
            <a:pPr marL="0" indent="0">
              <a:buNone/>
            </a:pPr>
            <a:endParaRPr lang="zh-CN" altLang="en-US" sz="1600" dirty="0"/>
          </a:p>
        </p:txBody>
      </p:sp>
      <p:sp>
        <p:nvSpPr>
          <p:cNvPr id="4" name="标题 1"/>
          <p:cNvSpPr>
            <a:spLocks noGrp="1"/>
          </p:cNvSpPr>
          <p:nvPr>
            <p:ph type="title"/>
          </p:nvPr>
        </p:nvSpPr>
        <p:spPr>
          <a:xfrm>
            <a:off x="607194" y="249621"/>
            <a:ext cx="10515600" cy="337519"/>
          </a:xfrm>
        </p:spPr>
        <p:txBody>
          <a:bodyPr>
            <a:normAutofit fontScale="90000"/>
          </a:bodyPr>
          <a:lstStyle/>
          <a:p>
            <a:pPr algn="ctr"/>
            <a:r>
              <a:rPr lang="zh-CN" altLang="en-US" b="1" dirty="0" smtClean="0">
                <a:solidFill>
                  <a:srgbClr val="0000FF"/>
                </a:solidFill>
              </a:rPr>
              <a:t>多重比较</a:t>
            </a:r>
            <a:r>
              <a:rPr lang="en-US" altLang="zh-CN" b="1" dirty="0" smtClean="0">
                <a:solidFill>
                  <a:srgbClr val="0000FF"/>
                </a:solidFill>
              </a:rPr>
              <a:t>-hypothesis</a:t>
            </a:r>
            <a:r>
              <a:rPr lang="zh-CN" altLang="en-US" b="1" dirty="0" smtClean="0">
                <a:solidFill>
                  <a:srgbClr val="0000FF"/>
                </a:solidFill>
              </a:rPr>
              <a:t>命令</a:t>
            </a:r>
            <a:endParaRPr lang="zh-CN" altLang="en-US" b="1" dirty="0">
              <a:solidFill>
                <a:srgbClr val="0000FF"/>
              </a:solidFill>
            </a:endParaRPr>
          </a:p>
        </p:txBody>
      </p:sp>
      <p:pic>
        <p:nvPicPr>
          <p:cNvPr id="5" name="图片 4"/>
          <p:cNvPicPr>
            <a:picLocks noChangeAspect="1"/>
          </p:cNvPicPr>
          <p:nvPr/>
        </p:nvPicPr>
        <p:blipFill>
          <a:blip r:embed="rId2"/>
          <a:stretch>
            <a:fillRect/>
          </a:stretch>
        </p:blipFill>
        <p:spPr>
          <a:xfrm>
            <a:off x="5542644" y="774882"/>
            <a:ext cx="5719762" cy="2342114"/>
          </a:xfrm>
          <a:prstGeom prst="rect">
            <a:avLst/>
          </a:prstGeom>
        </p:spPr>
      </p:pic>
      <p:cxnSp>
        <p:nvCxnSpPr>
          <p:cNvPr id="7" name="直接连接符 6"/>
          <p:cNvCxnSpPr>
            <a:stCxn id="5" idx="1"/>
          </p:cNvCxnSpPr>
          <p:nvPr/>
        </p:nvCxnSpPr>
        <p:spPr>
          <a:xfrm>
            <a:off x="5542644" y="1945939"/>
            <a:ext cx="0" cy="537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5170209" y="3201802"/>
            <a:ext cx="6464632" cy="1639705"/>
          </a:xfrm>
          <a:prstGeom prst="rect">
            <a:avLst/>
          </a:prstGeom>
        </p:spPr>
      </p:pic>
      <p:pic>
        <p:nvPicPr>
          <p:cNvPr id="10" name="图片 9"/>
          <p:cNvPicPr>
            <a:picLocks noChangeAspect="1"/>
          </p:cNvPicPr>
          <p:nvPr/>
        </p:nvPicPr>
        <p:blipFill>
          <a:blip r:embed="rId4"/>
          <a:stretch>
            <a:fillRect/>
          </a:stretch>
        </p:blipFill>
        <p:spPr>
          <a:xfrm>
            <a:off x="5170209" y="5096625"/>
            <a:ext cx="6464632" cy="1270065"/>
          </a:xfrm>
          <a:prstGeom prst="rect">
            <a:avLst/>
          </a:prstGeom>
        </p:spPr>
      </p:pic>
    </p:spTree>
    <p:extLst>
      <p:ext uri="{BB962C8B-B14F-4D97-AF65-F5344CB8AC3E}">
        <p14:creationId xmlns:p14="http://schemas.microsoft.com/office/powerpoint/2010/main" val="20364074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2953" y="243544"/>
            <a:ext cx="10515600" cy="549274"/>
          </a:xfrm>
        </p:spPr>
        <p:txBody>
          <a:bodyPr>
            <a:normAutofit fontScale="90000"/>
          </a:bodyPr>
          <a:lstStyle/>
          <a:p>
            <a:pPr algn="ctr"/>
            <a:r>
              <a:rPr lang="zh-CN" altLang="en-US" b="1" dirty="0">
                <a:solidFill>
                  <a:srgbClr val="0000FF"/>
                </a:solidFill>
              </a:rPr>
              <a:t>多重比较</a:t>
            </a:r>
            <a:r>
              <a:rPr lang="en-US" altLang="zh-CN" b="1" dirty="0">
                <a:solidFill>
                  <a:srgbClr val="0000FF"/>
                </a:solidFill>
              </a:rPr>
              <a:t>-hypothesis</a:t>
            </a:r>
            <a:r>
              <a:rPr lang="zh-CN" altLang="en-US" b="1" dirty="0">
                <a:solidFill>
                  <a:srgbClr val="0000FF"/>
                </a:solidFill>
              </a:rPr>
              <a:t>命令</a:t>
            </a:r>
            <a:endParaRPr lang="zh-CN" altLang="en-US" dirty="0"/>
          </a:p>
        </p:txBody>
      </p:sp>
      <p:sp>
        <p:nvSpPr>
          <p:cNvPr id="3" name="内容占位符 2"/>
          <p:cNvSpPr>
            <a:spLocks noGrp="1"/>
          </p:cNvSpPr>
          <p:nvPr>
            <p:ph idx="1"/>
          </p:nvPr>
        </p:nvSpPr>
        <p:spPr>
          <a:xfrm>
            <a:off x="259881" y="947865"/>
            <a:ext cx="6698381" cy="2342298"/>
          </a:xfrm>
        </p:spPr>
        <p:txBody>
          <a:bodyPr>
            <a:normAutofit fontScale="85000" lnSpcReduction="20000"/>
          </a:bodyPr>
          <a:lstStyle/>
          <a:p>
            <a:pPr marL="0" indent="0">
              <a:buNone/>
            </a:pPr>
            <a:r>
              <a:rPr lang="en-US" altLang="zh-CN" sz="1800" b="1" dirty="0" err="1">
                <a:solidFill>
                  <a:srgbClr val="0000FF"/>
                </a:solidFill>
              </a:rPr>
              <a:t>h_test</a:t>
            </a:r>
            <a:r>
              <a:rPr lang="en-US" altLang="zh-CN" sz="1800" b="1" dirty="0">
                <a:solidFill>
                  <a:srgbClr val="0000FF"/>
                </a:solidFill>
              </a:rPr>
              <a:t>&lt;-</a:t>
            </a:r>
            <a:r>
              <a:rPr lang="en-US" altLang="zh-CN" sz="1800" b="1" dirty="0" smtClean="0">
                <a:solidFill>
                  <a:srgbClr val="0000FF"/>
                </a:solidFill>
              </a:rPr>
              <a:t>hypothesis(bm5,</a:t>
            </a:r>
          </a:p>
          <a:p>
            <a:pPr marL="0" indent="0">
              <a:buNone/>
            </a:pPr>
            <a:r>
              <a:rPr lang="en-US" altLang="zh-CN" sz="1800" b="1" dirty="0" smtClean="0">
                <a:solidFill>
                  <a:srgbClr val="0000FF"/>
                </a:solidFill>
              </a:rPr>
              <a:t>hypothesis </a:t>
            </a:r>
            <a:r>
              <a:rPr lang="en-US" altLang="zh-CN" sz="1800" b="1" dirty="0">
                <a:solidFill>
                  <a:srgbClr val="0000FF"/>
                </a:solidFill>
              </a:rPr>
              <a:t>= c('</a:t>
            </a:r>
            <a:r>
              <a:rPr lang="en-US" altLang="zh-CN" sz="1800" b="1" dirty="0">
                <a:solidFill>
                  <a:srgbClr val="FF0000"/>
                </a:solidFill>
              </a:rPr>
              <a:t>x3b+Intercept=Intercept</a:t>
            </a:r>
            <a:r>
              <a:rPr lang="en-US" altLang="zh-CN" sz="1800" b="1" dirty="0" smtClean="0">
                <a:solidFill>
                  <a:srgbClr val="0000FF"/>
                </a:solidFill>
              </a:rPr>
              <a:t>', </a:t>
            </a:r>
            <a:endParaRPr lang="en-US" altLang="zh-CN" sz="1800" b="1" dirty="0">
              <a:solidFill>
                <a:srgbClr val="0000FF"/>
              </a:solidFill>
            </a:endParaRPr>
          </a:p>
          <a:p>
            <a:pPr marL="0" indent="0">
              <a:buNone/>
            </a:pPr>
            <a:r>
              <a:rPr lang="en-US" altLang="zh-CN" sz="1800" b="1" dirty="0">
                <a:solidFill>
                  <a:srgbClr val="0000FF"/>
                </a:solidFill>
              </a:rPr>
              <a:t>                                        '</a:t>
            </a:r>
            <a:r>
              <a:rPr lang="en-US" altLang="zh-CN" sz="1800" b="1" dirty="0">
                <a:solidFill>
                  <a:srgbClr val="FF0000"/>
                </a:solidFill>
              </a:rPr>
              <a:t>x3b-x3c=0</a:t>
            </a:r>
            <a:r>
              <a:rPr lang="en-US" altLang="zh-CN" sz="1800" b="1" dirty="0">
                <a:solidFill>
                  <a:srgbClr val="0000FF"/>
                </a:solidFill>
              </a:rPr>
              <a:t>',</a:t>
            </a:r>
          </a:p>
          <a:p>
            <a:pPr marL="0" indent="0">
              <a:buNone/>
            </a:pPr>
            <a:r>
              <a:rPr lang="en-US" altLang="zh-CN" sz="1800" b="1" dirty="0">
                <a:solidFill>
                  <a:srgbClr val="0000FF"/>
                </a:solidFill>
              </a:rPr>
              <a:t>                                        '</a:t>
            </a:r>
            <a:r>
              <a:rPr lang="en-US" altLang="zh-CN" sz="1800" b="1" dirty="0">
                <a:solidFill>
                  <a:srgbClr val="FF0000"/>
                </a:solidFill>
              </a:rPr>
              <a:t>x3c-x3d=0</a:t>
            </a:r>
            <a:r>
              <a:rPr lang="en-US" altLang="zh-CN" sz="1800" b="1" dirty="0" smtClean="0">
                <a:solidFill>
                  <a:srgbClr val="0000FF"/>
                </a:solidFill>
              </a:rPr>
              <a:t>'))</a:t>
            </a:r>
          </a:p>
          <a:p>
            <a:pPr marL="0" indent="0">
              <a:buNone/>
            </a:pPr>
            <a:r>
              <a:rPr lang="en-US" altLang="zh-CN" sz="1800" b="1" dirty="0" smtClean="0">
                <a:solidFill>
                  <a:srgbClr val="0000FF"/>
                </a:solidFill>
              </a:rPr>
              <a:t>library(</a:t>
            </a:r>
            <a:r>
              <a:rPr lang="en-US" altLang="zh-CN" sz="1800" b="1" dirty="0" err="1" smtClean="0">
                <a:solidFill>
                  <a:srgbClr val="FF0000"/>
                </a:solidFill>
              </a:rPr>
              <a:t>bayesplot</a:t>
            </a:r>
            <a:r>
              <a:rPr lang="en-US" altLang="zh-CN" sz="1800" b="1" dirty="0">
                <a:solidFill>
                  <a:srgbClr val="0000FF"/>
                </a:solidFill>
              </a:rPr>
              <a:t>)</a:t>
            </a:r>
          </a:p>
          <a:p>
            <a:pPr marL="0" indent="0">
              <a:buNone/>
            </a:pPr>
            <a:r>
              <a:rPr lang="en-US" altLang="zh-CN" sz="1800" b="1" dirty="0" err="1">
                <a:solidFill>
                  <a:srgbClr val="FF0000"/>
                </a:solidFill>
              </a:rPr>
              <a:t>mcmc_intervals</a:t>
            </a:r>
            <a:r>
              <a:rPr lang="en-US" altLang="zh-CN" sz="1800" b="1" dirty="0">
                <a:solidFill>
                  <a:srgbClr val="0000FF"/>
                </a:solidFill>
              </a:rPr>
              <a:t>(</a:t>
            </a:r>
            <a:r>
              <a:rPr lang="en-US" altLang="zh-CN" sz="1800" b="1" dirty="0" err="1">
                <a:solidFill>
                  <a:srgbClr val="0000FF"/>
                </a:solidFill>
              </a:rPr>
              <a:t>h_test$samples</a:t>
            </a:r>
            <a:r>
              <a:rPr lang="en-US" altLang="zh-CN" sz="1800" b="1" dirty="0">
                <a:solidFill>
                  <a:srgbClr val="0000FF"/>
                </a:solidFill>
              </a:rPr>
              <a:t>, pars=c("H1", "H2", "H3"))</a:t>
            </a:r>
          </a:p>
          <a:p>
            <a:pPr marL="0" indent="0">
              <a:buNone/>
            </a:pPr>
            <a:r>
              <a:rPr lang="en-US" altLang="zh-CN" sz="1800" b="1" dirty="0" err="1">
                <a:solidFill>
                  <a:srgbClr val="FF0000"/>
                </a:solidFill>
              </a:rPr>
              <a:t>mcmc_dens</a:t>
            </a:r>
            <a:r>
              <a:rPr lang="en-US" altLang="zh-CN" sz="1800" b="1" dirty="0">
                <a:solidFill>
                  <a:srgbClr val="0000FF"/>
                </a:solidFill>
              </a:rPr>
              <a:t>(</a:t>
            </a:r>
            <a:r>
              <a:rPr lang="en-US" altLang="zh-CN" sz="1800" b="1" dirty="0" err="1">
                <a:solidFill>
                  <a:srgbClr val="0000FF"/>
                </a:solidFill>
              </a:rPr>
              <a:t>h_test$samples,pars</a:t>
            </a:r>
            <a:r>
              <a:rPr lang="en-US" altLang="zh-CN" sz="1800" b="1" dirty="0">
                <a:solidFill>
                  <a:srgbClr val="0000FF"/>
                </a:solidFill>
              </a:rPr>
              <a:t>=c("H1", "H2", "H3</a:t>
            </a:r>
            <a:r>
              <a:rPr lang="en-US" altLang="zh-CN" sz="1800" b="1" dirty="0" smtClean="0">
                <a:solidFill>
                  <a:srgbClr val="0000FF"/>
                </a:solidFill>
              </a:rPr>
              <a:t>"))</a:t>
            </a:r>
            <a:endParaRPr lang="en-US" altLang="zh-CN" sz="1800" b="1" dirty="0">
              <a:solidFill>
                <a:srgbClr val="0000FF"/>
              </a:solidFill>
            </a:endParaRPr>
          </a:p>
          <a:p>
            <a:pPr marL="0" indent="0">
              <a:buNone/>
            </a:pPr>
            <a:r>
              <a:rPr lang="en-US" altLang="zh-CN" sz="1800" b="1" dirty="0" err="1">
                <a:solidFill>
                  <a:srgbClr val="FF0000"/>
                </a:solidFill>
              </a:rPr>
              <a:t>mcmc_areas</a:t>
            </a:r>
            <a:r>
              <a:rPr lang="en-US" altLang="zh-CN" sz="1800" b="1" dirty="0">
                <a:solidFill>
                  <a:srgbClr val="0000FF"/>
                </a:solidFill>
              </a:rPr>
              <a:t>(</a:t>
            </a:r>
            <a:r>
              <a:rPr lang="en-US" altLang="zh-CN" sz="1800" b="1" dirty="0" err="1">
                <a:solidFill>
                  <a:srgbClr val="0000FF"/>
                </a:solidFill>
              </a:rPr>
              <a:t>h_test$samples</a:t>
            </a:r>
            <a:r>
              <a:rPr lang="en-US" altLang="zh-CN" sz="1800" b="1" dirty="0">
                <a:solidFill>
                  <a:srgbClr val="0000FF"/>
                </a:solidFill>
              </a:rPr>
              <a:t>, pars=c("H1", "H2", "H3"), </a:t>
            </a:r>
            <a:r>
              <a:rPr lang="en-US" altLang="zh-CN" sz="1800" b="1" dirty="0" err="1">
                <a:solidFill>
                  <a:srgbClr val="0000FF"/>
                </a:solidFill>
              </a:rPr>
              <a:t>prob</a:t>
            </a:r>
            <a:r>
              <a:rPr lang="en-US" altLang="zh-CN" sz="1800" b="1" dirty="0">
                <a:solidFill>
                  <a:srgbClr val="0000FF"/>
                </a:solidFill>
              </a:rPr>
              <a:t>=.95)</a:t>
            </a:r>
            <a:endParaRPr lang="zh-CN" altLang="en-US" sz="1800" b="1" dirty="0">
              <a:solidFill>
                <a:srgbClr val="0000FF"/>
              </a:solidFill>
            </a:endParaRPr>
          </a:p>
        </p:txBody>
      </p:sp>
      <p:pic>
        <p:nvPicPr>
          <p:cNvPr id="4" name="图片 3"/>
          <p:cNvPicPr>
            <a:picLocks noChangeAspect="1"/>
          </p:cNvPicPr>
          <p:nvPr/>
        </p:nvPicPr>
        <p:blipFill>
          <a:blip r:embed="rId2"/>
          <a:stretch>
            <a:fillRect/>
          </a:stretch>
        </p:blipFill>
        <p:spPr>
          <a:xfrm>
            <a:off x="259881" y="3528906"/>
            <a:ext cx="3611027" cy="3218404"/>
          </a:xfrm>
          <a:prstGeom prst="rect">
            <a:avLst/>
          </a:prstGeom>
        </p:spPr>
      </p:pic>
      <p:pic>
        <p:nvPicPr>
          <p:cNvPr id="5" name="图片 4"/>
          <p:cNvPicPr>
            <a:picLocks noChangeAspect="1"/>
          </p:cNvPicPr>
          <p:nvPr/>
        </p:nvPicPr>
        <p:blipFill>
          <a:blip r:embed="rId3"/>
          <a:stretch>
            <a:fillRect/>
          </a:stretch>
        </p:blipFill>
        <p:spPr>
          <a:xfrm>
            <a:off x="3870908" y="3290163"/>
            <a:ext cx="3807614" cy="3457147"/>
          </a:xfrm>
          <a:prstGeom prst="rect">
            <a:avLst/>
          </a:prstGeom>
        </p:spPr>
      </p:pic>
      <p:pic>
        <p:nvPicPr>
          <p:cNvPr id="7" name="图片 6"/>
          <p:cNvPicPr>
            <a:picLocks noChangeAspect="1"/>
          </p:cNvPicPr>
          <p:nvPr/>
        </p:nvPicPr>
        <p:blipFill>
          <a:blip r:embed="rId4"/>
          <a:stretch>
            <a:fillRect/>
          </a:stretch>
        </p:blipFill>
        <p:spPr>
          <a:xfrm>
            <a:off x="7766546" y="4110639"/>
            <a:ext cx="4089610" cy="1816193"/>
          </a:xfrm>
          <a:prstGeom prst="rect">
            <a:avLst/>
          </a:prstGeom>
        </p:spPr>
      </p:pic>
      <p:sp>
        <p:nvSpPr>
          <p:cNvPr id="8" name="标题 1"/>
          <p:cNvSpPr txBox="1">
            <a:spLocks/>
          </p:cNvSpPr>
          <p:nvPr/>
        </p:nvSpPr>
        <p:spPr>
          <a:xfrm>
            <a:off x="5467150" y="2236195"/>
            <a:ext cx="5526089" cy="68402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smtClean="0">
                <a:solidFill>
                  <a:srgbClr val="FF0000"/>
                </a:solidFill>
              </a:rPr>
              <a:t>多个假设一并执行</a:t>
            </a:r>
            <a:endParaRPr lang="zh-CN" altLang="en-US" b="1" dirty="0">
              <a:solidFill>
                <a:srgbClr val="FF0000"/>
              </a:solidFill>
            </a:endParaRPr>
          </a:p>
        </p:txBody>
      </p:sp>
    </p:spTree>
    <p:extLst>
      <p:ext uri="{BB962C8B-B14F-4D97-AF65-F5344CB8AC3E}">
        <p14:creationId xmlns:p14="http://schemas.microsoft.com/office/powerpoint/2010/main" val="3136161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8655" y="1971797"/>
            <a:ext cx="3132688" cy="1015101"/>
          </a:xfrm>
        </p:spPr>
        <p:txBody>
          <a:bodyPr>
            <a:normAutofit fontScale="90000"/>
          </a:bodyPr>
          <a:lstStyle/>
          <a:p>
            <a:r>
              <a:rPr lang="en-US" altLang="zh-CN" sz="2400" b="1" dirty="0" smtClean="0"/>
              <a:t>Bayesian statistics gives the distribution </a:t>
            </a:r>
            <a:br>
              <a:rPr lang="en-US" altLang="zh-CN" sz="2400" b="1" dirty="0" smtClean="0"/>
            </a:br>
            <a:r>
              <a:rPr lang="en-US" altLang="zh-CN" sz="2400" b="1" dirty="0" smtClean="0"/>
              <a:t>of the model parameters</a:t>
            </a:r>
            <a:endParaRPr lang="zh-CN" altLang="en-US" sz="2400" b="1" dirty="0"/>
          </a:p>
        </p:txBody>
      </p:sp>
      <p:pic>
        <p:nvPicPr>
          <p:cNvPr id="4" name="图片 3"/>
          <p:cNvPicPr>
            <a:picLocks noChangeAspect="1"/>
          </p:cNvPicPr>
          <p:nvPr/>
        </p:nvPicPr>
        <p:blipFill rotWithShape="1">
          <a:blip r:embed="rId2"/>
          <a:srcRect t="2409"/>
          <a:stretch/>
        </p:blipFill>
        <p:spPr>
          <a:xfrm>
            <a:off x="804671" y="231774"/>
            <a:ext cx="5186696" cy="6485827"/>
          </a:xfrm>
          <a:prstGeom prst="rect">
            <a:avLst/>
          </a:prstGeom>
        </p:spPr>
      </p:pic>
      <p:pic>
        <p:nvPicPr>
          <p:cNvPr id="5" name="图片 4"/>
          <p:cNvPicPr>
            <a:picLocks noChangeAspect="1"/>
          </p:cNvPicPr>
          <p:nvPr/>
        </p:nvPicPr>
        <p:blipFill>
          <a:blip r:embed="rId3"/>
          <a:stretch>
            <a:fillRect/>
          </a:stretch>
        </p:blipFill>
        <p:spPr>
          <a:xfrm>
            <a:off x="7484882" y="5481389"/>
            <a:ext cx="3677405" cy="412770"/>
          </a:xfrm>
          <a:prstGeom prst="rect">
            <a:avLst/>
          </a:prstGeom>
        </p:spPr>
      </p:pic>
    </p:spTree>
    <p:extLst>
      <p:ext uri="{BB962C8B-B14F-4D97-AF65-F5344CB8AC3E}">
        <p14:creationId xmlns:p14="http://schemas.microsoft.com/office/powerpoint/2010/main" val="1892463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208265" y="2449902"/>
            <a:ext cx="5235290" cy="4011283"/>
          </a:xfrm>
          <a:prstGeom prst="rect">
            <a:avLst/>
          </a:prstGeom>
        </p:spPr>
      </p:pic>
      <p:sp>
        <p:nvSpPr>
          <p:cNvPr id="2" name="标题 1"/>
          <p:cNvSpPr>
            <a:spLocks noGrp="1"/>
          </p:cNvSpPr>
          <p:nvPr>
            <p:ph type="title"/>
          </p:nvPr>
        </p:nvSpPr>
        <p:spPr>
          <a:xfrm>
            <a:off x="838200" y="365125"/>
            <a:ext cx="10515600" cy="790815"/>
          </a:xfrm>
        </p:spPr>
        <p:txBody>
          <a:bodyPr/>
          <a:lstStyle/>
          <a:p>
            <a:pPr algn="ctr"/>
            <a:r>
              <a:rPr lang="zh-CN" altLang="en-US" b="1" dirty="0">
                <a:solidFill>
                  <a:srgbClr val="0000FF"/>
                </a:solidFill>
              </a:rPr>
              <a:t>多重比较</a:t>
            </a:r>
            <a:r>
              <a:rPr lang="en-US" altLang="zh-CN" b="1" dirty="0">
                <a:solidFill>
                  <a:srgbClr val="0000FF"/>
                </a:solidFill>
              </a:rPr>
              <a:t>-hypothesis</a:t>
            </a:r>
            <a:r>
              <a:rPr lang="zh-CN" altLang="en-US" b="1" dirty="0">
                <a:solidFill>
                  <a:srgbClr val="0000FF"/>
                </a:solidFill>
              </a:rPr>
              <a:t>命令</a:t>
            </a:r>
            <a:endParaRPr lang="zh-CN" altLang="en-US" dirty="0"/>
          </a:p>
        </p:txBody>
      </p:sp>
      <p:sp>
        <p:nvSpPr>
          <p:cNvPr id="4" name="矩形 3"/>
          <p:cNvSpPr/>
          <p:nvPr/>
        </p:nvSpPr>
        <p:spPr>
          <a:xfrm>
            <a:off x="218536" y="1507087"/>
            <a:ext cx="9926128" cy="1754326"/>
          </a:xfrm>
          <a:prstGeom prst="rect">
            <a:avLst/>
          </a:prstGeom>
        </p:spPr>
        <p:txBody>
          <a:bodyPr wrap="square">
            <a:spAutoFit/>
          </a:bodyPr>
          <a:lstStyle/>
          <a:p>
            <a:r>
              <a:rPr lang="en-US" altLang="zh-CN" dirty="0">
                <a:solidFill>
                  <a:srgbClr val="0000FF"/>
                </a:solidFill>
              </a:rPr>
              <a:t>##### </a:t>
            </a:r>
            <a:r>
              <a:rPr lang="zh-CN" altLang="en-US" dirty="0">
                <a:solidFill>
                  <a:srgbClr val="0000FF"/>
                </a:solidFill>
              </a:rPr>
              <a:t>检验</a:t>
            </a:r>
            <a:r>
              <a:rPr lang="en-US" altLang="zh-CN" dirty="0">
                <a:solidFill>
                  <a:srgbClr val="0000FF"/>
                </a:solidFill>
              </a:rPr>
              <a:t>b/c</a:t>
            </a:r>
            <a:r>
              <a:rPr lang="zh-CN" altLang="en-US" dirty="0">
                <a:solidFill>
                  <a:srgbClr val="0000FF"/>
                </a:solidFill>
              </a:rPr>
              <a:t>是否</a:t>
            </a:r>
            <a:r>
              <a:rPr lang="en-US" altLang="zh-CN" dirty="0">
                <a:solidFill>
                  <a:srgbClr val="0000FF"/>
                </a:solidFill>
              </a:rPr>
              <a:t>=1 </a:t>
            </a:r>
            <a:r>
              <a:rPr lang="zh-CN" altLang="en-US" dirty="0">
                <a:solidFill>
                  <a:srgbClr val="0000FF"/>
                </a:solidFill>
              </a:rPr>
              <a:t>（注意，这是</a:t>
            </a:r>
            <a:r>
              <a:rPr lang="en-US" altLang="zh-CN" dirty="0">
                <a:solidFill>
                  <a:srgbClr val="0000FF"/>
                </a:solidFill>
              </a:rPr>
              <a:t>b, c</a:t>
            </a:r>
            <a:r>
              <a:rPr lang="zh-CN" altLang="en-US" dirty="0">
                <a:solidFill>
                  <a:srgbClr val="0000FF"/>
                </a:solidFill>
              </a:rPr>
              <a:t>水平下，参数估计值的符号必须相同）</a:t>
            </a:r>
          </a:p>
          <a:p>
            <a:r>
              <a:rPr lang="en-US" altLang="zh-CN" dirty="0">
                <a:solidFill>
                  <a:srgbClr val="0000FF"/>
                </a:solidFill>
              </a:rPr>
              <a:t>h_test2&lt;-hypothesis(bm5,hypothesis = c(</a:t>
            </a:r>
          </a:p>
          <a:p>
            <a:r>
              <a:rPr lang="en-US" altLang="zh-CN" dirty="0">
                <a:solidFill>
                  <a:srgbClr val="0000FF"/>
                </a:solidFill>
              </a:rPr>
              <a:t>                                      'x3b/x3c=1',</a:t>
            </a:r>
          </a:p>
          <a:p>
            <a:r>
              <a:rPr lang="en-US" altLang="zh-CN" dirty="0">
                <a:solidFill>
                  <a:srgbClr val="0000FF"/>
                </a:solidFill>
              </a:rPr>
              <a:t>                                      'x3c/x3d=1'))</a:t>
            </a:r>
          </a:p>
          <a:p>
            <a:r>
              <a:rPr lang="en-US" altLang="zh-CN" dirty="0" smtClean="0">
                <a:solidFill>
                  <a:srgbClr val="0000FF"/>
                </a:solidFill>
              </a:rPr>
              <a:t>h_test2</a:t>
            </a:r>
            <a:endParaRPr lang="en-US" altLang="zh-CN" dirty="0">
              <a:solidFill>
                <a:srgbClr val="0000FF"/>
              </a:solidFill>
            </a:endParaRPr>
          </a:p>
          <a:p>
            <a:r>
              <a:rPr lang="en-US" altLang="zh-CN" dirty="0" err="1">
                <a:solidFill>
                  <a:srgbClr val="0000FF"/>
                </a:solidFill>
              </a:rPr>
              <a:t>mcmc_areas</a:t>
            </a:r>
            <a:r>
              <a:rPr lang="en-US" altLang="zh-CN" dirty="0">
                <a:solidFill>
                  <a:srgbClr val="0000FF"/>
                </a:solidFill>
              </a:rPr>
              <a:t>(h_test2$samples, pars=c("H1", "H2"), </a:t>
            </a:r>
            <a:r>
              <a:rPr lang="en-US" altLang="zh-CN" dirty="0" err="1">
                <a:solidFill>
                  <a:srgbClr val="0000FF"/>
                </a:solidFill>
              </a:rPr>
              <a:t>prob</a:t>
            </a:r>
            <a:r>
              <a:rPr lang="en-US" altLang="zh-CN" dirty="0">
                <a:solidFill>
                  <a:srgbClr val="0000FF"/>
                </a:solidFill>
              </a:rPr>
              <a:t>=.95)</a:t>
            </a:r>
          </a:p>
        </p:txBody>
      </p:sp>
    </p:spTree>
    <p:extLst>
      <p:ext uri="{BB962C8B-B14F-4D97-AF65-F5344CB8AC3E}">
        <p14:creationId xmlns:p14="http://schemas.microsoft.com/office/powerpoint/2010/main" val="16044276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6859" y="54585"/>
            <a:ext cx="10515600" cy="1325563"/>
          </a:xfrm>
        </p:spPr>
        <p:txBody>
          <a:bodyPr>
            <a:normAutofit fontScale="90000"/>
          </a:bodyPr>
          <a:lstStyle/>
          <a:p>
            <a:pPr algn="ctr"/>
            <a:r>
              <a:rPr lang="zh-CN" altLang="en-US" dirty="0" smtClean="0">
                <a:solidFill>
                  <a:srgbClr val="0000FF"/>
                </a:solidFill>
              </a:rPr>
              <a:t>贝叶斯彻底解决了多重比较的第一类型统计错误问题和部分的解决了</a:t>
            </a:r>
            <a:r>
              <a:rPr lang="en-US" altLang="zh-CN" dirty="0" smtClean="0">
                <a:solidFill>
                  <a:srgbClr val="0000FF"/>
                </a:solidFill>
              </a:rPr>
              <a:t>type s </a:t>
            </a:r>
            <a:r>
              <a:rPr lang="zh-CN" altLang="en-US" dirty="0" smtClean="0">
                <a:solidFill>
                  <a:srgbClr val="0000FF"/>
                </a:solidFill>
              </a:rPr>
              <a:t>错误问题</a:t>
            </a:r>
            <a:endParaRPr lang="zh-CN" altLang="en-US" dirty="0">
              <a:solidFill>
                <a:srgbClr val="0000FF"/>
              </a:solidFill>
            </a:endParaRPr>
          </a:p>
        </p:txBody>
      </p:sp>
      <p:pic>
        <p:nvPicPr>
          <p:cNvPr id="4" name="内容占位符 3"/>
          <p:cNvPicPr>
            <a:picLocks noGrp="1" noChangeAspect="1"/>
          </p:cNvPicPr>
          <p:nvPr>
            <p:ph idx="1"/>
          </p:nvPr>
        </p:nvPicPr>
        <p:blipFill>
          <a:blip r:embed="rId2"/>
          <a:stretch>
            <a:fillRect/>
          </a:stretch>
        </p:blipFill>
        <p:spPr>
          <a:xfrm>
            <a:off x="5592279" y="2896875"/>
            <a:ext cx="5428648" cy="2491620"/>
          </a:xfrm>
          <a:prstGeom prst="rect">
            <a:avLst/>
          </a:prstGeom>
        </p:spPr>
      </p:pic>
      <p:sp>
        <p:nvSpPr>
          <p:cNvPr id="5" name="矩形 4"/>
          <p:cNvSpPr/>
          <p:nvPr/>
        </p:nvSpPr>
        <p:spPr>
          <a:xfrm>
            <a:off x="397844" y="6211669"/>
            <a:ext cx="11794156" cy="646331"/>
          </a:xfrm>
          <a:prstGeom prst="rect">
            <a:avLst/>
          </a:prstGeom>
        </p:spPr>
        <p:txBody>
          <a:bodyPr wrap="square">
            <a:spAutoFit/>
          </a:bodyPr>
          <a:lstStyle/>
          <a:p>
            <a:r>
              <a:rPr lang="en-US" altLang="zh-CN" b="1" dirty="0">
                <a:solidFill>
                  <a:srgbClr val="0000FF"/>
                </a:solidFill>
              </a:rPr>
              <a:t>https://statmodeling.stat.columbia.edu/2016/08/22/bayesian-inference-completely-solves-the-multiple-comparisons-problem/</a:t>
            </a:r>
            <a:endParaRPr lang="zh-CN" altLang="en-US" b="1" dirty="0">
              <a:solidFill>
                <a:srgbClr val="0000FF"/>
              </a:solidFill>
            </a:endParaRPr>
          </a:p>
        </p:txBody>
      </p:sp>
      <p:sp>
        <p:nvSpPr>
          <p:cNvPr id="6" name="文本框 5"/>
          <p:cNvSpPr txBox="1"/>
          <p:nvPr/>
        </p:nvSpPr>
        <p:spPr>
          <a:xfrm>
            <a:off x="1190272" y="5556943"/>
            <a:ext cx="8804013" cy="369332"/>
          </a:xfrm>
          <a:prstGeom prst="rect">
            <a:avLst/>
          </a:prstGeom>
          <a:noFill/>
        </p:spPr>
        <p:txBody>
          <a:bodyPr wrap="none" rtlCol="0">
            <a:spAutoFit/>
          </a:bodyPr>
          <a:lstStyle/>
          <a:p>
            <a:r>
              <a:rPr lang="zh-CN" altLang="en-US" dirty="0" smtClean="0"/>
              <a:t>所以贝叶斯统计中进行多重比较时，无需像频率统计那样进行类似</a:t>
            </a:r>
            <a:r>
              <a:rPr lang="en-US" altLang="zh-CN" dirty="0" smtClean="0"/>
              <a:t>Bon P</a:t>
            </a:r>
            <a:r>
              <a:rPr lang="zh-CN" altLang="en-US" dirty="0" smtClean="0"/>
              <a:t>值矫正的操作</a:t>
            </a:r>
            <a:endParaRPr lang="zh-CN" altLang="en-US" dirty="0"/>
          </a:p>
        </p:txBody>
      </p:sp>
      <p:sp>
        <p:nvSpPr>
          <p:cNvPr id="7" name="Rectangle 1"/>
          <p:cNvSpPr>
            <a:spLocks noChangeArrowheads="1"/>
          </p:cNvSpPr>
          <p:nvPr/>
        </p:nvSpPr>
        <p:spPr bwMode="auto">
          <a:xfrm>
            <a:off x="936859" y="1528098"/>
            <a:ext cx="38411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rgbClr val="0000FF"/>
                </a:solidFill>
                <a:effectLst/>
                <a:latin typeface="Arial Unicode MS" panose="020B0604020202020204" pitchFamily="34" charset="-122"/>
              </a:rPr>
              <a:t>##</a:t>
            </a:r>
            <a:r>
              <a:rPr kumimoji="0" lang="zh-CN" altLang="en-US" b="0" i="0" u="none" strike="noStrike" cap="none" normalizeH="0" baseline="0" dirty="0" smtClean="0">
                <a:ln>
                  <a:noFill/>
                </a:ln>
                <a:solidFill>
                  <a:srgbClr val="0000FF"/>
                </a:solidFill>
                <a:effectLst/>
                <a:latin typeface="Arial Unicode MS" panose="020B0604020202020204" pitchFamily="34" charset="-122"/>
              </a:rPr>
              <a:t>传统统计</a:t>
            </a:r>
            <a:endParaRPr kumimoji="0" lang="en-US" altLang="zh-CN" b="0" i="0" u="none" strike="noStrike" cap="none" normalizeH="0" baseline="0" dirty="0" smtClean="0">
              <a:ln>
                <a:noFill/>
              </a:ln>
              <a:solidFill>
                <a:srgbClr val="0000FF"/>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rgbClr val="0000FF"/>
                </a:solidFill>
                <a:effectLst/>
                <a:latin typeface="Arial Unicode MS" panose="020B0604020202020204" pitchFamily="34" charset="-122"/>
              </a:rPr>
              <a:t>y &lt;- theta + rnorm(</a:t>
            </a:r>
            <a:r>
              <a:rPr kumimoji="0" lang="zh-CN" altLang="zh-CN" b="0" i="0" u="none" strike="noStrike" cap="none" normalizeH="0" baseline="0" dirty="0" smtClean="0">
                <a:ln>
                  <a:noFill/>
                </a:ln>
                <a:solidFill>
                  <a:srgbClr val="FF0000"/>
                </a:solidFill>
                <a:effectLst/>
                <a:latin typeface="Arial Unicode MS" panose="020B0604020202020204" pitchFamily="34" charset="-122"/>
              </a:rPr>
              <a:t>N</a:t>
            </a:r>
            <a:r>
              <a:rPr kumimoji="0" lang="zh-CN" altLang="zh-CN" b="0" i="0" u="none" strike="noStrike" cap="none" normalizeH="0" baseline="0" dirty="0" smtClean="0">
                <a:ln>
                  <a:noFill/>
                </a:ln>
                <a:solidFill>
                  <a:srgbClr val="0000FF"/>
                </a:solidFill>
                <a:effectLst/>
                <a:latin typeface="Arial Unicode MS" panose="020B0604020202020204" pitchFamily="34" charset="-122"/>
              </a:rPr>
              <a:t>, 0, </a:t>
            </a:r>
            <a:r>
              <a:rPr kumimoji="0" lang="zh-CN" altLang="zh-CN" b="0" i="0" u="none" strike="noStrike" cap="none" normalizeH="0" baseline="0" dirty="0" smtClean="0">
                <a:ln>
                  <a:noFill/>
                </a:ln>
                <a:solidFill>
                  <a:srgbClr val="FF0000"/>
                </a:solidFill>
                <a:effectLst/>
                <a:latin typeface="Arial Unicode MS" panose="020B0604020202020204" pitchFamily="34" charset="-122"/>
              </a:rPr>
              <a:t>sigma</a:t>
            </a:r>
            <a:r>
              <a:rPr kumimoji="0" lang="zh-CN" altLang="zh-CN" b="0" i="0" u="none" strike="noStrike" cap="none" normalizeH="0" baseline="0" dirty="0" smtClean="0">
                <a:ln>
                  <a:noFill/>
                </a:ln>
                <a:solidFill>
                  <a:srgbClr val="0000FF"/>
                </a:solidFill>
                <a:effectLst/>
                <a:latin typeface="Arial Unicode MS" panose="020B0604020202020204" pitchFamily="34" charset="-122"/>
              </a:rPr>
              <a:t>)</a:t>
            </a:r>
            <a:endParaRPr kumimoji="0" lang="en-US" altLang="zh-CN" b="0" i="0" u="none" strike="noStrike" cap="none" normalizeH="0" baseline="0" dirty="0" smtClean="0">
              <a:ln>
                <a:noFill/>
              </a:ln>
              <a:solidFill>
                <a:srgbClr val="0000FF"/>
              </a:solidFill>
              <a:effectLst/>
              <a:latin typeface="Arial Unicode MS" panose="020B0604020202020204" pitchFamily="34" charset="-122"/>
            </a:endParaRPr>
          </a:p>
          <a:p>
            <a:pPr lvl="0" eaLnBrk="0" fontAlgn="base" hangingPunct="0">
              <a:spcBef>
                <a:spcPct val="0"/>
              </a:spcBef>
              <a:spcAft>
                <a:spcPct val="0"/>
              </a:spcAft>
            </a:pPr>
            <a:r>
              <a:rPr lang="zh-CN" altLang="zh-CN" dirty="0">
                <a:solidFill>
                  <a:srgbClr val="0000FF"/>
                </a:solidFill>
                <a:latin typeface="Arial Unicode MS" panose="020B0604020202020204" pitchFamily="34" charset="-122"/>
              </a:rPr>
              <a:t>theta &lt;- rnorm(</a:t>
            </a:r>
            <a:r>
              <a:rPr lang="zh-CN" altLang="zh-CN" dirty="0">
                <a:solidFill>
                  <a:srgbClr val="FF0000"/>
                </a:solidFill>
                <a:latin typeface="Arial Unicode MS" panose="020B0604020202020204" pitchFamily="34" charset="-122"/>
              </a:rPr>
              <a:t>N</a:t>
            </a:r>
            <a:r>
              <a:rPr lang="zh-CN" altLang="zh-CN" dirty="0">
                <a:solidFill>
                  <a:srgbClr val="0000FF"/>
                </a:solidFill>
                <a:latin typeface="Arial Unicode MS" panose="020B0604020202020204" pitchFamily="34" charset="-122"/>
              </a:rPr>
              <a:t>, 0, </a:t>
            </a:r>
            <a:r>
              <a:rPr lang="zh-CN" altLang="zh-CN" dirty="0">
                <a:solidFill>
                  <a:srgbClr val="FF0000"/>
                </a:solidFill>
                <a:latin typeface="Arial Unicode MS" panose="020B0604020202020204" pitchFamily="34" charset="-122"/>
              </a:rPr>
              <a:t>tau</a:t>
            </a:r>
            <a:r>
              <a:rPr lang="zh-CN" altLang="zh-CN" dirty="0" smtClean="0">
                <a:solidFill>
                  <a:srgbClr val="0000FF"/>
                </a:solidFill>
                <a:latin typeface="Arial Unicode MS" panose="020B0604020202020204" pitchFamily="34" charset="-122"/>
              </a:rPr>
              <a:t>)</a:t>
            </a:r>
            <a:endParaRPr kumimoji="0" lang="en-US" altLang="zh-CN" b="0" i="0" u="none" strike="noStrike" cap="none" normalizeH="0" baseline="0" dirty="0" smtClean="0">
              <a:ln>
                <a:noFill/>
              </a:ln>
              <a:solidFill>
                <a:srgbClr val="0000FF"/>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rgbClr val="0000FF"/>
                </a:solidFill>
                <a:effectLst/>
                <a:latin typeface="Arial Unicode MS" panose="020B0604020202020204" pitchFamily="34" charset="-122"/>
              </a:rPr>
              <a:t>signif_classical &lt;- abs(y) &gt; 2*sigma</a:t>
            </a:r>
            <a:r>
              <a:rPr kumimoji="0" lang="zh-CN" altLang="zh-CN" b="0" i="0" u="none" strike="noStrike" cap="none" normalizeH="0" baseline="0" dirty="0" smtClean="0">
                <a:ln>
                  <a:noFill/>
                </a:ln>
                <a:solidFill>
                  <a:srgbClr val="0000FF"/>
                </a:solidFill>
                <a:effectLst/>
              </a:rPr>
              <a:t> </a:t>
            </a:r>
            <a:endParaRPr kumimoji="0" lang="zh-CN" altLang="zh-CN" b="0" i="0" u="none" strike="noStrike" cap="none" normalizeH="0" baseline="0" dirty="0" smtClean="0">
              <a:ln>
                <a:noFill/>
              </a:ln>
              <a:solidFill>
                <a:srgbClr val="0000FF"/>
              </a:solidFill>
              <a:effectLst/>
              <a:latin typeface="Arial" panose="020B0604020202020204" pitchFamily="34" charset="0"/>
            </a:endParaRPr>
          </a:p>
        </p:txBody>
      </p:sp>
      <p:sp>
        <p:nvSpPr>
          <p:cNvPr id="8" name="矩形 7"/>
          <p:cNvSpPr/>
          <p:nvPr/>
        </p:nvSpPr>
        <p:spPr>
          <a:xfrm>
            <a:off x="5502895" y="1528098"/>
            <a:ext cx="6096000" cy="1200329"/>
          </a:xfrm>
          <a:prstGeom prst="rect">
            <a:avLst/>
          </a:prstGeom>
        </p:spPr>
        <p:txBody>
          <a:bodyPr>
            <a:spAutoFit/>
          </a:bodyPr>
          <a:lstStyle/>
          <a:p>
            <a:r>
              <a:rPr lang="en-US" altLang="zh-CN" dirty="0" smtClean="0">
                <a:solidFill>
                  <a:srgbClr val="0000FF"/>
                </a:solidFill>
                <a:latin typeface="Arial Unicode MS" panose="020B0604020202020204" pitchFamily="34" charset="-122"/>
              </a:rPr>
              <a:t>##</a:t>
            </a:r>
            <a:r>
              <a:rPr lang="zh-CN" altLang="en-US" dirty="0">
                <a:solidFill>
                  <a:srgbClr val="0000FF"/>
                </a:solidFill>
                <a:latin typeface="Arial Unicode MS" panose="020B0604020202020204" pitchFamily="34" charset="-122"/>
              </a:rPr>
              <a:t>贝叶斯</a:t>
            </a:r>
            <a:r>
              <a:rPr lang="zh-CN" altLang="en-US" dirty="0" smtClean="0">
                <a:solidFill>
                  <a:srgbClr val="0000FF"/>
                </a:solidFill>
                <a:latin typeface="Arial Unicode MS" panose="020B0604020202020204" pitchFamily="34" charset="-122"/>
              </a:rPr>
              <a:t>统计</a:t>
            </a:r>
            <a:r>
              <a:rPr lang="en-US" altLang="zh-CN" dirty="0" smtClean="0">
                <a:solidFill>
                  <a:srgbClr val="0000FF"/>
                </a:solidFill>
              </a:rPr>
              <a:t>  </a:t>
            </a:r>
          </a:p>
          <a:p>
            <a:r>
              <a:rPr lang="en-US" altLang="zh-CN" i="1" dirty="0" err="1" smtClean="0">
                <a:solidFill>
                  <a:srgbClr val="0000FF"/>
                </a:solidFill>
              </a:rPr>
              <a:t>theta_hat_bayes</a:t>
            </a:r>
            <a:r>
              <a:rPr lang="en-US" altLang="zh-CN" i="1" dirty="0" smtClean="0">
                <a:solidFill>
                  <a:srgbClr val="0000FF"/>
                </a:solidFill>
              </a:rPr>
              <a:t> </a:t>
            </a:r>
            <a:r>
              <a:rPr lang="en-US" altLang="zh-CN" i="1" dirty="0">
                <a:solidFill>
                  <a:srgbClr val="0000FF"/>
                </a:solidFill>
              </a:rPr>
              <a:t>&lt;- y * (1/sigma^2) / (1/sigma^2 + 1/tau^2)</a:t>
            </a:r>
          </a:p>
          <a:p>
            <a:r>
              <a:rPr lang="en-US" altLang="zh-CN" i="1" dirty="0" err="1" smtClean="0">
                <a:solidFill>
                  <a:srgbClr val="0000FF"/>
                </a:solidFill>
              </a:rPr>
              <a:t>theta_se_bayes</a:t>
            </a:r>
            <a:r>
              <a:rPr lang="en-US" altLang="zh-CN" i="1" dirty="0" smtClean="0">
                <a:solidFill>
                  <a:srgbClr val="0000FF"/>
                </a:solidFill>
              </a:rPr>
              <a:t> </a:t>
            </a:r>
            <a:r>
              <a:rPr lang="en-US" altLang="zh-CN" i="1" dirty="0">
                <a:solidFill>
                  <a:srgbClr val="0000FF"/>
                </a:solidFill>
              </a:rPr>
              <a:t>&lt;- </a:t>
            </a:r>
            <a:r>
              <a:rPr lang="en-US" altLang="zh-CN" i="1" dirty="0" err="1">
                <a:solidFill>
                  <a:srgbClr val="0000FF"/>
                </a:solidFill>
              </a:rPr>
              <a:t>sqrt</a:t>
            </a:r>
            <a:r>
              <a:rPr lang="en-US" altLang="zh-CN" i="1" dirty="0">
                <a:solidFill>
                  <a:srgbClr val="0000FF"/>
                </a:solidFill>
              </a:rPr>
              <a:t>(1 / (1/sigma^2 + 1/tau^2))</a:t>
            </a:r>
          </a:p>
          <a:p>
            <a:r>
              <a:rPr lang="en-US" altLang="zh-CN" i="1" dirty="0" err="1" smtClean="0">
                <a:solidFill>
                  <a:srgbClr val="0000FF"/>
                </a:solidFill>
              </a:rPr>
              <a:t>signif_bayes</a:t>
            </a:r>
            <a:r>
              <a:rPr lang="en-US" altLang="zh-CN" i="1" dirty="0" smtClean="0">
                <a:solidFill>
                  <a:srgbClr val="0000FF"/>
                </a:solidFill>
              </a:rPr>
              <a:t> </a:t>
            </a:r>
            <a:r>
              <a:rPr lang="en-US" altLang="zh-CN" i="1" dirty="0">
                <a:solidFill>
                  <a:srgbClr val="0000FF"/>
                </a:solidFill>
              </a:rPr>
              <a:t>&lt;- abs(</a:t>
            </a:r>
            <a:r>
              <a:rPr lang="en-US" altLang="zh-CN" i="1" dirty="0" err="1">
                <a:solidFill>
                  <a:srgbClr val="0000FF"/>
                </a:solidFill>
              </a:rPr>
              <a:t>theta_hat_bayes</a:t>
            </a:r>
            <a:r>
              <a:rPr lang="en-US" altLang="zh-CN" i="1" dirty="0">
                <a:solidFill>
                  <a:srgbClr val="0000FF"/>
                </a:solidFill>
              </a:rPr>
              <a:t>) &gt; 2*</a:t>
            </a:r>
            <a:r>
              <a:rPr lang="en-US" altLang="zh-CN" i="1" dirty="0" err="1">
                <a:solidFill>
                  <a:srgbClr val="0000FF"/>
                </a:solidFill>
              </a:rPr>
              <a:t>theta_se_bayes</a:t>
            </a:r>
            <a:endParaRPr lang="zh-CN" altLang="en-US" i="1" dirty="0">
              <a:solidFill>
                <a:srgbClr val="0000FF"/>
              </a:solidFill>
            </a:endParaRPr>
          </a:p>
        </p:txBody>
      </p:sp>
      <p:sp>
        <p:nvSpPr>
          <p:cNvPr id="10" name="矩形 9"/>
          <p:cNvSpPr/>
          <p:nvPr/>
        </p:nvSpPr>
        <p:spPr>
          <a:xfrm>
            <a:off x="936859" y="3024780"/>
            <a:ext cx="4084320" cy="2246769"/>
          </a:xfrm>
          <a:prstGeom prst="rect">
            <a:avLst/>
          </a:prstGeom>
        </p:spPr>
        <p:txBody>
          <a:bodyPr wrap="square">
            <a:spAutoFit/>
          </a:bodyPr>
          <a:lstStyle/>
          <a:p>
            <a:r>
              <a:rPr lang="zh-CN" altLang="en-US" sz="2800" dirty="0"/>
              <a:t>频率统计和贝叶斯统计犯第一类型统计</a:t>
            </a:r>
            <a:r>
              <a:rPr lang="zh-CN" altLang="en-US" sz="2800" dirty="0" smtClean="0"/>
              <a:t>错误和</a:t>
            </a:r>
            <a:r>
              <a:rPr lang="en-US" altLang="zh-CN" sz="2800" dirty="0"/>
              <a:t>type S</a:t>
            </a:r>
            <a:r>
              <a:rPr lang="zh-CN" altLang="en-US" sz="2800" dirty="0"/>
              <a:t>统计错误的概率</a:t>
            </a:r>
            <a:r>
              <a:rPr lang="zh-CN" altLang="en-US" sz="2800" dirty="0" smtClean="0"/>
              <a:t>对比的模拟</a:t>
            </a:r>
            <a:r>
              <a:rPr lang="en-US" altLang="zh-CN" sz="2800" dirty="0" err="1" smtClean="0"/>
              <a:t>Gelman</a:t>
            </a:r>
            <a:r>
              <a:rPr lang="zh-CN" altLang="en-US" sz="2800" dirty="0" smtClean="0"/>
              <a:t>自己写的 </a:t>
            </a:r>
            <a:r>
              <a:rPr lang="en-US" altLang="zh-CN" sz="2800" dirty="0" err="1" smtClean="0"/>
              <a:t>spidey</a:t>
            </a:r>
            <a:r>
              <a:rPr lang="zh-CN" altLang="en-US" sz="2800" dirty="0" smtClean="0"/>
              <a:t>函数</a:t>
            </a:r>
            <a:endParaRPr lang="zh-CN" altLang="en-US" sz="2800" dirty="0"/>
          </a:p>
        </p:txBody>
      </p:sp>
    </p:spTree>
    <p:extLst>
      <p:ext uri="{BB962C8B-B14F-4D97-AF65-F5344CB8AC3E}">
        <p14:creationId xmlns:p14="http://schemas.microsoft.com/office/powerpoint/2010/main" val="20679891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478" y="405379"/>
            <a:ext cx="11559639" cy="1325563"/>
          </a:xfrm>
        </p:spPr>
        <p:txBody>
          <a:bodyPr>
            <a:normAutofit fontScale="90000"/>
          </a:bodyPr>
          <a:lstStyle/>
          <a:p>
            <a:pPr algn="ctr"/>
            <a:r>
              <a:rPr lang="en-US" altLang="zh-CN" dirty="0" smtClean="0"/>
              <a:t>Linear mixed effect model: </a:t>
            </a:r>
            <a:br>
              <a:rPr lang="en-US" altLang="zh-CN" dirty="0" smtClean="0"/>
            </a:br>
            <a:r>
              <a:rPr lang="zh-CN" altLang="en-US" dirty="0" smtClean="0"/>
              <a:t>随机截距</a:t>
            </a:r>
            <a:r>
              <a:rPr lang="en-US" altLang="zh-CN" dirty="0" smtClean="0"/>
              <a:t>+</a:t>
            </a:r>
            <a:r>
              <a:rPr lang="zh-CN" altLang="en-US" dirty="0" smtClean="0"/>
              <a:t>随机斜率，分类与数值变量的交互作用</a:t>
            </a:r>
            <a:endParaRPr lang="zh-CN" altLang="en-US" dirty="0"/>
          </a:p>
        </p:txBody>
      </p:sp>
      <p:sp>
        <p:nvSpPr>
          <p:cNvPr id="4" name="矩形 3"/>
          <p:cNvSpPr/>
          <p:nvPr/>
        </p:nvSpPr>
        <p:spPr>
          <a:xfrm>
            <a:off x="826326" y="2081281"/>
            <a:ext cx="7142018" cy="1754326"/>
          </a:xfrm>
          <a:prstGeom prst="rect">
            <a:avLst/>
          </a:prstGeom>
        </p:spPr>
        <p:txBody>
          <a:bodyPr wrap="square">
            <a:spAutoFit/>
          </a:bodyPr>
          <a:lstStyle/>
          <a:p>
            <a:r>
              <a:rPr lang="en-US" altLang="zh-CN" dirty="0" err="1" smtClean="0">
                <a:solidFill>
                  <a:srgbClr val="0000FF"/>
                </a:solidFill>
              </a:rPr>
              <a:t>brm</a:t>
            </a:r>
            <a:r>
              <a:rPr lang="en-US" altLang="zh-CN" dirty="0" smtClean="0">
                <a:solidFill>
                  <a:srgbClr val="0000FF"/>
                </a:solidFill>
              </a:rPr>
              <a:t>(</a:t>
            </a:r>
            <a:r>
              <a:rPr lang="en-US" altLang="zh-CN" dirty="0" err="1" smtClean="0">
                <a:solidFill>
                  <a:srgbClr val="0000FF"/>
                </a:solidFill>
              </a:rPr>
              <a:t>CN_ratio</a:t>
            </a:r>
            <a:r>
              <a:rPr lang="en-US" altLang="zh-CN" dirty="0" smtClean="0">
                <a:solidFill>
                  <a:srgbClr val="0000FF"/>
                </a:solidFill>
              </a:rPr>
              <a:t> ~ 1 + day * treatment + (1 + day | pond),</a:t>
            </a:r>
          </a:p>
          <a:p>
            <a:r>
              <a:rPr lang="en-US" altLang="zh-CN" dirty="0" smtClean="0">
                <a:solidFill>
                  <a:srgbClr val="0000FF"/>
                </a:solidFill>
              </a:rPr>
              <a:t>                       data = </a:t>
            </a:r>
            <a:r>
              <a:rPr lang="en-US" altLang="zh-CN" dirty="0" err="1" smtClean="0">
                <a:solidFill>
                  <a:srgbClr val="0000FF"/>
                </a:solidFill>
              </a:rPr>
              <a:t>dplyr</a:t>
            </a:r>
            <a:r>
              <a:rPr lang="en-US" altLang="zh-CN" dirty="0" smtClean="0">
                <a:solidFill>
                  <a:srgbClr val="0000FF"/>
                </a:solidFill>
              </a:rPr>
              <a:t>::filter(data, sample == "phytoplankton"),</a:t>
            </a:r>
          </a:p>
          <a:p>
            <a:r>
              <a:rPr lang="en-US" altLang="zh-CN" dirty="0" smtClean="0">
                <a:solidFill>
                  <a:srgbClr val="0000FF"/>
                </a:solidFill>
              </a:rPr>
              <a:t>                       chains = 4,</a:t>
            </a:r>
          </a:p>
          <a:p>
            <a:r>
              <a:rPr lang="en-US" altLang="zh-CN" dirty="0" smtClean="0">
                <a:solidFill>
                  <a:srgbClr val="0000FF"/>
                </a:solidFill>
              </a:rPr>
              <a:t>                       cores = 4,</a:t>
            </a:r>
          </a:p>
          <a:p>
            <a:r>
              <a:rPr lang="en-US" altLang="zh-CN" dirty="0" smtClean="0">
                <a:solidFill>
                  <a:srgbClr val="0000FF"/>
                </a:solidFill>
              </a:rPr>
              <a:t>                       </a:t>
            </a:r>
            <a:r>
              <a:rPr lang="en-US" altLang="zh-CN" dirty="0" err="1" smtClean="0">
                <a:solidFill>
                  <a:srgbClr val="0000FF"/>
                </a:solidFill>
              </a:rPr>
              <a:t>iter</a:t>
            </a:r>
            <a:r>
              <a:rPr lang="en-US" altLang="zh-CN" dirty="0" smtClean="0">
                <a:solidFill>
                  <a:srgbClr val="0000FF"/>
                </a:solidFill>
              </a:rPr>
              <a:t> = 3e4,</a:t>
            </a:r>
          </a:p>
          <a:p>
            <a:r>
              <a:rPr lang="en-US" altLang="zh-CN" dirty="0" smtClean="0">
                <a:solidFill>
                  <a:srgbClr val="0000FF"/>
                </a:solidFill>
              </a:rPr>
              <a:t>                       warmup = 25e3)</a:t>
            </a:r>
            <a:endParaRPr lang="zh-CN" altLang="en-US" dirty="0">
              <a:solidFill>
                <a:srgbClr val="0000FF"/>
              </a:solidFill>
            </a:endParaRPr>
          </a:p>
        </p:txBody>
      </p:sp>
      <p:pic>
        <p:nvPicPr>
          <p:cNvPr id="5" name="图片 4"/>
          <p:cNvPicPr>
            <a:picLocks noChangeAspect="1"/>
          </p:cNvPicPr>
          <p:nvPr/>
        </p:nvPicPr>
        <p:blipFill>
          <a:blip r:embed="rId2"/>
          <a:stretch>
            <a:fillRect/>
          </a:stretch>
        </p:blipFill>
        <p:spPr>
          <a:xfrm>
            <a:off x="7711414" y="6112019"/>
            <a:ext cx="3775613" cy="619125"/>
          </a:xfrm>
          <a:prstGeom prst="rect">
            <a:avLst/>
          </a:prstGeom>
        </p:spPr>
      </p:pic>
      <p:pic>
        <p:nvPicPr>
          <p:cNvPr id="6" name="图片 5"/>
          <p:cNvPicPr>
            <a:picLocks noChangeAspect="1"/>
          </p:cNvPicPr>
          <p:nvPr/>
        </p:nvPicPr>
        <p:blipFill>
          <a:blip r:embed="rId3"/>
          <a:stretch>
            <a:fillRect/>
          </a:stretch>
        </p:blipFill>
        <p:spPr>
          <a:xfrm>
            <a:off x="731323" y="3858032"/>
            <a:ext cx="10525950" cy="2253987"/>
          </a:xfrm>
          <a:prstGeom prst="rect">
            <a:avLst/>
          </a:prstGeom>
        </p:spPr>
      </p:pic>
    </p:spTree>
    <p:extLst>
      <p:ext uri="{BB962C8B-B14F-4D97-AF65-F5344CB8AC3E}">
        <p14:creationId xmlns:p14="http://schemas.microsoft.com/office/powerpoint/2010/main" val="7868903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b="1" dirty="0">
                <a:solidFill>
                  <a:srgbClr val="0000FF"/>
                </a:solidFill>
              </a:rPr>
              <a:t>可指定残差</a:t>
            </a:r>
            <a:r>
              <a:rPr lang="en-US" altLang="zh-CN" b="1" dirty="0">
                <a:solidFill>
                  <a:srgbClr val="0000FF"/>
                </a:solidFill>
              </a:rPr>
              <a:t>SD</a:t>
            </a:r>
            <a:r>
              <a:rPr lang="zh-CN" altLang="en-US" b="1" dirty="0">
                <a:solidFill>
                  <a:srgbClr val="0000FF"/>
                </a:solidFill>
              </a:rPr>
              <a:t>的变化，即处理方差异质性</a:t>
            </a:r>
            <a:endParaRPr lang="zh-CN" altLang="en-US" dirty="0"/>
          </a:p>
        </p:txBody>
      </p:sp>
      <p:pic>
        <p:nvPicPr>
          <p:cNvPr id="4" name="内容占位符 3"/>
          <p:cNvPicPr>
            <a:picLocks noGrp="1" noChangeAspect="1"/>
          </p:cNvPicPr>
          <p:nvPr>
            <p:ph idx="1"/>
          </p:nvPr>
        </p:nvPicPr>
        <p:blipFill>
          <a:blip r:embed="rId2"/>
          <a:stretch>
            <a:fillRect/>
          </a:stretch>
        </p:blipFill>
        <p:spPr>
          <a:xfrm>
            <a:off x="838200" y="1625392"/>
            <a:ext cx="8771380" cy="990686"/>
          </a:xfrm>
          <a:prstGeom prst="rect">
            <a:avLst/>
          </a:prstGeom>
        </p:spPr>
      </p:pic>
      <p:pic>
        <p:nvPicPr>
          <p:cNvPr id="5" name="图片 4"/>
          <p:cNvPicPr>
            <a:picLocks noChangeAspect="1"/>
          </p:cNvPicPr>
          <p:nvPr/>
        </p:nvPicPr>
        <p:blipFill>
          <a:blip r:embed="rId3"/>
          <a:stretch>
            <a:fillRect/>
          </a:stretch>
        </p:blipFill>
        <p:spPr>
          <a:xfrm>
            <a:off x="878457" y="2891916"/>
            <a:ext cx="8329382" cy="2057578"/>
          </a:xfrm>
          <a:prstGeom prst="rect">
            <a:avLst/>
          </a:prstGeom>
        </p:spPr>
      </p:pic>
    </p:spTree>
    <p:extLst>
      <p:ext uri="{BB962C8B-B14F-4D97-AF65-F5344CB8AC3E}">
        <p14:creationId xmlns:p14="http://schemas.microsoft.com/office/powerpoint/2010/main" val="24538228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9129" y="333033"/>
            <a:ext cx="10515600" cy="1325563"/>
          </a:xfrm>
        </p:spPr>
        <p:txBody>
          <a:bodyPr/>
          <a:lstStyle/>
          <a:p>
            <a:pPr algn="ctr"/>
            <a:r>
              <a:rPr lang="zh-CN" altLang="en-US" dirty="0" smtClean="0">
                <a:solidFill>
                  <a:srgbClr val="0000FF"/>
                </a:solidFill>
              </a:rPr>
              <a:t>解决</a:t>
            </a:r>
            <a:r>
              <a:rPr lang="en-US" altLang="zh-CN" dirty="0" smtClean="0">
                <a:solidFill>
                  <a:srgbClr val="0000FF"/>
                </a:solidFill>
              </a:rPr>
              <a:t>divergent transitions </a:t>
            </a:r>
            <a:r>
              <a:rPr lang="zh-CN" altLang="en-US" dirty="0" smtClean="0">
                <a:solidFill>
                  <a:srgbClr val="0000FF"/>
                </a:solidFill>
              </a:rPr>
              <a:t>问题</a:t>
            </a:r>
            <a:r>
              <a:rPr lang="en-US" altLang="zh-CN" dirty="0" smtClean="0">
                <a:solidFill>
                  <a:srgbClr val="0000FF"/>
                </a:solidFill>
              </a:rPr>
              <a:t/>
            </a:r>
            <a:br>
              <a:rPr lang="en-US" altLang="zh-CN" dirty="0" smtClean="0">
                <a:solidFill>
                  <a:srgbClr val="0000FF"/>
                </a:solidFill>
              </a:rPr>
            </a:br>
            <a:r>
              <a:rPr lang="en-US" altLang="zh-CN" dirty="0" smtClean="0">
                <a:solidFill>
                  <a:srgbClr val="0000FF"/>
                </a:solidFill>
              </a:rPr>
              <a:t>control=list()</a:t>
            </a:r>
            <a:r>
              <a:rPr lang="zh-CN" altLang="en-US" dirty="0" smtClean="0">
                <a:solidFill>
                  <a:srgbClr val="0000FF"/>
                </a:solidFill>
              </a:rPr>
              <a:t>命令</a:t>
            </a:r>
            <a:endParaRPr lang="zh-CN" altLang="en-US" dirty="0">
              <a:solidFill>
                <a:srgbClr val="0000FF"/>
              </a:solidFill>
            </a:endParaRPr>
          </a:p>
        </p:txBody>
      </p:sp>
      <p:pic>
        <p:nvPicPr>
          <p:cNvPr id="4" name="内容占位符 3"/>
          <p:cNvPicPr>
            <a:picLocks noGrp="1" noChangeAspect="1"/>
          </p:cNvPicPr>
          <p:nvPr>
            <p:ph idx="1"/>
          </p:nvPr>
        </p:nvPicPr>
        <p:blipFill>
          <a:blip r:embed="rId2"/>
          <a:stretch>
            <a:fillRect/>
          </a:stretch>
        </p:blipFill>
        <p:spPr>
          <a:xfrm>
            <a:off x="2485197" y="2298214"/>
            <a:ext cx="8291278" cy="1905165"/>
          </a:xfrm>
          <a:prstGeom prst="rect">
            <a:avLst/>
          </a:prstGeom>
        </p:spPr>
      </p:pic>
      <p:sp>
        <p:nvSpPr>
          <p:cNvPr id="3" name="矩形 2"/>
          <p:cNvSpPr/>
          <p:nvPr/>
        </p:nvSpPr>
        <p:spPr>
          <a:xfrm>
            <a:off x="2326400" y="4612799"/>
            <a:ext cx="7461059" cy="1200329"/>
          </a:xfrm>
          <a:prstGeom prst="rect">
            <a:avLst/>
          </a:prstGeom>
        </p:spPr>
        <p:txBody>
          <a:bodyPr wrap="square">
            <a:spAutoFit/>
          </a:bodyPr>
          <a:lstStyle/>
          <a:p>
            <a:r>
              <a:rPr lang="en-US" altLang="zh-CN" dirty="0">
                <a:solidFill>
                  <a:srgbClr val="0000FF"/>
                </a:solidFill>
              </a:rPr>
              <a:t>bm8 &lt;- </a:t>
            </a:r>
            <a:r>
              <a:rPr lang="en-US" altLang="zh-CN" dirty="0" err="1">
                <a:solidFill>
                  <a:srgbClr val="0000FF"/>
                </a:solidFill>
              </a:rPr>
              <a:t>brm</a:t>
            </a:r>
            <a:r>
              <a:rPr lang="en-US" altLang="zh-CN" dirty="0">
                <a:solidFill>
                  <a:srgbClr val="0000FF"/>
                </a:solidFill>
              </a:rPr>
              <a:t>(</a:t>
            </a:r>
            <a:r>
              <a:rPr lang="en-US" altLang="zh-CN" dirty="0" err="1">
                <a:solidFill>
                  <a:srgbClr val="0000FF"/>
                </a:solidFill>
              </a:rPr>
              <a:t>brmsformula</a:t>
            </a:r>
            <a:r>
              <a:rPr lang="en-US" altLang="zh-CN" dirty="0">
                <a:solidFill>
                  <a:srgbClr val="0000FF"/>
                </a:solidFill>
              </a:rPr>
              <a:t>(scale(ALGAE)~TREAT + (1|PATCH), sigma ~ TREAT), </a:t>
            </a:r>
          </a:p>
          <a:p>
            <a:r>
              <a:rPr lang="en-US" altLang="zh-CN" dirty="0">
                <a:solidFill>
                  <a:srgbClr val="0000FF"/>
                </a:solidFill>
              </a:rPr>
              <a:t>           </a:t>
            </a:r>
            <a:r>
              <a:rPr lang="en-US" altLang="zh-CN" dirty="0">
                <a:solidFill>
                  <a:srgbClr val="FF0000"/>
                </a:solidFill>
              </a:rPr>
              <a:t>control = list(</a:t>
            </a:r>
            <a:r>
              <a:rPr lang="en-US" altLang="zh-CN" dirty="0" err="1">
                <a:solidFill>
                  <a:srgbClr val="FF0000"/>
                </a:solidFill>
              </a:rPr>
              <a:t>adapt_delta</a:t>
            </a:r>
            <a:r>
              <a:rPr lang="en-US" altLang="zh-CN" dirty="0">
                <a:solidFill>
                  <a:srgbClr val="FF0000"/>
                </a:solidFill>
              </a:rPr>
              <a:t> = 0.999,</a:t>
            </a:r>
          </a:p>
          <a:p>
            <a:r>
              <a:rPr lang="en-US" altLang="zh-CN" dirty="0">
                <a:solidFill>
                  <a:srgbClr val="FF0000"/>
                </a:solidFill>
              </a:rPr>
              <a:t>                          </a:t>
            </a:r>
            <a:r>
              <a:rPr lang="en-US" altLang="zh-CN" dirty="0" err="1">
                <a:solidFill>
                  <a:srgbClr val="FF0000"/>
                </a:solidFill>
              </a:rPr>
              <a:t>max_treedepth</a:t>
            </a:r>
            <a:r>
              <a:rPr lang="en-US" altLang="zh-CN" dirty="0">
                <a:solidFill>
                  <a:srgbClr val="FF0000"/>
                </a:solidFill>
              </a:rPr>
              <a:t> = 12),</a:t>
            </a:r>
          </a:p>
          <a:p>
            <a:r>
              <a:rPr lang="en-US" altLang="zh-CN" dirty="0">
                <a:solidFill>
                  <a:srgbClr val="0000FF"/>
                </a:solidFill>
              </a:rPr>
              <a:t>           data=</a:t>
            </a:r>
            <a:r>
              <a:rPr lang="en-US" altLang="zh-CN" dirty="0" err="1">
                <a:solidFill>
                  <a:srgbClr val="0000FF"/>
                </a:solidFill>
              </a:rPr>
              <a:t>andrew</a:t>
            </a:r>
            <a:r>
              <a:rPr lang="en-US" altLang="zh-CN" dirty="0">
                <a:solidFill>
                  <a:srgbClr val="0000FF"/>
                </a:solidFill>
              </a:rPr>
              <a:t>, </a:t>
            </a:r>
            <a:r>
              <a:rPr lang="en-US" altLang="zh-CN" dirty="0" err="1">
                <a:solidFill>
                  <a:srgbClr val="0000FF"/>
                </a:solidFill>
              </a:rPr>
              <a:t>iter</a:t>
            </a:r>
            <a:r>
              <a:rPr lang="en-US" altLang="zh-CN" dirty="0">
                <a:solidFill>
                  <a:srgbClr val="0000FF"/>
                </a:solidFill>
              </a:rPr>
              <a:t>=5000, chains=4, cores=4)</a:t>
            </a:r>
          </a:p>
        </p:txBody>
      </p:sp>
    </p:spTree>
    <p:extLst>
      <p:ext uri="{BB962C8B-B14F-4D97-AF65-F5344CB8AC3E}">
        <p14:creationId xmlns:p14="http://schemas.microsoft.com/office/powerpoint/2010/main" val="23692660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6974" y="197899"/>
            <a:ext cx="11154103" cy="622847"/>
          </a:xfrm>
        </p:spPr>
        <p:txBody>
          <a:bodyPr>
            <a:normAutofit/>
          </a:bodyPr>
          <a:lstStyle/>
          <a:p>
            <a:pPr algn="ctr"/>
            <a:r>
              <a:rPr lang="zh-CN" altLang="en-US" sz="3600" b="1" dirty="0" smtClean="0">
                <a:solidFill>
                  <a:srgbClr val="0000FF"/>
                </a:solidFill>
              </a:rPr>
              <a:t>关于先验分布</a:t>
            </a:r>
            <a:r>
              <a:rPr lang="en-US" altLang="zh-CN" sz="3600" b="1" dirty="0" smtClean="0">
                <a:solidFill>
                  <a:srgbClr val="0000FF"/>
                </a:solidFill>
              </a:rPr>
              <a:t>—</a:t>
            </a:r>
            <a:r>
              <a:rPr lang="zh-CN" altLang="en-US" sz="3600" b="1" dirty="0" smtClean="0">
                <a:solidFill>
                  <a:srgbClr val="0000FF"/>
                </a:solidFill>
              </a:rPr>
              <a:t>不同类型的先验分布对结果影响</a:t>
            </a:r>
            <a:endParaRPr lang="zh-CN" altLang="en-US" sz="3600" b="1" dirty="0">
              <a:solidFill>
                <a:srgbClr val="0000FF"/>
              </a:solidFill>
            </a:endParaRPr>
          </a:p>
        </p:txBody>
      </p:sp>
      <p:sp>
        <p:nvSpPr>
          <p:cNvPr id="3" name="内容占位符 2"/>
          <p:cNvSpPr>
            <a:spLocks noGrp="1"/>
          </p:cNvSpPr>
          <p:nvPr>
            <p:ph idx="1"/>
          </p:nvPr>
        </p:nvSpPr>
        <p:spPr>
          <a:xfrm>
            <a:off x="81455" y="1068880"/>
            <a:ext cx="5541579" cy="5328897"/>
          </a:xfrm>
        </p:spPr>
        <p:txBody>
          <a:bodyPr>
            <a:normAutofit fontScale="55000" lnSpcReduction="20000"/>
          </a:bodyPr>
          <a:lstStyle/>
          <a:p>
            <a:pPr marL="0" indent="0">
              <a:buNone/>
            </a:pPr>
            <a:r>
              <a:rPr lang="en-US" altLang="zh-CN" dirty="0">
                <a:solidFill>
                  <a:srgbClr val="FF0000"/>
                </a:solidFill>
              </a:rPr>
              <a:t>##</a:t>
            </a:r>
            <a:r>
              <a:rPr lang="zh-CN" altLang="en-US" dirty="0">
                <a:solidFill>
                  <a:srgbClr val="FF0000"/>
                </a:solidFill>
              </a:rPr>
              <a:t>默认先验分布</a:t>
            </a:r>
            <a:endParaRPr lang="en-US" altLang="zh-CN" dirty="0">
              <a:solidFill>
                <a:srgbClr val="FF0000"/>
              </a:solidFill>
            </a:endParaRPr>
          </a:p>
          <a:p>
            <a:pPr marL="0" indent="0">
              <a:buNone/>
            </a:pPr>
            <a:r>
              <a:rPr lang="en-US" altLang="zh-CN" dirty="0" err="1">
                <a:solidFill>
                  <a:srgbClr val="0000FF"/>
                </a:solidFill>
              </a:rPr>
              <a:t>prior_defa</a:t>
            </a:r>
            <a:r>
              <a:rPr lang="en-US" altLang="zh-CN" dirty="0">
                <a:solidFill>
                  <a:srgbClr val="0000FF"/>
                </a:solidFill>
              </a:rPr>
              <a:t> = c(</a:t>
            </a:r>
            <a:r>
              <a:rPr lang="en-US" altLang="zh-CN" dirty="0" err="1">
                <a:solidFill>
                  <a:srgbClr val="0000FF"/>
                </a:solidFill>
              </a:rPr>
              <a:t>set_prior</a:t>
            </a:r>
            <a:r>
              <a:rPr lang="en-US" altLang="zh-CN" dirty="0">
                <a:solidFill>
                  <a:srgbClr val="0000FF"/>
                </a:solidFill>
              </a:rPr>
              <a:t>("normal(0,1)", class = "</a:t>
            </a:r>
            <a:r>
              <a:rPr lang="en-US" altLang="zh-CN" dirty="0" err="1">
                <a:solidFill>
                  <a:srgbClr val="0000FF"/>
                </a:solidFill>
              </a:rPr>
              <a:t>lscale</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a:t>
            </a:r>
            <a:r>
              <a:rPr lang="en-US" altLang="zh-CN" dirty="0" err="1">
                <a:solidFill>
                  <a:srgbClr val="0000FF"/>
                </a:solidFill>
              </a:rPr>
              <a:t>sdgp</a:t>
            </a:r>
            <a:r>
              <a:rPr lang="en-US" altLang="zh-CN" dirty="0">
                <a:solidFill>
                  <a:srgbClr val="0000FF"/>
                </a:solidFill>
              </a:rPr>
              <a:t>"))</a:t>
            </a:r>
          </a:p>
          <a:p>
            <a:pPr marL="0" indent="0">
              <a:buNone/>
            </a:pPr>
            <a:r>
              <a:rPr lang="en-US" altLang="zh-CN" dirty="0">
                <a:solidFill>
                  <a:srgbClr val="FF0000"/>
                </a:solidFill>
              </a:rPr>
              <a:t># Weak </a:t>
            </a:r>
            <a:r>
              <a:rPr lang="zh-CN" altLang="en-US" dirty="0">
                <a:solidFill>
                  <a:srgbClr val="FF0000"/>
                </a:solidFill>
              </a:rPr>
              <a:t>先验分布</a:t>
            </a:r>
            <a:r>
              <a:rPr lang="en-US" altLang="zh-CN" dirty="0">
                <a:solidFill>
                  <a:srgbClr val="FF0000"/>
                </a:solidFill>
              </a:rPr>
              <a:t> </a:t>
            </a:r>
          </a:p>
          <a:p>
            <a:pPr marL="0" indent="0">
              <a:buNone/>
            </a:pPr>
            <a:r>
              <a:rPr lang="en-US" altLang="zh-CN" dirty="0" err="1">
                <a:solidFill>
                  <a:srgbClr val="0000FF"/>
                </a:solidFill>
              </a:rPr>
              <a:t>prior_weak</a:t>
            </a:r>
            <a:r>
              <a:rPr lang="en-US" altLang="zh-CN" dirty="0">
                <a:solidFill>
                  <a:srgbClr val="0000FF"/>
                </a:solidFill>
              </a:rPr>
              <a:t> = c(</a:t>
            </a:r>
            <a:r>
              <a:rPr lang="en-US" altLang="zh-CN" dirty="0" err="1">
                <a:solidFill>
                  <a:srgbClr val="0000FF"/>
                </a:solidFill>
              </a:rPr>
              <a:t>set_prior</a:t>
            </a:r>
            <a:r>
              <a:rPr lang="en-US" altLang="zh-CN" dirty="0">
                <a:solidFill>
                  <a:srgbClr val="0000FF"/>
                </a:solidFill>
              </a:rPr>
              <a:t>("normal(0,1)", class = "</a:t>
            </a:r>
            <a:r>
              <a:rPr lang="en-US" altLang="zh-CN" dirty="0" err="1">
                <a:solidFill>
                  <a:srgbClr val="0000FF"/>
                </a:solidFill>
              </a:rPr>
              <a:t>lscale</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a:t>
            </a:r>
            <a:r>
              <a:rPr lang="en-US" altLang="zh-CN" dirty="0" err="1">
                <a:solidFill>
                  <a:srgbClr val="0000FF"/>
                </a:solidFill>
              </a:rPr>
              <a:t>sdgp</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"b"),</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"b", </a:t>
            </a:r>
            <a:r>
              <a:rPr lang="en-US" altLang="zh-CN" dirty="0" err="1">
                <a:solidFill>
                  <a:srgbClr val="0000FF"/>
                </a:solidFill>
              </a:rPr>
              <a:t>coef</a:t>
            </a:r>
            <a:r>
              <a:rPr lang="en-US" altLang="zh-CN" dirty="0">
                <a:solidFill>
                  <a:srgbClr val="0000FF"/>
                </a:solidFill>
              </a:rPr>
              <a:t> = "</a:t>
            </a:r>
            <a:r>
              <a:rPr lang="en-US" altLang="zh-CN" dirty="0" err="1">
                <a:solidFill>
                  <a:srgbClr val="0000FF"/>
                </a:solidFill>
              </a:rPr>
              <a:t>z.footprint</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"b", </a:t>
            </a:r>
            <a:r>
              <a:rPr lang="en-US" altLang="zh-CN" dirty="0" err="1">
                <a:solidFill>
                  <a:srgbClr val="0000FF"/>
                </a:solidFill>
              </a:rPr>
              <a:t>coef</a:t>
            </a:r>
            <a:r>
              <a:rPr lang="en-US" altLang="zh-CN" dirty="0">
                <a:solidFill>
                  <a:srgbClr val="0000FF"/>
                </a:solidFill>
              </a:rPr>
              <a:t> = "</a:t>
            </a:r>
            <a:r>
              <a:rPr lang="en-US" altLang="zh-CN" dirty="0" err="1">
                <a:solidFill>
                  <a:srgbClr val="0000FF"/>
                </a:solidFill>
              </a:rPr>
              <a:t>z.obsM</a:t>
            </a:r>
            <a:r>
              <a:rPr lang="en-US" altLang="zh-CN" dirty="0">
                <a:solidFill>
                  <a:srgbClr val="0000FF"/>
                </a:solidFill>
              </a:rPr>
              <a:t>"))</a:t>
            </a:r>
          </a:p>
          <a:p>
            <a:pPr marL="0" indent="0">
              <a:buNone/>
            </a:pPr>
            <a:r>
              <a:rPr lang="en-US" altLang="zh-CN" dirty="0">
                <a:solidFill>
                  <a:srgbClr val="FF0000"/>
                </a:solidFill>
              </a:rPr>
              <a:t># Informative </a:t>
            </a:r>
            <a:r>
              <a:rPr lang="zh-CN" altLang="en-US" dirty="0">
                <a:solidFill>
                  <a:srgbClr val="FF0000"/>
                </a:solidFill>
              </a:rPr>
              <a:t>先验分布</a:t>
            </a:r>
            <a:endParaRPr lang="en-US" altLang="zh-CN" dirty="0">
              <a:solidFill>
                <a:srgbClr val="FF0000"/>
              </a:solidFill>
            </a:endParaRPr>
          </a:p>
          <a:p>
            <a:pPr marL="0" indent="0">
              <a:buNone/>
            </a:pPr>
            <a:r>
              <a:rPr lang="en-US" altLang="zh-CN" dirty="0" err="1">
                <a:solidFill>
                  <a:srgbClr val="0000FF"/>
                </a:solidFill>
              </a:rPr>
              <a:t>prior_info</a:t>
            </a:r>
            <a:r>
              <a:rPr lang="en-US" altLang="zh-CN" dirty="0">
                <a:solidFill>
                  <a:srgbClr val="0000FF"/>
                </a:solidFill>
              </a:rPr>
              <a:t> = c(</a:t>
            </a:r>
            <a:r>
              <a:rPr lang="en-US" altLang="zh-CN" dirty="0" err="1">
                <a:solidFill>
                  <a:srgbClr val="0000FF"/>
                </a:solidFill>
              </a:rPr>
              <a:t>set_prior</a:t>
            </a:r>
            <a:r>
              <a:rPr lang="en-US" altLang="zh-CN" dirty="0">
                <a:solidFill>
                  <a:srgbClr val="0000FF"/>
                </a:solidFill>
              </a:rPr>
              <a:t>("normal(0,1)", class = "</a:t>
            </a:r>
            <a:r>
              <a:rPr lang="en-US" altLang="zh-CN" dirty="0" err="1">
                <a:solidFill>
                  <a:srgbClr val="0000FF"/>
                </a:solidFill>
              </a:rPr>
              <a:t>lscale</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a:t>
            </a:r>
            <a:r>
              <a:rPr lang="en-US" altLang="zh-CN" dirty="0" err="1">
                <a:solidFill>
                  <a:srgbClr val="0000FF"/>
                </a:solidFill>
              </a:rPr>
              <a:t>sdgp</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("normal(0,1)", class = "b"),</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("normal(-0.4,0.3)", class = "b", </a:t>
            </a:r>
            <a:r>
              <a:rPr lang="en-US" altLang="zh-CN" dirty="0" err="1">
                <a:solidFill>
                  <a:srgbClr val="0000FF"/>
                </a:solidFill>
              </a:rPr>
              <a:t>coef</a:t>
            </a:r>
            <a:r>
              <a:rPr lang="en-US" altLang="zh-CN" dirty="0">
                <a:solidFill>
                  <a:srgbClr val="0000FF"/>
                </a:solidFill>
              </a:rPr>
              <a:t> = "</a:t>
            </a:r>
            <a:r>
              <a:rPr lang="en-US" altLang="zh-CN" dirty="0" err="1">
                <a:solidFill>
                  <a:srgbClr val="0000FF"/>
                </a:solidFill>
              </a:rPr>
              <a:t>z.footprint</a:t>
            </a:r>
            <a:r>
              <a:rPr lang="en-US" altLang="zh-CN" dirty="0">
                <a:solidFill>
                  <a:srgbClr val="0000FF"/>
                </a:solidFill>
              </a:rPr>
              <a:t>"),</a:t>
            </a:r>
          </a:p>
          <a:p>
            <a:pPr marL="0" indent="0">
              <a:buNone/>
            </a:pPr>
            <a:r>
              <a:rPr lang="en-US" altLang="zh-CN" dirty="0">
                <a:solidFill>
                  <a:srgbClr val="0000FF"/>
                </a:solidFill>
              </a:rPr>
              <a:t>               </a:t>
            </a:r>
            <a:r>
              <a:rPr lang="en-US" altLang="zh-CN" dirty="0" err="1">
                <a:solidFill>
                  <a:srgbClr val="0000FF"/>
                </a:solidFill>
              </a:rPr>
              <a:t>set_prior</a:t>
            </a:r>
            <a:r>
              <a:rPr lang="en-US" altLang="zh-CN" dirty="0">
                <a:solidFill>
                  <a:srgbClr val="0000FF"/>
                </a:solidFill>
              </a:rPr>
              <a:t>("normal(0.4,0.3)", class = "b", </a:t>
            </a:r>
            <a:r>
              <a:rPr lang="en-US" altLang="zh-CN" dirty="0" err="1">
                <a:solidFill>
                  <a:srgbClr val="0000FF"/>
                </a:solidFill>
              </a:rPr>
              <a:t>coef</a:t>
            </a:r>
            <a:r>
              <a:rPr lang="en-US" altLang="zh-CN" dirty="0">
                <a:solidFill>
                  <a:srgbClr val="0000FF"/>
                </a:solidFill>
              </a:rPr>
              <a:t> = "</a:t>
            </a:r>
            <a:r>
              <a:rPr lang="en-US" altLang="zh-CN" dirty="0" err="1">
                <a:solidFill>
                  <a:srgbClr val="0000FF"/>
                </a:solidFill>
              </a:rPr>
              <a:t>z.obsM</a:t>
            </a:r>
            <a:r>
              <a:rPr lang="en-US" altLang="zh-CN" dirty="0">
                <a:solidFill>
                  <a:srgbClr val="0000FF"/>
                </a:solidFill>
              </a:rPr>
              <a:t>"))</a:t>
            </a:r>
            <a:endParaRPr lang="zh-CN" altLang="en-US" dirty="0">
              <a:solidFill>
                <a:srgbClr val="0000FF"/>
              </a:solidFill>
            </a:endParaRPr>
          </a:p>
          <a:p>
            <a:pPr marL="0" indent="0">
              <a:buNone/>
            </a:pPr>
            <a:endParaRPr lang="zh-CN" altLang="en-US" dirty="0">
              <a:solidFill>
                <a:srgbClr val="0000FF"/>
              </a:solidFill>
            </a:endParaRPr>
          </a:p>
        </p:txBody>
      </p:sp>
      <p:pic>
        <p:nvPicPr>
          <p:cNvPr id="4" name="图片 3"/>
          <p:cNvPicPr>
            <a:picLocks noChangeAspect="1"/>
          </p:cNvPicPr>
          <p:nvPr/>
        </p:nvPicPr>
        <p:blipFill>
          <a:blip r:embed="rId2"/>
          <a:stretch>
            <a:fillRect/>
          </a:stretch>
        </p:blipFill>
        <p:spPr>
          <a:xfrm>
            <a:off x="5528441" y="820746"/>
            <a:ext cx="6205012" cy="5645533"/>
          </a:xfrm>
          <a:prstGeom prst="rect">
            <a:avLst/>
          </a:prstGeom>
        </p:spPr>
      </p:pic>
      <p:sp>
        <p:nvSpPr>
          <p:cNvPr id="5" name="矩形 4"/>
          <p:cNvSpPr/>
          <p:nvPr/>
        </p:nvSpPr>
        <p:spPr>
          <a:xfrm>
            <a:off x="7290369" y="6488668"/>
            <a:ext cx="4690708" cy="369332"/>
          </a:xfrm>
          <a:prstGeom prst="rect">
            <a:avLst/>
          </a:prstGeom>
        </p:spPr>
        <p:txBody>
          <a:bodyPr wrap="none">
            <a:spAutoFit/>
          </a:bodyPr>
          <a:lstStyle/>
          <a:p>
            <a:pPr algn="just">
              <a:spcAft>
                <a:spcPts val="0"/>
              </a:spcAft>
            </a:pPr>
            <a:r>
              <a:rPr lang="en-US" altLang="zh-CN" b="1" kern="100" dirty="0">
                <a:solidFill>
                  <a:srgbClr val="0000FF"/>
                </a:solidFill>
                <a:latin typeface="等线" panose="02010600030101010101" pitchFamily="2" charset="-122"/>
                <a:ea typeface="等线" panose="02010600030101010101" pitchFamily="2" charset="-122"/>
                <a:cs typeface="Times New Roman" panose="02020603050405020304" pitchFamily="18" charset="0"/>
              </a:rPr>
              <a:t>(Kuehl et al. 2019, Science 363:1453-1455.)</a:t>
            </a:r>
            <a:endParaRPr lang="zh-CN" altLang="zh-CN" b="1" kern="100" dirty="0">
              <a:solidFill>
                <a:srgbClr val="0000FF"/>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216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459072" y="2020041"/>
            <a:ext cx="5627051" cy="3729787"/>
          </a:xfrm>
          <a:prstGeom prst="rect">
            <a:avLst/>
          </a:prstGeom>
        </p:spPr>
      </p:pic>
      <p:sp>
        <p:nvSpPr>
          <p:cNvPr id="2" name="标题 1"/>
          <p:cNvSpPr>
            <a:spLocks noGrp="1"/>
          </p:cNvSpPr>
          <p:nvPr>
            <p:ph type="title"/>
          </p:nvPr>
        </p:nvSpPr>
        <p:spPr>
          <a:xfrm>
            <a:off x="751572" y="365125"/>
            <a:ext cx="10515600" cy="960634"/>
          </a:xfrm>
        </p:spPr>
        <p:txBody>
          <a:bodyPr/>
          <a:lstStyle/>
          <a:p>
            <a:pPr algn="ctr"/>
            <a:r>
              <a:rPr lang="en-US" altLang="zh-CN" b="1" dirty="0" err="1">
                <a:solidFill>
                  <a:srgbClr val="0000FF"/>
                </a:solidFill>
              </a:rPr>
              <a:t>brms</a:t>
            </a:r>
            <a:r>
              <a:rPr lang="zh-CN" altLang="en-US" b="1" dirty="0">
                <a:solidFill>
                  <a:srgbClr val="0000FF"/>
                </a:solidFill>
              </a:rPr>
              <a:t>模型实际应用案例</a:t>
            </a:r>
            <a:r>
              <a:rPr lang="en-US" altLang="zh-CN" b="1" dirty="0">
                <a:solidFill>
                  <a:srgbClr val="0000FF"/>
                </a:solidFill>
              </a:rPr>
              <a:t>3—</a:t>
            </a:r>
            <a:r>
              <a:rPr lang="zh-CN" altLang="en-US" b="1" dirty="0">
                <a:solidFill>
                  <a:srgbClr val="0000FF"/>
                </a:solidFill>
              </a:rPr>
              <a:t>先验分布的设置</a:t>
            </a:r>
            <a:endParaRPr lang="zh-CN" altLang="en-US" dirty="0"/>
          </a:p>
        </p:txBody>
      </p:sp>
      <p:pic>
        <p:nvPicPr>
          <p:cNvPr id="4" name="内容占位符 3"/>
          <p:cNvPicPr>
            <a:picLocks noGrp="1" noChangeAspect="1"/>
          </p:cNvPicPr>
          <p:nvPr>
            <p:ph idx="1"/>
          </p:nvPr>
        </p:nvPicPr>
        <p:blipFill rotWithShape="1">
          <a:blip r:embed="rId3"/>
          <a:srcRect b="38488"/>
          <a:stretch/>
        </p:blipFill>
        <p:spPr>
          <a:xfrm>
            <a:off x="568693" y="1325759"/>
            <a:ext cx="6877403" cy="1917955"/>
          </a:xfrm>
          <a:prstGeom prst="rect">
            <a:avLst/>
          </a:prstGeom>
        </p:spPr>
      </p:pic>
      <p:pic>
        <p:nvPicPr>
          <p:cNvPr id="6" name="图片 5"/>
          <p:cNvPicPr>
            <a:picLocks noChangeAspect="1"/>
          </p:cNvPicPr>
          <p:nvPr/>
        </p:nvPicPr>
        <p:blipFill>
          <a:blip r:embed="rId4"/>
          <a:stretch>
            <a:fillRect/>
          </a:stretch>
        </p:blipFill>
        <p:spPr>
          <a:xfrm>
            <a:off x="428642" y="3436218"/>
            <a:ext cx="5652118" cy="3056021"/>
          </a:xfrm>
          <a:prstGeom prst="rect">
            <a:avLst/>
          </a:prstGeom>
        </p:spPr>
      </p:pic>
      <p:pic>
        <p:nvPicPr>
          <p:cNvPr id="7" name="图片 6"/>
          <p:cNvPicPr>
            <a:picLocks noChangeAspect="1"/>
          </p:cNvPicPr>
          <p:nvPr/>
        </p:nvPicPr>
        <p:blipFill>
          <a:blip r:embed="rId5"/>
          <a:stretch>
            <a:fillRect/>
          </a:stretch>
        </p:blipFill>
        <p:spPr>
          <a:xfrm>
            <a:off x="6691061" y="6025411"/>
            <a:ext cx="4794135" cy="466828"/>
          </a:xfrm>
          <a:prstGeom prst="rect">
            <a:avLst/>
          </a:prstGeom>
        </p:spPr>
      </p:pic>
    </p:spTree>
    <p:extLst>
      <p:ext uri="{BB962C8B-B14F-4D97-AF65-F5344CB8AC3E}">
        <p14:creationId xmlns:p14="http://schemas.microsoft.com/office/powerpoint/2010/main" val="36559308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4828" y="345875"/>
            <a:ext cx="10515600" cy="674403"/>
          </a:xfrm>
        </p:spPr>
        <p:txBody>
          <a:bodyPr>
            <a:normAutofit fontScale="90000"/>
          </a:bodyPr>
          <a:lstStyle/>
          <a:p>
            <a:pPr algn="ctr"/>
            <a:r>
              <a:rPr lang="zh-CN" altLang="en-US" b="1" dirty="0" smtClean="0">
                <a:solidFill>
                  <a:srgbClr val="0000FF"/>
                </a:solidFill>
              </a:rPr>
              <a:t>先验分布的设置</a:t>
            </a:r>
            <a:endParaRPr lang="zh-CN" altLang="en-US" dirty="0"/>
          </a:p>
        </p:txBody>
      </p:sp>
      <p:sp>
        <p:nvSpPr>
          <p:cNvPr id="3" name="内容占位符 2"/>
          <p:cNvSpPr>
            <a:spLocks noGrp="1"/>
          </p:cNvSpPr>
          <p:nvPr>
            <p:ph idx="1"/>
          </p:nvPr>
        </p:nvSpPr>
        <p:spPr>
          <a:xfrm>
            <a:off x="780449" y="1219234"/>
            <a:ext cx="10515600" cy="5412572"/>
          </a:xfrm>
        </p:spPr>
        <p:txBody>
          <a:bodyPr>
            <a:normAutofit fontScale="70000" lnSpcReduction="20000"/>
          </a:bodyPr>
          <a:lstStyle/>
          <a:p>
            <a:pPr marL="0" indent="0">
              <a:buNone/>
            </a:pPr>
            <a:r>
              <a:rPr lang="en-US" altLang="zh-CN" dirty="0" err="1">
                <a:solidFill>
                  <a:srgbClr val="FF0000"/>
                </a:solidFill>
              </a:rPr>
              <a:t>hier_prior</a:t>
            </a:r>
            <a:r>
              <a:rPr lang="en-US" altLang="zh-CN" dirty="0">
                <a:solidFill>
                  <a:srgbClr val="0000FF"/>
                </a:solidFill>
              </a:rPr>
              <a:t> &lt;- c(</a:t>
            </a:r>
            <a:r>
              <a:rPr lang="en-US" altLang="zh-CN" dirty="0" err="1">
                <a:solidFill>
                  <a:srgbClr val="0000FF"/>
                </a:solidFill>
              </a:rPr>
              <a:t>set_prior</a:t>
            </a:r>
            <a:r>
              <a:rPr lang="en-US" altLang="zh-CN" dirty="0">
                <a:solidFill>
                  <a:srgbClr val="0000FF"/>
                </a:solidFill>
              </a:rPr>
              <a:t>(prior = 'normal(0,1)', class='b', </a:t>
            </a:r>
            <a:r>
              <a:rPr lang="en-US" altLang="zh-CN" dirty="0" err="1">
                <a:solidFill>
                  <a:srgbClr val="0000FF"/>
                </a:solidFill>
              </a:rPr>
              <a:t>coef</a:t>
            </a:r>
            <a:r>
              <a:rPr lang="en-US" altLang="zh-CN" dirty="0">
                <a:solidFill>
                  <a:srgbClr val="0000FF"/>
                </a:solidFill>
              </a:rPr>
              <a:t>='</a:t>
            </a:r>
            <a:r>
              <a:rPr lang="en-US" altLang="zh-CN" dirty="0" err="1">
                <a:solidFill>
                  <a:srgbClr val="0000FF"/>
                </a:solidFill>
              </a:rPr>
              <a:t>cYEAR</a:t>
            </a:r>
            <a:r>
              <a:rPr lang="en-US" altLang="zh-CN" dirty="0">
                <a:solidFill>
                  <a:srgbClr val="0000FF"/>
                </a:solidFill>
              </a:rPr>
              <a:t>'), 	</a:t>
            </a:r>
            <a:endParaRPr lang="en-US" altLang="zh-CN" dirty="0" smtClean="0">
              <a:solidFill>
                <a:srgbClr val="0000FF"/>
              </a:solidFill>
            </a:endParaRPr>
          </a:p>
          <a:p>
            <a:pPr marL="0" indent="0">
              <a:buNone/>
            </a:pPr>
            <a:r>
              <a:rPr lang="en-US" altLang="zh-CN" dirty="0" err="1" smtClean="0">
                <a:solidFill>
                  <a:srgbClr val="0000FF"/>
                </a:solidFill>
              </a:rPr>
              <a:t>set_prior</a:t>
            </a:r>
            <a:r>
              <a:rPr lang="en-US" altLang="zh-CN" dirty="0" smtClean="0">
                <a:solidFill>
                  <a:srgbClr val="0000FF"/>
                </a:solidFill>
              </a:rPr>
              <a:t>(prior </a:t>
            </a:r>
            <a:r>
              <a:rPr lang="en-US" altLang="zh-CN" dirty="0">
                <a:solidFill>
                  <a:srgbClr val="0000FF"/>
                </a:solidFill>
              </a:rPr>
              <a:t>= 'normal(0,2)', class='Intercept', </a:t>
            </a:r>
            <a:r>
              <a:rPr lang="en-US" altLang="zh-CN" dirty="0" err="1">
                <a:solidFill>
                  <a:srgbClr val="0000FF"/>
                </a:solidFill>
              </a:rPr>
              <a:t>coef</a:t>
            </a:r>
            <a:r>
              <a:rPr lang="en-US" altLang="zh-CN" dirty="0">
                <a:solidFill>
                  <a:srgbClr val="0000FF"/>
                </a:solidFill>
              </a:rPr>
              <a:t>=''), 		</a:t>
            </a:r>
            <a:endParaRPr lang="en-US" altLang="zh-CN" dirty="0" smtClean="0">
              <a:solidFill>
                <a:srgbClr val="0000FF"/>
              </a:solidFill>
            </a:endParaRPr>
          </a:p>
          <a:p>
            <a:pPr marL="0" indent="0">
              <a:buNone/>
            </a:pPr>
            <a:r>
              <a:rPr lang="en-US" altLang="zh-CN" dirty="0" err="1" smtClean="0">
                <a:solidFill>
                  <a:srgbClr val="0000FF"/>
                </a:solidFill>
              </a:rPr>
              <a:t>set_prior</a:t>
            </a:r>
            <a:r>
              <a:rPr lang="en-US" altLang="zh-CN" dirty="0" smtClean="0">
                <a:solidFill>
                  <a:srgbClr val="0000FF"/>
                </a:solidFill>
              </a:rPr>
              <a:t>(prior </a:t>
            </a:r>
            <a:r>
              <a:rPr lang="en-US" altLang="zh-CN" dirty="0">
                <a:solidFill>
                  <a:srgbClr val="0000FF"/>
                </a:solidFill>
              </a:rPr>
              <a:t>= '</a:t>
            </a:r>
            <a:r>
              <a:rPr lang="en-US" altLang="zh-CN" dirty="0" err="1">
                <a:solidFill>
                  <a:srgbClr val="0000FF"/>
                </a:solidFill>
              </a:rPr>
              <a:t>cauchy</a:t>
            </a:r>
            <a:r>
              <a:rPr lang="en-US" altLang="zh-CN" dirty="0">
                <a:solidFill>
                  <a:srgbClr val="0000FF"/>
                </a:solidFill>
              </a:rPr>
              <a:t>(0,2)', class='</a:t>
            </a:r>
            <a:r>
              <a:rPr lang="en-US" altLang="zh-CN" dirty="0" err="1">
                <a:solidFill>
                  <a:srgbClr val="0000FF"/>
                </a:solidFill>
              </a:rPr>
              <a:t>sd</a:t>
            </a:r>
            <a:r>
              <a:rPr lang="en-US" altLang="zh-CN" dirty="0">
                <a:solidFill>
                  <a:srgbClr val="0000FF"/>
                </a:solidFill>
              </a:rPr>
              <a:t>'), 	</a:t>
            </a:r>
            <a:endParaRPr lang="en-US" altLang="zh-CN" dirty="0" smtClean="0">
              <a:solidFill>
                <a:srgbClr val="0000FF"/>
              </a:solidFill>
            </a:endParaRPr>
          </a:p>
          <a:p>
            <a:pPr marL="0" indent="0">
              <a:buNone/>
            </a:pPr>
            <a:r>
              <a:rPr lang="en-US" altLang="zh-CN" b="1" dirty="0">
                <a:solidFill>
                  <a:srgbClr val="0000FF"/>
                </a:solidFill>
              </a:rPr>
              <a:t> </a:t>
            </a:r>
            <a:r>
              <a:rPr lang="en-US" altLang="zh-CN" b="1" dirty="0" smtClean="0">
                <a:solidFill>
                  <a:srgbClr val="0000FF"/>
                </a:solidFill>
              </a:rPr>
              <a:t>          </a:t>
            </a:r>
            <a:r>
              <a:rPr lang="en-US" altLang="zh-CN" b="1" dirty="0" err="1" smtClean="0">
                <a:solidFill>
                  <a:srgbClr val="FF0000"/>
                </a:solidFill>
              </a:rPr>
              <a:t>set_prior</a:t>
            </a:r>
            <a:r>
              <a:rPr lang="en-US" altLang="zh-CN" b="1" dirty="0" smtClean="0">
                <a:solidFill>
                  <a:srgbClr val="FF0000"/>
                </a:solidFill>
              </a:rPr>
              <a:t>(prior </a:t>
            </a:r>
            <a:r>
              <a:rPr lang="en-US" altLang="zh-CN" b="1" dirty="0">
                <a:solidFill>
                  <a:srgbClr val="FF0000"/>
                </a:solidFill>
              </a:rPr>
              <a:t>= '</a:t>
            </a:r>
            <a:r>
              <a:rPr lang="en-US" altLang="zh-CN" b="1" dirty="0" err="1">
                <a:solidFill>
                  <a:srgbClr val="FF0000"/>
                </a:solidFill>
              </a:rPr>
              <a:t>lkj</a:t>
            </a:r>
            <a:r>
              <a:rPr lang="en-US" altLang="zh-CN" b="1" dirty="0">
                <a:solidFill>
                  <a:srgbClr val="FF0000"/>
                </a:solidFill>
              </a:rPr>
              <a:t>(2)', </a:t>
            </a:r>
            <a:r>
              <a:rPr lang="en-US" altLang="zh-CN" dirty="0">
                <a:solidFill>
                  <a:srgbClr val="0000FF"/>
                </a:solidFill>
              </a:rPr>
              <a:t>class='</a:t>
            </a:r>
            <a:r>
              <a:rPr lang="en-US" altLang="zh-CN" dirty="0" err="1">
                <a:solidFill>
                  <a:srgbClr val="0000FF"/>
                </a:solidFill>
              </a:rPr>
              <a:t>cor</a:t>
            </a:r>
            <a:r>
              <a:rPr lang="en-US" altLang="zh-CN" dirty="0" smtClean="0">
                <a:solidFill>
                  <a:srgbClr val="0000FF"/>
                </a:solidFill>
              </a:rPr>
              <a:t>'))</a:t>
            </a:r>
          </a:p>
          <a:p>
            <a:pPr marL="0" indent="0">
              <a:lnSpc>
                <a:spcPct val="120000"/>
              </a:lnSpc>
              <a:buNone/>
            </a:pPr>
            <a:r>
              <a:rPr lang="en-US" altLang="zh-CN" dirty="0">
                <a:solidFill>
                  <a:srgbClr val="0000FF"/>
                </a:solidFill>
              </a:rPr>
              <a:t>Jne_norm_BTSRfyID &lt;- </a:t>
            </a:r>
            <a:r>
              <a:rPr lang="en-US" altLang="zh-CN" dirty="0" err="1">
                <a:solidFill>
                  <a:srgbClr val="0000FF"/>
                </a:solidFill>
              </a:rPr>
              <a:t>brm</a:t>
            </a:r>
            <a:r>
              <a:rPr lang="en-US" altLang="zh-CN" dirty="0">
                <a:solidFill>
                  <a:srgbClr val="0000FF"/>
                </a:solidFill>
              </a:rPr>
              <a:t>(bf(</a:t>
            </a:r>
            <a:r>
              <a:rPr lang="en-US" altLang="zh-CN" dirty="0" err="1">
                <a:solidFill>
                  <a:srgbClr val="0000FF"/>
                </a:solidFill>
              </a:rPr>
              <a:t>Jne_base</a:t>
            </a:r>
            <a:r>
              <a:rPr lang="en-US" altLang="zh-CN" dirty="0">
                <a:solidFill>
                  <a:srgbClr val="0000FF"/>
                </a:solidFill>
              </a:rPr>
              <a:t> ~ </a:t>
            </a:r>
            <a:r>
              <a:rPr lang="en-US" altLang="zh-CN" dirty="0" err="1">
                <a:solidFill>
                  <a:srgbClr val="0000FF"/>
                </a:solidFill>
              </a:rPr>
              <a:t>cYEAR</a:t>
            </a:r>
            <a:r>
              <a:rPr lang="en-US" altLang="zh-CN" dirty="0">
                <a:solidFill>
                  <a:srgbClr val="0000FF"/>
                </a:solidFill>
              </a:rPr>
              <a:t> + </a:t>
            </a:r>
            <a:r>
              <a:rPr lang="en-US" altLang="zh-CN" dirty="0">
                <a:solidFill>
                  <a:srgbClr val="FF0000"/>
                </a:solidFill>
              </a:rPr>
              <a:t>(</a:t>
            </a:r>
            <a:r>
              <a:rPr lang="en-US" altLang="zh-CN" dirty="0" err="1">
                <a:solidFill>
                  <a:srgbClr val="FF0000"/>
                </a:solidFill>
              </a:rPr>
              <a:t>cYEAR|Biome</a:t>
            </a:r>
            <a:r>
              <a:rPr lang="en-US" altLang="zh-CN" dirty="0">
                <a:solidFill>
                  <a:srgbClr val="FF0000"/>
                </a:solidFill>
              </a:rPr>
              <a:t>/</a:t>
            </a:r>
            <a:r>
              <a:rPr lang="en-US" altLang="zh-CN" dirty="0" err="1">
                <a:solidFill>
                  <a:srgbClr val="FF0000"/>
                </a:solidFill>
              </a:rPr>
              <a:t>taxa_mod</a:t>
            </a:r>
            <a:r>
              <a:rPr lang="en-US" altLang="zh-CN" dirty="0">
                <a:solidFill>
                  <a:srgbClr val="FF0000"/>
                </a:solidFill>
              </a:rPr>
              <a:t>/STUDY_ID/</a:t>
            </a:r>
            <a:r>
              <a:rPr lang="en-US" altLang="zh-CN" dirty="0" err="1">
                <a:solidFill>
                  <a:srgbClr val="FF0000"/>
                </a:solidFill>
              </a:rPr>
              <a:t>rarefyID</a:t>
            </a:r>
            <a:r>
              <a:rPr lang="en-US" altLang="zh-CN" dirty="0">
                <a:solidFill>
                  <a:srgbClr val="FF0000"/>
                </a:solidFill>
              </a:rPr>
              <a:t>), </a:t>
            </a:r>
            <a:endParaRPr lang="zh-CN" altLang="zh-CN" dirty="0">
              <a:solidFill>
                <a:srgbClr val="FF0000"/>
              </a:solidFill>
            </a:endParaRPr>
          </a:p>
          <a:p>
            <a:pPr marL="0" indent="0">
              <a:lnSpc>
                <a:spcPct val="120000"/>
              </a:lnSpc>
              <a:buNone/>
            </a:pPr>
            <a:r>
              <a:rPr lang="en-US" altLang="zh-CN" dirty="0">
                <a:solidFill>
                  <a:srgbClr val="0000FF"/>
                </a:solidFill>
              </a:rPr>
              <a:t>	family = </a:t>
            </a:r>
            <a:r>
              <a:rPr lang="en-US" altLang="zh-CN" dirty="0" err="1">
                <a:solidFill>
                  <a:srgbClr val="0000FF"/>
                </a:solidFill>
              </a:rPr>
              <a:t>brmsfamily</a:t>
            </a:r>
            <a:r>
              <a:rPr lang="en-US" altLang="zh-CN" dirty="0">
                <a:solidFill>
                  <a:srgbClr val="0000FF"/>
                </a:solidFill>
              </a:rPr>
              <a:t>('</a:t>
            </a:r>
            <a:r>
              <a:rPr lang="en-US" altLang="zh-CN" dirty="0" err="1">
                <a:solidFill>
                  <a:srgbClr val="0000FF"/>
                </a:solidFill>
              </a:rPr>
              <a:t>gaussian</a:t>
            </a:r>
            <a:r>
              <a:rPr lang="en-US" altLang="zh-CN" dirty="0">
                <a:solidFill>
                  <a:srgbClr val="0000FF"/>
                </a:solidFill>
              </a:rPr>
              <a:t>')),	</a:t>
            </a:r>
            <a:endParaRPr lang="zh-CN" altLang="zh-CN" dirty="0">
              <a:solidFill>
                <a:srgbClr val="0000FF"/>
              </a:solidFill>
            </a:endParaRPr>
          </a:p>
          <a:p>
            <a:pPr marL="0" indent="0">
              <a:lnSpc>
                <a:spcPct val="120000"/>
              </a:lnSpc>
              <a:buNone/>
            </a:pPr>
            <a:r>
              <a:rPr lang="en-US" altLang="zh-CN" dirty="0">
                <a:solidFill>
                  <a:srgbClr val="0000FF"/>
                </a:solidFill>
              </a:rPr>
              <a:t>	</a:t>
            </a:r>
            <a:r>
              <a:rPr lang="en-US" altLang="zh-CN" dirty="0">
                <a:solidFill>
                  <a:srgbClr val="FF0000"/>
                </a:solidFill>
              </a:rPr>
              <a:t>data= </a:t>
            </a:r>
            <a:r>
              <a:rPr lang="en-US" altLang="zh-CN" dirty="0" err="1">
                <a:solidFill>
                  <a:srgbClr val="FF0000"/>
                </a:solidFill>
              </a:rPr>
              <a:t>rarefied_medians</a:t>
            </a:r>
            <a:r>
              <a:rPr lang="en-US" altLang="zh-CN" dirty="0">
                <a:solidFill>
                  <a:srgbClr val="FF0000"/>
                </a:solidFill>
              </a:rPr>
              <a:t> %&gt;% filter(BROAD_TYPE=='count'),</a:t>
            </a:r>
            <a:endParaRPr lang="zh-CN" altLang="zh-CN" dirty="0">
              <a:solidFill>
                <a:srgbClr val="FF0000"/>
              </a:solidFill>
            </a:endParaRPr>
          </a:p>
          <a:p>
            <a:pPr marL="0" indent="0">
              <a:lnSpc>
                <a:spcPct val="120000"/>
              </a:lnSpc>
              <a:buNone/>
            </a:pPr>
            <a:r>
              <a:rPr lang="en-US" altLang="zh-CN" dirty="0">
                <a:solidFill>
                  <a:srgbClr val="0000FF"/>
                </a:solidFill>
              </a:rPr>
              <a:t>	prior=</a:t>
            </a:r>
            <a:r>
              <a:rPr lang="en-US" altLang="zh-CN" dirty="0" err="1">
                <a:solidFill>
                  <a:srgbClr val="FF0000"/>
                </a:solidFill>
              </a:rPr>
              <a:t>hier_prior</a:t>
            </a:r>
            <a:r>
              <a:rPr lang="en-US" altLang="zh-CN" dirty="0">
                <a:solidFill>
                  <a:srgbClr val="0000FF"/>
                </a:solidFill>
              </a:rPr>
              <a:t>,</a:t>
            </a:r>
            <a:endParaRPr lang="zh-CN" altLang="zh-CN" dirty="0">
              <a:solidFill>
                <a:srgbClr val="0000FF"/>
              </a:solidFill>
            </a:endParaRPr>
          </a:p>
          <a:p>
            <a:pPr marL="0" indent="0">
              <a:lnSpc>
                <a:spcPct val="120000"/>
              </a:lnSpc>
              <a:buNone/>
            </a:pPr>
            <a:r>
              <a:rPr lang="en-US" altLang="zh-CN" dirty="0">
                <a:solidFill>
                  <a:srgbClr val="0000FF"/>
                </a:solidFill>
              </a:rPr>
              <a:t>	</a:t>
            </a:r>
            <a:r>
              <a:rPr lang="en-US" altLang="zh-CN" dirty="0" err="1">
                <a:solidFill>
                  <a:srgbClr val="0000FF"/>
                </a:solidFill>
              </a:rPr>
              <a:t>inits</a:t>
            </a:r>
            <a:r>
              <a:rPr lang="en-US" altLang="zh-CN" dirty="0">
                <a:solidFill>
                  <a:srgbClr val="0000FF"/>
                </a:solidFill>
              </a:rPr>
              <a:t> = '0',</a:t>
            </a:r>
            <a:endParaRPr lang="zh-CN" altLang="zh-CN" dirty="0">
              <a:solidFill>
                <a:srgbClr val="0000FF"/>
              </a:solidFill>
            </a:endParaRPr>
          </a:p>
          <a:p>
            <a:pPr marL="0" indent="0">
              <a:lnSpc>
                <a:spcPct val="120000"/>
              </a:lnSpc>
              <a:buNone/>
            </a:pPr>
            <a:r>
              <a:rPr lang="en-US" altLang="zh-CN" dirty="0">
                <a:solidFill>
                  <a:srgbClr val="0000FF"/>
                </a:solidFill>
              </a:rPr>
              <a:t>	</a:t>
            </a:r>
            <a:r>
              <a:rPr lang="en-US" altLang="zh-CN" dirty="0" err="1">
                <a:solidFill>
                  <a:srgbClr val="0000FF"/>
                </a:solidFill>
              </a:rPr>
              <a:t>iter</a:t>
            </a:r>
            <a:r>
              <a:rPr lang="en-US" altLang="zh-CN" dirty="0">
                <a:solidFill>
                  <a:srgbClr val="0000FF"/>
                </a:solidFill>
              </a:rPr>
              <a:t> = 2000,</a:t>
            </a:r>
            <a:endParaRPr lang="zh-CN" altLang="zh-CN" dirty="0">
              <a:solidFill>
                <a:srgbClr val="0000FF"/>
              </a:solidFill>
            </a:endParaRPr>
          </a:p>
          <a:p>
            <a:pPr marL="0" indent="0">
              <a:lnSpc>
                <a:spcPct val="120000"/>
              </a:lnSpc>
              <a:buNone/>
            </a:pPr>
            <a:r>
              <a:rPr lang="en-US" altLang="zh-CN" dirty="0">
                <a:solidFill>
                  <a:srgbClr val="0000FF"/>
                </a:solidFill>
              </a:rPr>
              <a:t>	cores = 4,</a:t>
            </a:r>
            <a:endParaRPr lang="zh-CN" altLang="zh-CN" dirty="0">
              <a:solidFill>
                <a:srgbClr val="0000FF"/>
              </a:solidFill>
            </a:endParaRPr>
          </a:p>
          <a:p>
            <a:pPr marL="0" indent="0">
              <a:lnSpc>
                <a:spcPct val="120000"/>
              </a:lnSpc>
              <a:buNone/>
            </a:pPr>
            <a:r>
              <a:rPr lang="en-US" altLang="zh-CN" dirty="0">
                <a:solidFill>
                  <a:srgbClr val="0000FF"/>
                </a:solidFill>
              </a:rPr>
              <a:t>	chains = 4)</a:t>
            </a:r>
            <a:endParaRPr lang="zh-CN" altLang="zh-CN" dirty="0">
              <a:solidFill>
                <a:srgbClr val="0000FF"/>
              </a:solidFill>
            </a:endParaRPr>
          </a:p>
          <a:p>
            <a:pPr marL="0" indent="0">
              <a:buNone/>
            </a:pPr>
            <a:endParaRPr lang="zh-CN" altLang="zh-CN" dirty="0">
              <a:solidFill>
                <a:srgbClr val="0000FF"/>
              </a:solidFill>
            </a:endParaRPr>
          </a:p>
          <a:p>
            <a:pPr marL="0" indent="0">
              <a:buNone/>
            </a:pPr>
            <a:endParaRPr lang="zh-CN" altLang="en-US" dirty="0"/>
          </a:p>
        </p:txBody>
      </p:sp>
      <p:sp>
        <p:nvSpPr>
          <p:cNvPr id="4" name="矩形 3"/>
          <p:cNvSpPr/>
          <p:nvPr/>
        </p:nvSpPr>
        <p:spPr>
          <a:xfrm>
            <a:off x="4283242" y="4234124"/>
            <a:ext cx="7238197" cy="1754326"/>
          </a:xfrm>
          <a:prstGeom prst="rect">
            <a:avLst/>
          </a:prstGeom>
        </p:spPr>
        <p:txBody>
          <a:bodyPr wrap="square">
            <a:spAutoFit/>
          </a:bodyPr>
          <a:lstStyle/>
          <a:p>
            <a:r>
              <a:rPr lang="en-US" altLang="zh-CN" b="1" dirty="0"/>
              <a:t>Correlations between levels of the grouping-factors (e.g., taxa with biomes) are estimated using the </a:t>
            </a:r>
            <a:r>
              <a:rPr lang="en-US" altLang="zh-CN" b="1" dirty="0" err="1"/>
              <a:t>Cholesky</a:t>
            </a:r>
            <a:r>
              <a:rPr lang="en-US" altLang="zh-CN" b="1" dirty="0"/>
              <a:t> decomposition (L) of the correlation matrix, with a Lewandowski-</a:t>
            </a:r>
            <a:r>
              <a:rPr lang="en-US" altLang="zh-CN" b="1" dirty="0" err="1"/>
              <a:t>Dorota</a:t>
            </a:r>
            <a:r>
              <a:rPr lang="en-US" altLang="zh-CN" b="1" dirty="0"/>
              <a:t>-Joe (LKJ) prior, here set as: 𝐿𝐿 ∼ </a:t>
            </a:r>
            <a:r>
              <a:rPr lang="en-US" altLang="zh-CN" b="1" i="1" dirty="0"/>
              <a:t>𝐿KJ</a:t>
            </a:r>
            <a:r>
              <a:rPr lang="en-US" altLang="zh-CN" b="1" dirty="0"/>
              <a:t>(2). </a:t>
            </a:r>
            <a:endParaRPr lang="en-US" altLang="zh-CN" b="1" dirty="0" smtClean="0"/>
          </a:p>
          <a:p>
            <a:endParaRPr lang="en-US" altLang="zh-CN" b="1" dirty="0"/>
          </a:p>
          <a:p>
            <a:r>
              <a:rPr lang="zh-CN" altLang="en-US" b="1" dirty="0" smtClean="0">
                <a:solidFill>
                  <a:srgbClr val="FF0000"/>
                </a:solidFill>
              </a:rPr>
              <a:t>随机效率和随机截距的相关系数的先验分布 设置为</a:t>
            </a:r>
            <a:r>
              <a:rPr lang="en-US" altLang="zh-CN" b="1" i="1" dirty="0">
                <a:solidFill>
                  <a:srgbClr val="FF0000"/>
                </a:solidFill>
              </a:rPr>
              <a:t>𝐿KJ</a:t>
            </a:r>
            <a:r>
              <a:rPr lang="en-US" altLang="zh-CN" b="1" dirty="0">
                <a:solidFill>
                  <a:srgbClr val="FF0000"/>
                </a:solidFill>
              </a:rPr>
              <a:t>(2</a:t>
            </a:r>
            <a:r>
              <a:rPr lang="en-US" altLang="zh-CN" b="1" dirty="0" smtClean="0">
                <a:solidFill>
                  <a:srgbClr val="FF0000"/>
                </a:solidFill>
              </a:rPr>
              <a:t>)</a:t>
            </a:r>
            <a:r>
              <a:rPr lang="zh-CN" altLang="en-US" b="1" dirty="0" smtClean="0">
                <a:solidFill>
                  <a:srgbClr val="FF0000"/>
                </a:solidFill>
              </a:rPr>
              <a:t>型</a:t>
            </a:r>
            <a:endParaRPr lang="zh-CN" altLang="zh-CN" b="1" dirty="0">
              <a:solidFill>
                <a:srgbClr val="FF0000"/>
              </a:solidFill>
            </a:endParaRPr>
          </a:p>
        </p:txBody>
      </p:sp>
      <p:pic>
        <p:nvPicPr>
          <p:cNvPr id="5" name="图片 4"/>
          <p:cNvPicPr>
            <a:picLocks noChangeAspect="1"/>
          </p:cNvPicPr>
          <p:nvPr/>
        </p:nvPicPr>
        <p:blipFill>
          <a:blip r:embed="rId2"/>
          <a:stretch>
            <a:fillRect/>
          </a:stretch>
        </p:blipFill>
        <p:spPr>
          <a:xfrm>
            <a:off x="6501914" y="6164978"/>
            <a:ext cx="4794135" cy="466828"/>
          </a:xfrm>
          <a:prstGeom prst="rect">
            <a:avLst/>
          </a:prstGeom>
        </p:spPr>
      </p:pic>
    </p:spTree>
    <p:extLst>
      <p:ext uri="{BB962C8B-B14F-4D97-AF65-F5344CB8AC3E}">
        <p14:creationId xmlns:p14="http://schemas.microsoft.com/office/powerpoint/2010/main" val="12580239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1455" y="249701"/>
            <a:ext cx="10515600" cy="385646"/>
          </a:xfrm>
        </p:spPr>
        <p:txBody>
          <a:bodyPr>
            <a:noAutofit/>
          </a:bodyPr>
          <a:lstStyle/>
          <a:p>
            <a:pPr algn="ctr"/>
            <a:r>
              <a:rPr lang="zh-CN" altLang="en-US" sz="3600" b="1" dirty="0" smtClean="0">
                <a:solidFill>
                  <a:srgbClr val="0000FF"/>
                </a:solidFill>
              </a:rPr>
              <a:t>可指定残差</a:t>
            </a:r>
            <a:r>
              <a:rPr lang="en-US" altLang="zh-CN" sz="3600" b="1" dirty="0" smtClean="0">
                <a:solidFill>
                  <a:srgbClr val="0000FF"/>
                </a:solidFill>
              </a:rPr>
              <a:t>SD</a:t>
            </a:r>
            <a:r>
              <a:rPr lang="zh-CN" altLang="en-US" sz="3600" b="1" dirty="0" smtClean="0">
                <a:solidFill>
                  <a:srgbClr val="0000FF"/>
                </a:solidFill>
              </a:rPr>
              <a:t>的变化，即</a:t>
            </a:r>
            <a:r>
              <a:rPr lang="zh-CN" altLang="en-US" sz="3600" b="1" dirty="0">
                <a:solidFill>
                  <a:srgbClr val="0000FF"/>
                </a:solidFill>
              </a:rPr>
              <a:t>处理</a:t>
            </a:r>
            <a:r>
              <a:rPr lang="zh-CN" altLang="en-US" sz="3600" b="1" dirty="0" smtClean="0">
                <a:solidFill>
                  <a:srgbClr val="0000FF"/>
                </a:solidFill>
              </a:rPr>
              <a:t>方差</a:t>
            </a:r>
            <a:r>
              <a:rPr lang="zh-CN" altLang="en-US" sz="3600" b="1" dirty="0">
                <a:solidFill>
                  <a:srgbClr val="0000FF"/>
                </a:solidFill>
              </a:rPr>
              <a:t>异质性</a:t>
            </a:r>
            <a:endParaRPr lang="zh-CN" altLang="en-US" sz="3600" dirty="0"/>
          </a:p>
        </p:txBody>
      </p:sp>
      <p:sp>
        <p:nvSpPr>
          <p:cNvPr id="7" name="矩形 6"/>
          <p:cNvSpPr/>
          <p:nvPr/>
        </p:nvSpPr>
        <p:spPr>
          <a:xfrm>
            <a:off x="6098780" y="2429546"/>
            <a:ext cx="5218073" cy="646331"/>
          </a:xfrm>
          <a:prstGeom prst="rect">
            <a:avLst/>
          </a:prstGeom>
        </p:spPr>
        <p:txBody>
          <a:bodyPr wrap="square">
            <a:spAutoFit/>
          </a:bodyPr>
          <a:lstStyle/>
          <a:p>
            <a:r>
              <a:rPr lang="en-US" altLang="zh-CN" dirty="0" err="1">
                <a:solidFill>
                  <a:srgbClr val="0000FF"/>
                </a:solidFill>
              </a:rPr>
              <a:t>summ</a:t>
            </a:r>
            <a:r>
              <a:rPr lang="en-US" altLang="zh-CN" dirty="0">
                <a:solidFill>
                  <a:srgbClr val="0000FF"/>
                </a:solidFill>
              </a:rPr>
              <a:t> &lt;- summary(brm.mm)$fixed[c(1,3,4,5,2,6,7,8</a:t>
            </a:r>
            <a:r>
              <a:rPr lang="en-US" altLang="zh-CN" dirty="0" smtClean="0">
                <a:solidFill>
                  <a:srgbClr val="0000FF"/>
                </a:solidFill>
              </a:rPr>
              <a:t>),</a:t>
            </a:r>
          </a:p>
          <a:p>
            <a:r>
              <a:rPr lang="en-US" altLang="zh-CN" dirty="0" smtClean="0">
                <a:solidFill>
                  <a:srgbClr val="0000FF"/>
                </a:solidFill>
              </a:rPr>
              <a:t>c</a:t>
            </a:r>
            <a:r>
              <a:rPr lang="en-US" altLang="zh-CN" dirty="0">
                <a:solidFill>
                  <a:srgbClr val="0000FF"/>
                </a:solidFill>
              </a:rPr>
              <a:t>("Estimate", "l-95% CI", "u-95% CI")]</a:t>
            </a:r>
          </a:p>
        </p:txBody>
      </p:sp>
      <p:sp>
        <p:nvSpPr>
          <p:cNvPr id="10" name="矩形 9"/>
          <p:cNvSpPr/>
          <p:nvPr/>
        </p:nvSpPr>
        <p:spPr>
          <a:xfrm>
            <a:off x="136055" y="922598"/>
            <a:ext cx="10598693" cy="1477328"/>
          </a:xfrm>
          <a:prstGeom prst="rect">
            <a:avLst/>
          </a:prstGeom>
        </p:spPr>
        <p:txBody>
          <a:bodyPr wrap="square">
            <a:spAutoFit/>
          </a:bodyPr>
          <a:lstStyle/>
          <a:p>
            <a:r>
              <a:rPr lang="en-US" altLang="zh-CN" dirty="0" smtClean="0">
                <a:solidFill>
                  <a:srgbClr val="0000FF"/>
                </a:solidFill>
              </a:rPr>
              <a:t>###</a:t>
            </a:r>
            <a:r>
              <a:rPr lang="en-US" altLang="zh-CN" dirty="0" err="1" smtClean="0">
                <a:solidFill>
                  <a:srgbClr val="0000FF"/>
                </a:solidFill>
              </a:rPr>
              <a:t>brmsformula</a:t>
            </a:r>
            <a:r>
              <a:rPr lang="en-US" altLang="zh-CN" dirty="0" smtClean="0">
                <a:solidFill>
                  <a:srgbClr val="0000FF"/>
                </a:solidFill>
              </a:rPr>
              <a:t> </a:t>
            </a:r>
            <a:r>
              <a:rPr lang="zh-CN" altLang="en-US" dirty="0" smtClean="0">
                <a:solidFill>
                  <a:srgbClr val="0000FF"/>
                </a:solidFill>
              </a:rPr>
              <a:t>可以同时定义多个方程</a:t>
            </a:r>
            <a:endParaRPr lang="en-US" altLang="zh-CN" dirty="0" smtClean="0">
              <a:solidFill>
                <a:srgbClr val="0000FF"/>
              </a:solidFill>
            </a:endParaRPr>
          </a:p>
          <a:p>
            <a:r>
              <a:rPr lang="en-US" altLang="zh-CN" dirty="0" smtClean="0">
                <a:solidFill>
                  <a:srgbClr val="0000FF"/>
                </a:solidFill>
              </a:rPr>
              <a:t>bm8 </a:t>
            </a:r>
            <a:r>
              <a:rPr lang="en-US" altLang="zh-CN" dirty="0">
                <a:solidFill>
                  <a:srgbClr val="0000FF"/>
                </a:solidFill>
              </a:rPr>
              <a:t>&lt;- </a:t>
            </a:r>
            <a:r>
              <a:rPr lang="en-US" altLang="zh-CN" dirty="0" err="1">
                <a:solidFill>
                  <a:srgbClr val="0000FF"/>
                </a:solidFill>
              </a:rPr>
              <a:t>brm</a:t>
            </a:r>
            <a:r>
              <a:rPr lang="en-US" altLang="zh-CN" dirty="0">
                <a:solidFill>
                  <a:srgbClr val="0000FF"/>
                </a:solidFill>
              </a:rPr>
              <a:t>(</a:t>
            </a:r>
            <a:r>
              <a:rPr lang="en-US" altLang="zh-CN" dirty="0" err="1">
                <a:solidFill>
                  <a:srgbClr val="FF0000"/>
                </a:solidFill>
              </a:rPr>
              <a:t>brmsformula</a:t>
            </a:r>
            <a:r>
              <a:rPr lang="en-US" altLang="zh-CN" dirty="0">
                <a:solidFill>
                  <a:srgbClr val="0000FF"/>
                </a:solidFill>
              </a:rPr>
              <a:t>(scale(ALGAE)~TREAT + (1|PATCH), </a:t>
            </a:r>
            <a:r>
              <a:rPr lang="en-US" altLang="zh-CN" dirty="0">
                <a:solidFill>
                  <a:srgbClr val="FF0000"/>
                </a:solidFill>
              </a:rPr>
              <a:t>sigma ~ TREAT</a:t>
            </a:r>
            <a:r>
              <a:rPr lang="en-US" altLang="zh-CN" dirty="0">
                <a:solidFill>
                  <a:srgbClr val="0000FF"/>
                </a:solidFill>
              </a:rPr>
              <a:t>), </a:t>
            </a:r>
          </a:p>
          <a:p>
            <a:r>
              <a:rPr lang="en-US" altLang="zh-CN" dirty="0">
                <a:solidFill>
                  <a:srgbClr val="0000FF"/>
                </a:solidFill>
              </a:rPr>
              <a:t>           control = list(</a:t>
            </a:r>
            <a:r>
              <a:rPr lang="en-US" altLang="zh-CN" dirty="0" err="1">
                <a:solidFill>
                  <a:srgbClr val="0000FF"/>
                </a:solidFill>
              </a:rPr>
              <a:t>adapt_delta</a:t>
            </a:r>
            <a:r>
              <a:rPr lang="en-US" altLang="zh-CN" dirty="0">
                <a:solidFill>
                  <a:srgbClr val="0000FF"/>
                </a:solidFill>
              </a:rPr>
              <a:t> = 0.999,</a:t>
            </a:r>
          </a:p>
          <a:p>
            <a:r>
              <a:rPr lang="en-US" altLang="zh-CN" dirty="0">
                <a:solidFill>
                  <a:srgbClr val="0000FF"/>
                </a:solidFill>
              </a:rPr>
              <a:t>                          </a:t>
            </a:r>
            <a:r>
              <a:rPr lang="en-US" altLang="zh-CN" dirty="0" err="1">
                <a:solidFill>
                  <a:srgbClr val="0000FF"/>
                </a:solidFill>
              </a:rPr>
              <a:t>max_treedepth</a:t>
            </a:r>
            <a:r>
              <a:rPr lang="en-US" altLang="zh-CN" dirty="0">
                <a:solidFill>
                  <a:srgbClr val="0000FF"/>
                </a:solidFill>
              </a:rPr>
              <a:t> = 12),</a:t>
            </a:r>
          </a:p>
          <a:p>
            <a:r>
              <a:rPr lang="en-US" altLang="zh-CN" dirty="0">
                <a:solidFill>
                  <a:srgbClr val="0000FF"/>
                </a:solidFill>
              </a:rPr>
              <a:t>           data=</a:t>
            </a:r>
            <a:r>
              <a:rPr lang="en-US" altLang="zh-CN" dirty="0" err="1">
                <a:solidFill>
                  <a:srgbClr val="0000FF"/>
                </a:solidFill>
              </a:rPr>
              <a:t>andrew</a:t>
            </a:r>
            <a:r>
              <a:rPr lang="en-US" altLang="zh-CN" dirty="0">
                <a:solidFill>
                  <a:srgbClr val="0000FF"/>
                </a:solidFill>
              </a:rPr>
              <a:t>, </a:t>
            </a:r>
            <a:r>
              <a:rPr lang="en-US" altLang="zh-CN" dirty="0" err="1">
                <a:solidFill>
                  <a:srgbClr val="0000FF"/>
                </a:solidFill>
              </a:rPr>
              <a:t>iter</a:t>
            </a:r>
            <a:r>
              <a:rPr lang="en-US" altLang="zh-CN" dirty="0">
                <a:solidFill>
                  <a:srgbClr val="0000FF"/>
                </a:solidFill>
              </a:rPr>
              <a:t>=5000, chains=4, cores=4)</a:t>
            </a:r>
          </a:p>
        </p:txBody>
      </p:sp>
      <p:pic>
        <p:nvPicPr>
          <p:cNvPr id="11" name="图片 10"/>
          <p:cNvPicPr>
            <a:picLocks noChangeAspect="1"/>
          </p:cNvPicPr>
          <p:nvPr/>
        </p:nvPicPr>
        <p:blipFill>
          <a:blip r:embed="rId2"/>
          <a:stretch>
            <a:fillRect/>
          </a:stretch>
        </p:blipFill>
        <p:spPr>
          <a:xfrm>
            <a:off x="6174364" y="3294630"/>
            <a:ext cx="5532599" cy="1950889"/>
          </a:xfrm>
          <a:prstGeom prst="rect">
            <a:avLst/>
          </a:prstGeom>
        </p:spPr>
      </p:pic>
      <p:pic>
        <p:nvPicPr>
          <p:cNvPr id="12" name="图片 11"/>
          <p:cNvPicPr>
            <a:picLocks noChangeAspect="1"/>
          </p:cNvPicPr>
          <p:nvPr/>
        </p:nvPicPr>
        <p:blipFill>
          <a:blip r:embed="rId3"/>
          <a:stretch>
            <a:fillRect/>
          </a:stretch>
        </p:blipFill>
        <p:spPr>
          <a:xfrm>
            <a:off x="437979" y="2687178"/>
            <a:ext cx="5476439" cy="3015541"/>
          </a:xfrm>
          <a:prstGeom prst="rect">
            <a:avLst/>
          </a:prstGeom>
        </p:spPr>
      </p:pic>
      <p:sp>
        <p:nvSpPr>
          <p:cNvPr id="13" name="矩形 12"/>
          <p:cNvSpPr/>
          <p:nvPr/>
        </p:nvSpPr>
        <p:spPr>
          <a:xfrm>
            <a:off x="5914418" y="5321307"/>
            <a:ext cx="6277582" cy="1200329"/>
          </a:xfrm>
          <a:prstGeom prst="rect">
            <a:avLst/>
          </a:prstGeom>
        </p:spPr>
        <p:txBody>
          <a:bodyPr wrap="square">
            <a:spAutoFit/>
          </a:bodyPr>
          <a:lstStyle/>
          <a:p>
            <a:r>
              <a:rPr lang="en-US" altLang="zh-CN" dirty="0" smtClean="0">
                <a:solidFill>
                  <a:srgbClr val="0000FF"/>
                </a:solidFill>
              </a:rPr>
              <a:t>###</a:t>
            </a:r>
            <a:r>
              <a:rPr lang="zh-CN" altLang="en-US" dirty="0" smtClean="0">
                <a:solidFill>
                  <a:srgbClr val="0000FF"/>
                </a:solidFill>
              </a:rPr>
              <a:t>模型</a:t>
            </a:r>
            <a:r>
              <a:rPr lang="en-US" altLang="zh-CN" dirty="0" smtClean="0">
                <a:solidFill>
                  <a:srgbClr val="0000FF"/>
                </a:solidFill>
              </a:rPr>
              <a:t>bm8</a:t>
            </a:r>
            <a:r>
              <a:rPr lang="zh-CN" altLang="en-US" dirty="0" smtClean="0">
                <a:solidFill>
                  <a:srgbClr val="0000FF"/>
                </a:solidFill>
              </a:rPr>
              <a:t>也可以写为</a:t>
            </a:r>
            <a:endParaRPr lang="en-US" altLang="zh-CN" dirty="0" smtClean="0">
              <a:solidFill>
                <a:srgbClr val="0000FF"/>
              </a:solidFill>
            </a:endParaRPr>
          </a:p>
          <a:p>
            <a:r>
              <a:rPr lang="en-US" altLang="zh-CN" dirty="0" smtClean="0">
                <a:solidFill>
                  <a:srgbClr val="0000FF"/>
                </a:solidFill>
              </a:rPr>
              <a:t>bm9 </a:t>
            </a:r>
            <a:r>
              <a:rPr lang="en-US" altLang="zh-CN" dirty="0">
                <a:solidFill>
                  <a:srgbClr val="0000FF"/>
                </a:solidFill>
              </a:rPr>
              <a:t>&lt;- </a:t>
            </a:r>
            <a:r>
              <a:rPr lang="en-US" altLang="zh-CN" dirty="0" err="1">
                <a:solidFill>
                  <a:srgbClr val="0000FF"/>
                </a:solidFill>
              </a:rPr>
              <a:t>brm</a:t>
            </a:r>
            <a:r>
              <a:rPr lang="en-US" altLang="zh-CN" dirty="0">
                <a:solidFill>
                  <a:srgbClr val="0000FF"/>
                </a:solidFill>
              </a:rPr>
              <a:t>(</a:t>
            </a:r>
            <a:r>
              <a:rPr lang="en-US" altLang="zh-CN" dirty="0">
                <a:solidFill>
                  <a:srgbClr val="FF0000"/>
                </a:solidFill>
              </a:rPr>
              <a:t>bf(</a:t>
            </a:r>
            <a:r>
              <a:rPr lang="en-US" altLang="zh-CN" dirty="0">
                <a:solidFill>
                  <a:srgbClr val="0000FF"/>
                </a:solidFill>
              </a:rPr>
              <a:t>scale(ALGAE)~TREAT + (1|PATCH), </a:t>
            </a:r>
            <a:r>
              <a:rPr lang="en-US" altLang="zh-CN" dirty="0">
                <a:solidFill>
                  <a:srgbClr val="FF0000"/>
                </a:solidFill>
              </a:rPr>
              <a:t>sigma ~ TREAT</a:t>
            </a:r>
            <a:r>
              <a:rPr lang="en-US" altLang="zh-CN" dirty="0">
                <a:solidFill>
                  <a:srgbClr val="0000FF"/>
                </a:solidFill>
              </a:rPr>
              <a:t>), </a:t>
            </a:r>
          </a:p>
          <a:p>
            <a:r>
              <a:rPr lang="en-US" altLang="zh-CN" dirty="0">
                <a:solidFill>
                  <a:srgbClr val="0000FF"/>
                </a:solidFill>
              </a:rPr>
              <a:t>           control = list(</a:t>
            </a:r>
            <a:r>
              <a:rPr lang="en-US" altLang="zh-CN" dirty="0" err="1">
                <a:solidFill>
                  <a:srgbClr val="0000FF"/>
                </a:solidFill>
              </a:rPr>
              <a:t>adapt_delta</a:t>
            </a:r>
            <a:r>
              <a:rPr lang="en-US" altLang="zh-CN" dirty="0">
                <a:solidFill>
                  <a:srgbClr val="0000FF"/>
                </a:solidFill>
              </a:rPr>
              <a:t> = </a:t>
            </a:r>
            <a:r>
              <a:rPr lang="en-US" altLang="zh-CN" dirty="0" smtClean="0">
                <a:solidFill>
                  <a:srgbClr val="0000FF"/>
                </a:solidFill>
              </a:rPr>
              <a:t>0.999, </a:t>
            </a:r>
            <a:r>
              <a:rPr lang="en-US" altLang="zh-CN" dirty="0" err="1" smtClean="0">
                <a:solidFill>
                  <a:srgbClr val="0000FF"/>
                </a:solidFill>
              </a:rPr>
              <a:t>max_treedepth</a:t>
            </a:r>
            <a:r>
              <a:rPr lang="en-US" altLang="zh-CN" dirty="0" smtClean="0">
                <a:solidFill>
                  <a:srgbClr val="0000FF"/>
                </a:solidFill>
              </a:rPr>
              <a:t> </a:t>
            </a:r>
            <a:r>
              <a:rPr lang="en-US" altLang="zh-CN" dirty="0">
                <a:solidFill>
                  <a:srgbClr val="0000FF"/>
                </a:solidFill>
              </a:rPr>
              <a:t>= 12),</a:t>
            </a:r>
          </a:p>
          <a:p>
            <a:r>
              <a:rPr lang="en-US" altLang="zh-CN" dirty="0">
                <a:solidFill>
                  <a:srgbClr val="0000FF"/>
                </a:solidFill>
              </a:rPr>
              <a:t>           data=</a:t>
            </a:r>
            <a:r>
              <a:rPr lang="en-US" altLang="zh-CN" dirty="0" err="1">
                <a:solidFill>
                  <a:srgbClr val="0000FF"/>
                </a:solidFill>
              </a:rPr>
              <a:t>andrew</a:t>
            </a:r>
            <a:r>
              <a:rPr lang="en-US" altLang="zh-CN" dirty="0">
                <a:solidFill>
                  <a:srgbClr val="0000FF"/>
                </a:solidFill>
              </a:rPr>
              <a:t>, </a:t>
            </a:r>
            <a:r>
              <a:rPr lang="en-US" altLang="zh-CN" dirty="0" err="1">
                <a:solidFill>
                  <a:srgbClr val="0000FF"/>
                </a:solidFill>
              </a:rPr>
              <a:t>iter</a:t>
            </a:r>
            <a:r>
              <a:rPr lang="en-US" altLang="zh-CN" dirty="0">
                <a:solidFill>
                  <a:srgbClr val="0000FF"/>
                </a:solidFill>
              </a:rPr>
              <a:t>=5000, chains=4, cores=4)</a:t>
            </a:r>
            <a:endParaRPr lang="zh-CN" altLang="en-US" dirty="0">
              <a:solidFill>
                <a:srgbClr val="0000FF"/>
              </a:solidFill>
            </a:endParaRPr>
          </a:p>
        </p:txBody>
      </p:sp>
    </p:spTree>
    <p:extLst>
      <p:ext uri="{BB962C8B-B14F-4D97-AF65-F5344CB8AC3E}">
        <p14:creationId xmlns:p14="http://schemas.microsoft.com/office/powerpoint/2010/main" val="12957025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1871"/>
            <a:ext cx="10515600" cy="645528"/>
          </a:xfrm>
        </p:spPr>
        <p:txBody>
          <a:bodyPr>
            <a:normAutofit fontScale="90000"/>
          </a:bodyPr>
          <a:lstStyle/>
          <a:p>
            <a:pPr algn="ctr"/>
            <a:r>
              <a:rPr lang="en-US" altLang="zh-CN" b="1" dirty="0" err="1">
                <a:solidFill>
                  <a:srgbClr val="0000FF"/>
                </a:solidFill>
              </a:rPr>
              <a:t>l</a:t>
            </a:r>
            <a:r>
              <a:rPr lang="en-US" altLang="zh-CN" b="1" dirty="0" err="1" smtClean="0">
                <a:solidFill>
                  <a:srgbClr val="0000FF"/>
                </a:solidFill>
              </a:rPr>
              <a:t>mm</a:t>
            </a:r>
            <a:r>
              <a:rPr lang="en-US" altLang="zh-CN" b="1" dirty="0" smtClean="0">
                <a:solidFill>
                  <a:srgbClr val="0000FF"/>
                </a:solidFill>
              </a:rPr>
              <a:t>, </a:t>
            </a:r>
            <a:r>
              <a:rPr lang="zh-CN" altLang="en-US" b="1" dirty="0" smtClean="0">
                <a:solidFill>
                  <a:srgbClr val="0000FF"/>
                </a:solidFill>
              </a:rPr>
              <a:t>时间自相关</a:t>
            </a:r>
            <a:r>
              <a:rPr lang="en-US" altLang="zh-CN" b="1" dirty="0" smtClean="0">
                <a:solidFill>
                  <a:srgbClr val="0000FF"/>
                </a:solidFill>
              </a:rPr>
              <a:t>--</a:t>
            </a:r>
            <a:r>
              <a:rPr lang="en-US" altLang="zh-CN" b="1" dirty="0" err="1" smtClean="0">
                <a:solidFill>
                  <a:srgbClr val="0000FF"/>
                </a:solidFill>
              </a:rPr>
              <a:t>ar</a:t>
            </a:r>
            <a:r>
              <a:rPr lang="en-US" altLang="zh-CN" b="1" dirty="0" smtClean="0">
                <a:solidFill>
                  <a:srgbClr val="0000FF"/>
                </a:solidFill>
              </a:rPr>
              <a:t>()</a:t>
            </a:r>
            <a:endParaRPr lang="zh-CN" altLang="en-US" b="1" dirty="0">
              <a:solidFill>
                <a:srgbClr val="0000FF"/>
              </a:solidFill>
            </a:endParaRPr>
          </a:p>
        </p:txBody>
      </p:sp>
      <p:sp>
        <p:nvSpPr>
          <p:cNvPr id="5" name="矩形 4"/>
          <p:cNvSpPr/>
          <p:nvPr/>
        </p:nvSpPr>
        <p:spPr>
          <a:xfrm>
            <a:off x="208547" y="1324119"/>
            <a:ext cx="5420357" cy="4247317"/>
          </a:xfrm>
          <a:prstGeom prst="rect">
            <a:avLst/>
          </a:prstGeom>
        </p:spPr>
        <p:txBody>
          <a:bodyPr wrap="square">
            <a:spAutoFit/>
          </a:bodyPr>
          <a:lstStyle/>
          <a:p>
            <a:r>
              <a:rPr lang="en-US" altLang="zh-CN" dirty="0">
                <a:solidFill>
                  <a:srgbClr val="0000FF"/>
                </a:solidFill>
              </a:rPr>
              <a:t>dar1&lt;-read.csv("ar1.csv</a:t>
            </a:r>
            <a:r>
              <a:rPr lang="en-US" altLang="zh-CN" dirty="0" smtClean="0">
                <a:solidFill>
                  <a:srgbClr val="0000FF"/>
                </a:solidFill>
              </a:rPr>
              <a:t>")</a:t>
            </a:r>
            <a:endParaRPr lang="en-US" altLang="zh-CN" dirty="0">
              <a:solidFill>
                <a:srgbClr val="0000FF"/>
              </a:solidFill>
            </a:endParaRPr>
          </a:p>
          <a:p>
            <a:r>
              <a:rPr lang="en-US" altLang="zh-CN" dirty="0">
                <a:solidFill>
                  <a:srgbClr val="0000FF"/>
                </a:solidFill>
              </a:rPr>
              <a:t>library(</a:t>
            </a:r>
            <a:r>
              <a:rPr lang="en-US" altLang="zh-CN" dirty="0" err="1">
                <a:solidFill>
                  <a:srgbClr val="0000FF"/>
                </a:solidFill>
              </a:rPr>
              <a:t>brms</a:t>
            </a:r>
            <a:r>
              <a:rPr lang="en-US" altLang="zh-CN" dirty="0" smtClean="0">
                <a:solidFill>
                  <a:srgbClr val="0000FF"/>
                </a:solidFill>
              </a:rPr>
              <a:t>)</a:t>
            </a:r>
            <a:endParaRPr lang="en-US" altLang="zh-CN" dirty="0">
              <a:solidFill>
                <a:srgbClr val="0000FF"/>
              </a:solidFill>
            </a:endParaRPr>
          </a:p>
          <a:p>
            <a:r>
              <a:rPr lang="en-US" altLang="zh-CN" dirty="0" smtClean="0">
                <a:solidFill>
                  <a:srgbClr val="0000FF"/>
                </a:solidFill>
              </a:rPr>
              <a:t>bm10= </a:t>
            </a:r>
            <a:r>
              <a:rPr lang="en-US" altLang="zh-CN" dirty="0" err="1">
                <a:solidFill>
                  <a:srgbClr val="0000FF"/>
                </a:solidFill>
              </a:rPr>
              <a:t>brm</a:t>
            </a:r>
            <a:r>
              <a:rPr lang="en-US" altLang="zh-CN" dirty="0">
                <a:solidFill>
                  <a:srgbClr val="0000FF"/>
                </a:solidFill>
              </a:rPr>
              <a:t>(y ~ x, data = dar1,</a:t>
            </a:r>
          </a:p>
          <a:p>
            <a:r>
              <a:rPr lang="en-US" altLang="zh-CN" dirty="0">
                <a:solidFill>
                  <a:srgbClr val="0000FF"/>
                </a:solidFill>
              </a:rPr>
              <a:t>                            </a:t>
            </a:r>
            <a:r>
              <a:rPr lang="en-US" altLang="zh-CN" dirty="0" err="1">
                <a:solidFill>
                  <a:srgbClr val="0000FF"/>
                </a:solidFill>
              </a:rPr>
              <a:t>autocor</a:t>
            </a:r>
            <a:r>
              <a:rPr lang="en-US" altLang="zh-CN" dirty="0">
                <a:solidFill>
                  <a:srgbClr val="0000FF"/>
                </a:solidFill>
              </a:rPr>
              <a:t> = </a:t>
            </a:r>
            <a:r>
              <a:rPr lang="en-US" altLang="zh-CN" dirty="0" err="1">
                <a:solidFill>
                  <a:srgbClr val="0000FF"/>
                </a:solidFill>
              </a:rPr>
              <a:t>cor_ar</a:t>
            </a:r>
            <a:r>
              <a:rPr lang="en-US" altLang="zh-CN" dirty="0">
                <a:solidFill>
                  <a:srgbClr val="0000FF"/>
                </a:solidFill>
              </a:rPr>
              <a:t>(form = ~year, p = 1), </a:t>
            </a:r>
            <a:r>
              <a:rPr lang="en-US" altLang="zh-CN" dirty="0" smtClean="0">
                <a:solidFill>
                  <a:srgbClr val="0000FF"/>
                </a:solidFill>
              </a:rPr>
              <a:t>    </a:t>
            </a:r>
            <a:r>
              <a:rPr lang="en-US" altLang="zh-CN" dirty="0" err="1" smtClean="0">
                <a:solidFill>
                  <a:srgbClr val="0000FF"/>
                </a:solidFill>
              </a:rPr>
              <a:t>iter</a:t>
            </a:r>
            <a:r>
              <a:rPr lang="en-US" altLang="zh-CN" dirty="0" smtClean="0">
                <a:solidFill>
                  <a:srgbClr val="0000FF"/>
                </a:solidFill>
              </a:rPr>
              <a:t> </a:t>
            </a:r>
            <a:r>
              <a:rPr lang="en-US" altLang="zh-CN" dirty="0">
                <a:solidFill>
                  <a:srgbClr val="0000FF"/>
                </a:solidFill>
              </a:rPr>
              <a:t>= 10000,</a:t>
            </a:r>
          </a:p>
          <a:p>
            <a:r>
              <a:rPr lang="en-US" altLang="zh-CN" dirty="0">
                <a:solidFill>
                  <a:srgbClr val="0000FF"/>
                </a:solidFill>
              </a:rPr>
              <a:t>                            warmup = 2000, chains = 3, thin = 2, </a:t>
            </a:r>
          </a:p>
          <a:p>
            <a:r>
              <a:rPr lang="en-US" altLang="zh-CN" dirty="0">
                <a:solidFill>
                  <a:srgbClr val="0000FF"/>
                </a:solidFill>
              </a:rPr>
              <a:t>                            prior = c(prior(normal(0, 100), class = "Intercept"),    </a:t>
            </a:r>
          </a:p>
          <a:p>
            <a:r>
              <a:rPr lang="en-US" altLang="zh-CN" dirty="0">
                <a:solidFill>
                  <a:srgbClr val="0000FF"/>
                </a:solidFill>
              </a:rPr>
              <a:t>                                      prior(normal(0, 10), class = "b"),</a:t>
            </a:r>
          </a:p>
          <a:p>
            <a:r>
              <a:rPr lang="en-US" altLang="zh-CN" dirty="0">
                <a:solidFill>
                  <a:srgbClr val="0000FF"/>
                </a:solidFill>
              </a:rPr>
              <a:t>                                      prior(</a:t>
            </a:r>
            <a:r>
              <a:rPr lang="en-US" altLang="zh-CN" dirty="0" err="1">
                <a:solidFill>
                  <a:srgbClr val="0000FF"/>
                </a:solidFill>
              </a:rPr>
              <a:t>cauchy</a:t>
            </a:r>
            <a:r>
              <a:rPr lang="en-US" altLang="zh-CN" dirty="0">
                <a:solidFill>
                  <a:srgbClr val="0000FF"/>
                </a:solidFill>
              </a:rPr>
              <a:t>(0,5), class = "sigma</a:t>
            </a:r>
            <a:r>
              <a:rPr lang="en-US" altLang="zh-CN" dirty="0" smtClean="0">
                <a:solidFill>
                  <a:srgbClr val="0000FF"/>
                </a:solidFill>
              </a:rPr>
              <a:t>")))</a:t>
            </a:r>
            <a:endParaRPr lang="en-US" altLang="zh-CN" dirty="0">
              <a:solidFill>
                <a:srgbClr val="0000FF"/>
              </a:solidFill>
            </a:endParaRPr>
          </a:p>
          <a:p>
            <a:r>
              <a:rPr lang="en-US" altLang="zh-CN" dirty="0" smtClean="0">
                <a:solidFill>
                  <a:srgbClr val="0000FF"/>
                </a:solidFill>
              </a:rPr>
              <a:t>summary(bm10)</a:t>
            </a:r>
          </a:p>
          <a:p>
            <a:r>
              <a:rPr lang="en-US" altLang="zh-CN" dirty="0">
                <a:solidFill>
                  <a:srgbClr val="0000FF"/>
                </a:solidFill>
              </a:rPr>
              <a:t>#### </a:t>
            </a:r>
            <a:r>
              <a:rPr lang="zh-CN" altLang="en-US" dirty="0">
                <a:solidFill>
                  <a:srgbClr val="0000FF"/>
                </a:solidFill>
              </a:rPr>
              <a:t>注意，在</a:t>
            </a:r>
            <a:r>
              <a:rPr lang="en-US" altLang="zh-CN" dirty="0" err="1">
                <a:solidFill>
                  <a:srgbClr val="0000FF"/>
                </a:solidFill>
              </a:rPr>
              <a:t>brms</a:t>
            </a:r>
            <a:r>
              <a:rPr lang="en-US" altLang="zh-CN" dirty="0">
                <a:solidFill>
                  <a:srgbClr val="0000FF"/>
                </a:solidFill>
              </a:rPr>
              <a:t> </a:t>
            </a:r>
            <a:r>
              <a:rPr lang="zh-CN" altLang="en-US" dirty="0">
                <a:solidFill>
                  <a:srgbClr val="0000FF"/>
                </a:solidFill>
              </a:rPr>
              <a:t>较新版本中，这一函数已经停用，可以用</a:t>
            </a:r>
            <a:r>
              <a:rPr lang="en-US" altLang="zh-CN" dirty="0" err="1">
                <a:solidFill>
                  <a:srgbClr val="0000FF"/>
                </a:solidFill>
              </a:rPr>
              <a:t>ar</a:t>
            </a:r>
            <a:r>
              <a:rPr lang="zh-CN" altLang="en-US" dirty="0">
                <a:solidFill>
                  <a:srgbClr val="0000FF"/>
                </a:solidFill>
              </a:rPr>
              <a:t>函数</a:t>
            </a:r>
            <a:r>
              <a:rPr lang="zh-CN" altLang="en-US" dirty="0" smtClean="0">
                <a:solidFill>
                  <a:srgbClr val="0000FF"/>
                </a:solidFill>
              </a:rPr>
              <a:t>替代</a:t>
            </a:r>
            <a:endParaRPr lang="zh-CN" altLang="en-US" dirty="0">
              <a:solidFill>
                <a:srgbClr val="0000FF"/>
              </a:solidFill>
            </a:endParaRPr>
          </a:p>
          <a:p>
            <a:r>
              <a:rPr lang="en-US" altLang="zh-CN" dirty="0">
                <a:solidFill>
                  <a:srgbClr val="0000FF"/>
                </a:solidFill>
              </a:rPr>
              <a:t>### </a:t>
            </a:r>
            <a:r>
              <a:rPr lang="en-US" altLang="zh-CN" dirty="0" err="1">
                <a:solidFill>
                  <a:srgbClr val="0000FF"/>
                </a:solidFill>
              </a:rPr>
              <a:t>ar</a:t>
            </a:r>
            <a:r>
              <a:rPr lang="zh-CN" altLang="en-US" dirty="0">
                <a:solidFill>
                  <a:srgbClr val="0000FF"/>
                </a:solidFill>
              </a:rPr>
              <a:t>函数的网址 </a:t>
            </a:r>
            <a:r>
              <a:rPr lang="en-US" altLang="zh-CN" dirty="0">
                <a:solidFill>
                  <a:srgbClr val="0000FF"/>
                </a:solidFill>
              </a:rPr>
              <a:t>https://rdrr.io/cran/brms/man/ar.html</a:t>
            </a:r>
            <a:endParaRPr lang="zh-CN" altLang="en-US" dirty="0">
              <a:solidFill>
                <a:srgbClr val="0000FF"/>
              </a:solidFill>
            </a:endParaRPr>
          </a:p>
        </p:txBody>
      </p:sp>
      <p:pic>
        <p:nvPicPr>
          <p:cNvPr id="6" name="图片 5"/>
          <p:cNvPicPr>
            <a:picLocks noChangeAspect="1"/>
          </p:cNvPicPr>
          <p:nvPr/>
        </p:nvPicPr>
        <p:blipFill>
          <a:blip r:embed="rId2"/>
          <a:stretch>
            <a:fillRect/>
          </a:stretch>
        </p:blipFill>
        <p:spPr>
          <a:xfrm>
            <a:off x="5628904" y="1345452"/>
            <a:ext cx="6443732" cy="4333451"/>
          </a:xfrm>
          <a:prstGeom prst="rect">
            <a:avLst/>
          </a:prstGeom>
        </p:spPr>
      </p:pic>
      <p:cxnSp>
        <p:nvCxnSpPr>
          <p:cNvPr id="4" name="直接连接符 3"/>
          <p:cNvCxnSpPr/>
          <p:nvPr/>
        </p:nvCxnSpPr>
        <p:spPr>
          <a:xfrm flipV="1">
            <a:off x="5628904" y="3459190"/>
            <a:ext cx="5455305" cy="529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40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9493</TotalTime>
  <Words>11281</Words>
  <Application>Microsoft Office PowerPoint</Application>
  <PresentationFormat>宽屏</PresentationFormat>
  <Paragraphs>1333</Paragraphs>
  <Slides>164</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164</vt:i4>
      </vt:variant>
    </vt:vector>
  </HeadingPairs>
  <TitlesOfParts>
    <vt:vector size="178" baseType="lpstr">
      <vt:lpstr>AdvOT1ef757c0</vt:lpstr>
      <vt:lpstr>AdvOT1ef757c0+fb</vt:lpstr>
      <vt:lpstr>AdvTTd7835f12</vt:lpstr>
      <vt:lpstr>Arial Unicode MS</vt:lpstr>
      <vt:lpstr>等线</vt:lpstr>
      <vt:lpstr>宋体</vt:lpstr>
      <vt:lpstr>Arial</vt:lpstr>
      <vt:lpstr>Calibri</vt:lpstr>
      <vt:lpstr>Calibri Light</vt:lpstr>
      <vt:lpstr>Cambria Math</vt:lpstr>
      <vt:lpstr>Lucida Console</vt:lpstr>
      <vt:lpstr>Times New Roman</vt:lpstr>
      <vt:lpstr>Wingdings</vt:lpstr>
      <vt:lpstr>Office 主题</vt:lpstr>
      <vt:lpstr>Bayesian statistic- Theory and Application</vt:lpstr>
      <vt:lpstr>The aims of statistics</vt:lpstr>
      <vt:lpstr>Statistic model： a tool to quantify the relationship between Y and X</vt:lpstr>
      <vt:lpstr>〖To get b〗_0, 〖 b〗_1, σ </vt:lpstr>
      <vt:lpstr>maximum likelihood estimation</vt:lpstr>
      <vt:lpstr>  one data —— several data</vt:lpstr>
      <vt:lpstr>Least square v.s. Maximum likelihood</vt:lpstr>
      <vt:lpstr>Bayesian Statistic</vt:lpstr>
      <vt:lpstr>Bayesian statistics gives the distribution  of the model parameters</vt:lpstr>
      <vt:lpstr>Summary: Frequentist v.s. Bayesian statistics</vt:lpstr>
      <vt:lpstr>PowerPoint 演示文稿</vt:lpstr>
      <vt:lpstr>PowerPoint 演示文稿</vt:lpstr>
      <vt:lpstr>How to do Bayesian statistics ?</vt:lpstr>
      <vt:lpstr>An example of Bayesian statistics</vt:lpstr>
      <vt:lpstr>An example of Bayesian statistics</vt:lpstr>
      <vt:lpstr>The first step: Guess</vt:lpstr>
      <vt:lpstr>An example of Bayesian statistics</vt:lpstr>
      <vt:lpstr>Basic principle of Bayesian statistics</vt:lpstr>
      <vt:lpstr>The difference between Frequentists and Bayesians</vt:lpstr>
      <vt:lpstr>The method to estimate parameters in Bayesian statistics</vt:lpstr>
      <vt:lpstr>What is Monte–Carlo sampling</vt:lpstr>
      <vt:lpstr>The probability density to sample a given data under a given distribution</vt:lpstr>
      <vt:lpstr>PowerPoint 演示文稿</vt:lpstr>
      <vt:lpstr>MCMC—让人拍案叫绝的抽样原理</vt:lpstr>
      <vt:lpstr>Markov Chain Monte–Carlo(MCMC)</vt:lpstr>
      <vt:lpstr>Example: MCMC sampling </vt:lpstr>
      <vt:lpstr>Markov Chain Monte–Carlo(MCMC)抽样案例</vt:lpstr>
      <vt:lpstr>The core of MCMC sampling</vt:lpstr>
      <vt:lpstr>Example: Markov Chain Monte–Carlo(MCMC) </vt:lpstr>
      <vt:lpstr>The set of initial value:  You can guess，but don’t be unreasonable</vt:lpstr>
      <vt:lpstr>Iteration time</vt:lpstr>
      <vt:lpstr>If we set when pi/p(i-1)&gt;1,  accept the new parameter，then </vt:lpstr>
      <vt:lpstr>Example: floor cleaning robot</vt:lpstr>
      <vt:lpstr>Disadvantage of MCMC —— Slow</vt:lpstr>
      <vt:lpstr>The application of MCMC</vt:lpstr>
      <vt:lpstr>MCMC related terminology:  先验分布 prior distribution </vt:lpstr>
      <vt:lpstr>回归系数的先验分布</vt:lpstr>
      <vt:lpstr>回归系数的先验分布--Cauchy分布</vt:lpstr>
      <vt:lpstr>回归系数的先验分布：horseshoe分布</vt:lpstr>
      <vt:lpstr>方差的先验分布: half-cauchy</vt:lpstr>
      <vt:lpstr>方差的先验分布: Inverse-wishardt分布</vt:lpstr>
      <vt:lpstr>参数相关系数的先验分布：lkj分布</vt:lpstr>
      <vt:lpstr>MCMC related terminology:  链 Chains   One sequence of sampled values. 具有一定抽样次序的值 </vt:lpstr>
      <vt:lpstr>MCMC related terminology:  warm up ≈ burn in</vt:lpstr>
      <vt:lpstr>MCMC related terminology :  收敛convergence</vt:lpstr>
      <vt:lpstr>Markov Chain Monte–Carlo(MCMC) Never convergent in theory</vt:lpstr>
      <vt:lpstr>MCMC related terminology :  thin </vt:lpstr>
      <vt:lpstr>Software for Bayesian statistics</vt:lpstr>
      <vt:lpstr>Bayesian model</vt:lpstr>
      <vt:lpstr>Complex, complex, complex! e.g. linear regression</vt:lpstr>
      <vt:lpstr>Complex, complex, complex! e.g. linear regression</vt:lpstr>
      <vt:lpstr>一般线性模型拟合bugs</vt:lpstr>
      <vt:lpstr>一般线性模型的jags拟合</vt:lpstr>
      <vt:lpstr>一般线性模型的jags拟合</vt:lpstr>
      <vt:lpstr>一般线性模型的stan拟合</vt:lpstr>
      <vt:lpstr>不同软件结果对比</vt:lpstr>
      <vt:lpstr>PowerPoint 演示文稿</vt:lpstr>
      <vt:lpstr>How does brm work? </vt:lpstr>
      <vt:lpstr>Know your data , select the model according to the distribution of y</vt:lpstr>
      <vt:lpstr>Nest, multi-level, y non-independent</vt:lpstr>
      <vt:lpstr>Traditional model v.s. Mixed model</vt:lpstr>
      <vt:lpstr>Brms: Simple,simple,simple!  Slow, slow, slow!</vt:lpstr>
      <vt:lpstr>Linear mixed effect model</vt:lpstr>
      <vt:lpstr>The application of brms—linear mixed effect model </vt:lpstr>
      <vt:lpstr>Brms: Result</vt:lpstr>
      <vt:lpstr>Brms: prior</vt:lpstr>
      <vt:lpstr>brms先验分布的设置</vt:lpstr>
      <vt:lpstr>Check the default prior distribution </vt:lpstr>
      <vt:lpstr>注意：贝叶斯统计的参数的CI 叫做credible intervals</vt:lpstr>
      <vt:lpstr>Extract the posterior data</vt:lpstr>
      <vt:lpstr> 后验分布的意义</vt:lpstr>
      <vt:lpstr>Visualize the results</vt:lpstr>
      <vt:lpstr>brms的应用—变截距、变斜率LMM模型 获取后验分布数据</vt:lpstr>
      <vt:lpstr>brms的应用—变截距、变斜率LMM模型 获取后验分布数据</vt:lpstr>
      <vt:lpstr>The relationship between x and y</vt:lpstr>
      <vt:lpstr>Extract data plot with ggplot2</vt:lpstr>
      <vt:lpstr>brms的应用—结果作图 也可以调用tidybayes下的add_fitted_draws函数来预测作图</vt:lpstr>
      <vt:lpstr>模型的解释度bayes_R2</vt:lpstr>
      <vt:lpstr>ICC的计算：当模型含有多个随机因素时 如何单独求某一随机因素的ICC</vt:lpstr>
      <vt:lpstr>贝叶斯混合模型对y预测的几种形式</vt:lpstr>
      <vt:lpstr>PowerPoint 演示文稿</vt:lpstr>
      <vt:lpstr>Raw y v.s. predict y</vt:lpstr>
      <vt:lpstr>brms的应用—多元回归</vt:lpstr>
      <vt:lpstr>Variable selection</vt:lpstr>
      <vt:lpstr>模型对比（loo命令）</vt:lpstr>
      <vt:lpstr>Model selection（WAIC, loo命令）</vt:lpstr>
      <vt:lpstr>多重比较</vt:lpstr>
      <vt:lpstr>多重比较-hypothesis命令</vt:lpstr>
      <vt:lpstr>多重比较-hypothesis命令</vt:lpstr>
      <vt:lpstr>多重比较-hypothesis命令</vt:lpstr>
      <vt:lpstr>贝叶斯彻底解决了多重比较的第一类型统计错误问题和部分的解决了type s 错误问题</vt:lpstr>
      <vt:lpstr>Linear mixed effect model:  随机截距+随机斜率，分类与数值变量的交互作用</vt:lpstr>
      <vt:lpstr>可指定残差SD的变化，即处理方差异质性</vt:lpstr>
      <vt:lpstr>解决divergent transitions 问题 control=list()命令</vt:lpstr>
      <vt:lpstr>关于先验分布—不同类型的先验分布对结果影响</vt:lpstr>
      <vt:lpstr>brms模型实际应用案例3—先验分布的设置</vt:lpstr>
      <vt:lpstr>先验分布的设置</vt:lpstr>
      <vt:lpstr>可指定残差SD的变化，即处理方差异质性</vt:lpstr>
      <vt:lpstr>lmm, 时间自相关--ar()</vt:lpstr>
      <vt:lpstr>lmm 时间自相关-实际应用案例</vt:lpstr>
      <vt:lpstr>空间自相关(glmm案例)</vt:lpstr>
      <vt:lpstr>模型里包括多个Y, 但X相同</vt:lpstr>
      <vt:lpstr>模型里包括多个Y, 但影响因素相同 分析多个Y对共同影响因素的响应的协同性</vt:lpstr>
      <vt:lpstr>模型里包括多个Y, 但影响因素相同 分析多个Y对共同影响因素的响应的协同性</vt:lpstr>
      <vt:lpstr>不同的Y有不同的固定效应影响因素，但随机效应一样</vt:lpstr>
      <vt:lpstr>贝叶斯 Generalized linear mixed effect model</vt:lpstr>
      <vt:lpstr>glmm中先验分布的指定</vt:lpstr>
      <vt:lpstr>贝叶斯-glmm with poissson error structure 计数数据</vt:lpstr>
      <vt:lpstr>贝叶斯-glmm with poissson error structure 计数数据(如存在过度离散)</vt:lpstr>
      <vt:lpstr>glmm with poissson error structure 计数数据-零膨胀</vt:lpstr>
      <vt:lpstr>glmm with binomial error structure 比率数据—零膨胀</vt:lpstr>
      <vt:lpstr>glmm with gamma error structure gamma分布—零膨胀</vt:lpstr>
      <vt:lpstr>glmm with binomial error structure+ 系统发育关系矩阵</vt:lpstr>
      <vt:lpstr>glmm with binomial error structure+ 系统发育关系矩阵</vt:lpstr>
      <vt:lpstr>glmm-zero inflated binomial model+空间位置</vt:lpstr>
      <vt:lpstr>使用gp()函数控制空间自相关的案例</vt:lpstr>
      <vt:lpstr>glmm-lognormal model</vt:lpstr>
      <vt:lpstr>glmm zero inflated beta</vt:lpstr>
      <vt:lpstr>glmm zero-one inflated beta model</vt:lpstr>
      <vt:lpstr>glmm-hurdle gamma model （即zero-inflated gamma model）</vt:lpstr>
      <vt:lpstr>非线性模型：广义可加模型</vt:lpstr>
      <vt:lpstr>非线性模型：广义可加模型</vt:lpstr>
      <vt:lpstr>广义可加混合模型  generalized additive mixed effect model </vt:lpstr>
      <vt:lpstr>glmm+线性+非线性+系统发育</vt:lpstr>
      <vt:lpstr>brms---Y还可以是分类变量 Bayesian multinomial regression  </vt:lpstr>
      <vt:lpstr>贝叶斯meta分析 首先计算yi, vi</vt:lpstr>
      <vt:lpstr>贝叶斯meta分析—模型拟合</vt:lpstr>
      <vt:lpstr>模型中x也可以包含测量误差</vt:lpstr>
      <vt:lpstr>brms实际应用4—同时控制空间与系统发育自相关模型</vt:lpstr>
      <vt:lpstr>brms实际应用3—同时控制空间与系统发育自相关模型</vt:lpstr>
      <vt:lpstr>brms实际应用3—同时控制空间与系统发育自相关模型</vt:lpstr>
      <vt:lpstr>Linear mixed-effects kinship models with control for phylogeny (species level of phylogeny + random effect of the species), spatial autocorrelation and number of nests per population  </vt:lpstr>
      <vt:lpstr>矩阵I: number of nests per population </vt:lpstr>
      <vt:lpstr>矩阵phyloMat: 物种间的系统发育距离</vt:lpstr>
      <vt:lpstr>矩阵distanceMatrix3: 物种间的空间距离矩阵</vt:lpstr>
      <vt:lpstr>如何用贝叶斯法实现上述分析</vt:lpstr>
      <vt:lpstr>Brms实现方法-cov_ranef函数</vt:lpstr>
      <vt:lpstr>同时控制亲缘关系和空间自相关</vt:lpstr>
      <vt:lpstr>Brms实现方法</vt:lpstr>
      <vt:lpstr>双系统发育矩阵的加入(meta分析案例)</vt:lpstr>
      <vt:lpstr>贝叶斯方差方差分解</vt:lpstr>
      <vt:lpstr>Brms方差分解</vt:lpstr>
      <vt:lpstr>3、对stan代码进行修改</vt:lpstr>
      <vt:lpstr>4、在代码结尾，加上新的自定义变量</vt:lpstr>
      <vt:lpstr>5、把模型数据转变为stan能识别的数据格式</vt:lpstr>
      <vt:lpstr>7、把结果转化成数据框格式，加入变量名</vt:lpstr>
      <vt:lpstr>对结果进行作图</vt:lpstr>
      <vt:lpstr>brms-方差分解案例 基于super population sd 的方差分解</vt:lpstr>
      <vt:lpstr>很多看起来高深模型的模型，都是纸老虎</vt:lpstr>
      <vt:lpstr>很多看起来高深模型的模型，都是纸老虎</vt:lpstr>
      <vt:lpstr>很多看起来高深模型的模型，都是纸老虎</vt:lpstr>
      <vt:lpstr>对参数设置horseshoe先验分布的意义</vt:lpstr>
      <vt:lpstr>部分jags代码</vt:lpstr>
      <vt:lpstr>部分stan代码</vt:lpstr>
      <vt:lpstr>全部brms代码</vt:lpstr>
      <vt:lpstr>不同工具结果对比</vt:lpstr>
      <vt:lpstr>自定义模型的拟合— 让你自由摇摆</vt:lpstr>
      <vt:lpstr>自定义模型的拟合</vt:lpstr>
      <vt:lpstr>自定义模型的拟合</vt:lpstr>
      <vt:lpstr>自定义模型-同样可以加入随机效应</vt:lpstr>
      <vt:lpstr>自定义模型的拟合</vt:lpstr>
      <vt:lpstr>总结—技术问题已不是贝叶斯统计的难题！</vt:lpstr>
      <vt:lpstr>读物推荐</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考虑系统发育关系与空间距离的混合效应模型</dc:title>
  <dc:creator>DELL</dc:creator>
  <cp:lastModifiedBy>linhua</cp:lastModifiedBy>
  <cp:revision>844</cp:revision>
  <dcterms:created xsi:type="dcterms:W3CDTF">2018-12-31T02:02:02Z</dcterms:created>
  <dcterms:modified xsi:type="dcterms:W3CDTF">2021-09-11T14:18:17Z</dcterms:modified>
</cp:coreProperties>
</file>